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charts/chart11.xml" ContentType="application/vnd.openxmlformats-officedocument.drawingml.chart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4.xml" ContentType="application/vnd.openxmlformats-officedocument.drawingml.chart+xml"/>
  <Override PartName="/ppt/notesSlides/notesSlide12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8" r:id="rId4"/>
  </p:sldMasterIdLst>
  <p:notesMasterIdLst>
    <p:notesMasterId r:id="rId17"/>
  </p:notesMasterIdLst>
  <p:handoutMasterIdLst>
    <p:handoutMasterId r:id="rId18"/>
  </p:handout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7561263" cy="10693400"/>
  <p:notesSz cx="6889750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RVY Elsa" initials="HE" lastIdx="7" clrIdx="0">
    <p:extLst>
      <p:ext uri="{19B8F6BF-5375-455C-9EA6-DF929625EA0E}">
        <p15:presenceInfo xmlns:p15="http://schemas.microsoft.com/office/powerpoint/2012/main" userId="S::elsahervy@office17567.o365.ovh.com::59303e27-40b6-43bf-bb42-b1328b95269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  <a:srgbClr val="E4DE62"/>
    <a:srgbClr val="D2D8E8"/>
    <a:srgbClr val="C7B1E1"/>
    <a:srgbClr val="D1C0E6"/>
    <a:srgbClr val="4D9EC7"/>
    <a:srgbClr val="FFA7C6"/>
    <a:srgbClr val="9CA9CC"/>
    <a:srgbClr val="82BBD8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CD564D-7754-4CBC-9C34-CB6D95FA92F2}" v="1" dt="2026-06-09T09:51:59.1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47" autoAdjust="0"/>
  </p:normalViewPr>
  <p:slideViewPr>
    <p:cSldViewPr>
      <p:cViewPr varScale="1">
        <p:scale>
          <a:sx n="53" d="100"/>
          <a:sy n="53" d="100"/>
        </p:scale>
        <p:origin x="2606" y="67"/>
      </p:cViewPr>
      <p:guideLst>
        <p:guide orient="horz" pos="3368"/>
        <p:guide pos="2382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912" y="108"/>
      </p:cViewPr>
      <p:guideLst>
        <p:guide orient="horz" pos="3157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-Julien Charvet" userId="c01678a4-096c-485e-8362-adba48f3244a" providerId="ADAL" clId="{4991FDC1-CDCA-41CB-8B3D-39E122D77E0E}"/>
    <pc:docChg chg="modNotesMaster modHandout">
      <pc:chgData name="Andre-Julien Charvet" userId="c01678a4-096c-485e-8362-adba48f3244a" providerId="ADAL" clId="{4991FDC1-CDCA-41CB-8B3D-39E122D77E0E}" dt="2026-06-09T09:51:59.169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3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9807576728976313"/>
          <c:y val="5.2702039456011984E-2"/>
          <c:w val="0.57857573420443742"/>
          <c:h val="0.87405000298584712"/>
        </c:manualLayout>
      </c:layout>
      <c:barChart>
        <c:barDir val="bar"/>
        <c:grouping val="stacked"/>
        <c:varyColors val="0"/>
        <c:ser>
          <c:idx val="5"/>
          <c:order val="0"/>
          <c:tx>
            <c:strRef>
              <c:f>DATA!$B$1</c:f>
              <c:strCache>
                <c:ptCount val="1"/>
                <c:pt idx="0">
                  <c:v>10</c:v>
                </c:pt>
              </c:strCache>
            </c:strRef>
          </c:tx>
          <c:spPr>
            <a:solidFill>
              <a:srgbClr val="2DB574"/>
            </a:solidFill>
            <a:ln w="17608">
              <a:noFill/>
            </a:ln>
          </c:spPr>
          <c:invertIfNegative val="0"/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75E-4D67-BF44-E2272213371E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75E-4D67-BF44-E2272213371E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5E-4D67-BF44-E2272213371E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5E-4D67-BF44-E2272213371E}"/>
                </c:ext>
              </c:extLst>
            </c:dLbl>
            <c:numFmt formatCode="0;&quot;&quot;;&quot;&quot;" sourceLinked="0"/>
            <c:spPr>
              <a:noFill/>
              <a:ln w="17608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FFFFFF"/>
                    </a:solidFill>
                    <a:latin typeface="+mj-lt"/>
                    <a:ea typeface="Trebuchet MS"/>
                    <a:cs typeface="Trebuchet M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DATA!$A$2:$A$5</c:f>
              <c:strCache>
                <c:ptCount val="4"/>
                <c:pt idx="0">
                  <c:v>Un accueil constant tout au long de l'année même en cas d’imprévu  (base : 58)</c:v>
                </c:pt>
                <c:pt idx="1">
                  <c:v>Une bonne conciliation entre votre vie professionnelle et votre vie de famille  (base : 57)</c:v>
                </c:pt>
                <c:pt idx="2">
                  <c:v>Une grande tranquillité d’esprit / sérénité  (base : 58)</c:v>
                </c:pt>
                <c:pt idx="3">
                  <c:v>Un environnement épanouissant pour votre enfant  (base : 58)</c:v>
                </c:pt>
              </c:strCache>
            </c:strRef>
          </c:cat>
          <c:val>
            <c:numRef>
              <c:f>DATA!$B$2:$B$5</c:f>
              <c:numCache>
                <c:formatCode>0</c:formatCode>
                <c:ptCount val="4"/>
                <c:pt idx="0">
                  <c:v>77.58620689655173</c:v>
                </c:pt>
                <c:pt idx="1">
                  <c:v>64.912280701754398</c:v>
                </c:pt>
                <c:pt idx="2">
                  <c:v>67.24137931034484</c:v>
                </c:pt>
                <c:pt idx="3">
                  <c:v>63.793103448275872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0-10CF-43CF-8BE5-E029C9785BC0}"/>
            </c:ext>
          </c:extLst>
        </c:ser>
        <c:ser>
          <c:idx val="6"/>
          <c:order val="1"/>
          <c:tx>
            <c:strRef>
              <c:f>DATA!$C$1</c:f>
              <c:strCache>
                <c:ptCount val="1"/>
                <c:pt idx="0">
                  <c:v>8 à 9</c:v>
                </c:pt>
              </c:strCache>
            </c:strRef>
          </c:tx>
          <c:spPr>
            <a:solidFill>
              <a:srgbClr val="1DAFAD"/>
            </a:solidFill>
            <a:ln w="17608">
              <a:noFill/>
            </a:ln>
          </c:spPr>
          <c:invertIfNegative val="0"/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75E-4D67-BF44-E2272213371E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75E-4D67-BF44-E2272213371E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75E-4D67-BF44-E2272213371E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75E-4D67-BF44-E2272213371E}"/>
                </c:ext>
              </c:extLst>
            </c:dLbl>
            <c:numFmt formatCode="0;&quot;&quot;;&quot;&quot;" sourceLinked="0"/>
            <c:spPr>
              <a:noFill/>
              <a:ln w="17608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bg1"/>
                    </a:solidFill>
                    <a:latin typeface="+mj-lt"/>
                    <a:ea typeface="Trebuchet MS"/>
                    <a:cs typeface="Trebuchet M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DATA!$A$2:$A$5</c:f>
              <c:strCache>
                <c:ptCount val="4"/>
                <c:pt idx="0">
                  <c:v>Un accueil constant tout au long de l'année même en cas d’imprévu  (base : 58)</c:v>
                </c:pt>
                <c:pt idx="1">
                  <c:v>Une bonne conciliation entre votre vie professionnelle et votre vie de famille  (base : 57)</c:v>
                </c:pt>
                <c:pt idx="2">
                  <c:v>Une grande tranquillité d’esprit / sérénité  (base : 58)</c:v>
                </c:pt>
                <c:pt idx="3">
                  <c:v>Un environnement épanouissant pour votre enfant  (base : 58)</c:v>
                </c:pt>
              </c:strCache>
            </c:strRef>
          </c:cat>
          <c:val>
            <c:numRef>
              <c:f>DATA!$C$2:$C$5</c:f>
              <c:numCache>
                <c:formatCode>0</c:formatCode>
                <c:ptCount val="4"/>
                <c:pt idx="0">
                  <c:v>20.689655172413804</c:v>
                </c:pt>
                <c:pt idx="1">
                  <c:v>33.333333333333343</c:v>
                </c:pt>
                <c:pt idx="2">
                  <c:v>25.862068965517253</c:v>
                </c:pt>
                <c:pt idx="3">
                  <c:v>27.586206896551733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1-10CF-43CF-8BE5-E029C9785BC0}"/>
            </c:ext>
          </c:extLst>
        </c:ser>
        <c:ser>
          <c:idx val="7"/>
          <c:order val="2"/>
          <c:tx>
            <c:strRef>
              <c:f>DATA!$D$1</c:f>
              <c:strCache>
                <c:ptCount val="1"/>
                <c:pt idx="0">
                  <c:v>6 à 7</c:v>
                </c:pt>
              </c:strCache>
            </c:strRef>
          </c:tx>
          <c:spPr>
            <a:solidFill>
              <a:srgbClr val="F1BE48"/>
            </a:solidFill>
            <a:ln w="17608">
              <a:noFill/>
            </a:ln>
          </c:spPr>
          <c:invertIfNegative val="0"/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75E-4D67-BF44-E2272213371E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75E-4D67-BF44-E2272213371E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75E-4D67-BF44-E2272213371E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75E-4D67-BF44-E2272213371E}"/>
                </c:ext>
              </c:extLst>
            </c:dLbl>
            <c:numFmt formatCode="0;&quot;&quot;;&quot;&quot;" sourceLinked="0"/>
            <c:spPr>
              <a:noFill/>
              <a:ln w="17608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bg1"/>
                    </a:solidFill>
                    <a:latin typeface="+mj-lt"/>
                    <a:ea typeface="Trebuchet MS"/>
                    <a:cs typeface="Trebuchet M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DATA!$A$2:$A$5</c:f>
              <c:strCache>
                <c:ptCount val="4"/>
                <c:pt idx="0">
                  <c:v>Un accueil constant tout au long de l'année même en cas d’imprévu  (base : 58)</c:v>
                </c:pt>
                <c:pt idx="1">
                  <c:v>Une bonne conciliation entre votre vie professionnelle et votre vie de famille  (base : 57)</c:v>
                </c:pt>
                <c:pt idx="2">
                  <c:v>Une grande tranquillité d’esprit / sérénité  (base : 58)</c:v>
                </c:pt>
                <c:pt idx="3">
                  <c:v>Un environnement épanouissant pour votre enfant  (base : 58)</c:v>
                </c:pt>
              </c:strCache>
            </c:strRef>
          </c:cat>
          <c:val>
            <c:numRef>
              <c:f>DATA!$D$2:$D$5</c:f>
              <c:numCache>
                <c:formatCode>0</c:formatCode>
                <c:ptCount val="4"/>
                <c:pt idx="0">
                  <c:v>1.724137931034484</c:v>
                </c:pt>
                <c:pt idx="1">
                  <c:v>1.7543859649122819</c:v>
                </c:pt>
                <c:pt idx="2">
                  <c:v>3.448275862068968</c:v>
                </c:pt>
                <c:pt idx="3">
                  <c:v>5.1724137931034511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2-10CF-43CF-8BE5-E029C9785BC0}"/>
            </c:ext>
          </c:extLst>
        </c:ser>
        <c:ser>
          <c:idx val="0"/>
          <c:order val="3"/>
          <c:tx>
            <c:strRef>
              <c:f>DATA!$E$1</c:f>
              <c:strCache>
                <c:ptCount val="1"/>
                <c:pt idx="0">
                  <c:v>1 à 5</c:v>
                </c:pt>
              </c:strCache>
            </c:strRef>
          </c:tx>
          <c:spPr>
            <a:solidFill>
              <a:srgbClr val="FF740F"/>
            </a:solidFill>
            <a:ln w="17608">
              <a:noFill/>
            </a:ln>
          </c:spPr>
          <c:invertIfNegative val="0"/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75E-4D67-BF44-E2272213371E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75E-4D67-BF44-E2272213371E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75E-4D67-BF44-E2272213371E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75E-4D67-BF44-E2272213371E}"/>
                </c:ext>
              </c:extLst>
            </c:dLbl>
            <c:numFmt formatCode="0;&quot;&quot;;&quot;&quot;" sourceLinked="0"/>
            <c:spPr>
              <a:noFill/>
              <a:ln w="17608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FFFFFF"/>
                    </a:solidFill>
                    <a:latin typeface="+mj-lt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DATA!$A$2:$A$5</c:f>
              <c:strCache>
                <c:ptCount val="4"/>
                <c:pt idx="0">
                  <c:v>Un accueil constant tout au long de l'année même en cas d’imprévu  (base : 58)</c:v>
                </c:pt>
                <c:pt idx="1">
                  <c:v>Une bonne conciliation entre votre vie professionnelle et votre vie de famille  (base : 57)</c:v>
                </c:pt>
                <c:pt idx="2">
                  <c:v>Une grande tranquillité d’esprit / sérénité  (base : 58)</c:v>
                </c:pt>
                <c:pt idx="3">
                  <c:v>Un environnement épanouissant pour votre enfant  (base : 58)</c:v>
                </c:pt>
              </c:strCache>
            </c:strRef>
          </c:cat>
          <c:val>
            <c:numRef>
              <c:f>DATA!$E$2:$E$5</c:f>
              <c:numCache>
                <c:formatCode>General</c:formatCode>
                <c:ptCount val="4"/>
                <c:pt idx="2" formatCode="0">
                  <c:v>3.448275862068968</c:v>
                </c:pt>
                <c:pt idx="3" formatCode="0">
                  <c:v>3.448275862068968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3-10CF-43CF-8BE5-E029C9785BC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268345728"/>
        <c:axId val="268348416"/>
      </c:barChart>
      <c:catAx>
        <c:axId val="26834572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6603">
            <a:noFill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Barlow" panose="00000500000000000000" pitchFamily="2" charset="0"/>
                <a:ea typeface="Trebuchet MS"/>
                <a:cs typeface="Trebuchet MS"/>
              </a:defRPr>
            </a:pPr>
            <a:endParaRPr lang="fr-FR"/>
          </a:p>
        </c:txPr>
        <c:crossAx val="268348416"/>
        <c:crosses val="autoZero"/>
        <c:auto val="1"/>
        <c:lblAlgn val="ctr"/>
        <c:lblOffset val="100"/>
        <c:noMultiLvlLbl val="0"/>
      </c:catAx>
      <c:valAx>
        <c:axId val="268348416"/>
        <c:scaling>
          <c:orientation val="minMax"/>
          <c:max val="100"/>
          <c:min val="0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6603">
            <a:noFill/>
          </a:ln>
        </c:spPr>
        <c:txPr>
          <a:bodyPr rot="0" vert="horz"/>
          <a:lstStyle/>
          <a:p>
            <a:pPr>
              <a:defRPr sz="589" b="1" i="0" u="none" strike="noStrik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endParaRPr lang="fr-FR"/>
          </a:p>
        </c:txPr>
        <c:crossAx val="268345728"/>
        <c:crosses val="max"/>
        <c:crossBetween val="between"/>
      </c:valAx>
      <c:spPr>
        <a:noFill/>
        <a:ln w="17608">
          <a:noFill/>
        </a:ln>
      </c:spPr>
    </c:plotArea>
    <c:legend>
      <c:legendPos val="b"/>
      <c:layout>
        <c:manualLayout>
          <c:xMode val="edge"/>
          <c:yMode val="edge"/>
          <c:x val="0.3273588183254118"/>
          <c:y val="0.93451684438373361"/>
          <c:w val="0.27250221169998246"/>
          <c:h val="6.5483155616266372E-2"/>
        </c:manualLayout>
      </c:layout>
      <c:overlay val="0"/>
      <c:txPr>
        <a:bodyPr/>
        <a:lstStyle/>
        <a:p>
          <a:pPr>
            <a:defRPr>
              <a:solidFill>
                <a:srgbClr val="000000"/>
              </a:solidFill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DATA!$B$1</c:f>
              <c:strCache>
                <c:ptCount val="1"/>
                <c:pt idx="0">
                  <c:v>#NEW</c:v>
                </c:pt>
              </c:strCache>
            </c:strRef>
          </c:tx>
          <c:spPr>
            <a:noFill/>
            <a:ln>
              <a:noFill/>
            </a:ln>
          </c:spPr>
          <c:dLbls>
            <c:dLbl>
              <c:idx val="0"/>
              <c:tx>
                <c:rich>
                  <a:bodyPr/>
                  <a:lstStyle/>
                  <a:p>
                    <a:fld id="{43B66911-C9B2-423F-B05D-19485B4D4F5B}" type="CELLRANGE">
                      <a:rPr lang="en-US"/>
                      <a:pPr/>
                      <a:t>[PLAGECELL]</a:t>
                    </a:fld>
                    <a:endParaRPr lang="fr-F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90E0-4EC0-900E-976CD3A36C44}"/>
                </c:ext>
              </c:extLst>
            </c:dLbl>
            <c:dLbl>
              <c:idx val="1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0E0-4EC0-900E-976CD3A36C44}"/>
                </c:ext>
              </c:extLst>
            </c:dLbl>
            <c:dLbl>
              <c:idx val="2"/>
              <c:tx>
                <c:rich>
                  <a:bodyPr rot="0" spcFirstLastPara="1" vertOverflow="overflow" horzOverflow="overflow" vert="horz" wrap="none" lIns="38100" tIns="19050" rIns="38100" bIns="19050" anchor="ctr" anchorCtr="0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rgbClr val="00B050"/>
                        </a:solidFill>
                        <a:latin typeface="Wingdings" panose="05000000000000000000" pitchFamily="2" charset="2"/>
                        <a:ea typeface="+mn-ea"/>
                        <a:cs typeface="+mn-cs"/>
                      </a:defRPr>
                    </a:pPr>
                    <a:fld id="{E91586A8-D6A9-4B5C-9E3E-3DAFE73E8DE2}" type="CELLRANGE">
                      <a:rPr lang="fr-FR"/>
                      <a:pPr>
                        <a:defRPr sz="1197" b="1" i="0" u="none" strike="noStrike" kern="1200" baseline="0">
                          <a:solidFill>
                            <a:srgbClr val="00B050"/>
                          </a:solidFill>
                          <a:latin typeface="Wingdings" panose="05000000000000000000" pitchFamily="2" charset="2"/>
                          <a:ea typeface="+mn-ea"/>
                          <a:cs typeface="+mn-cs"/>
                        </a:defRPr>
                      </a:pPr>
                      <a:t>[PLAGECELL]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90E0-4EC0-900E-976CD3A36C44}"/>
                </c:ext>
              </c:extLst>
            </c:dLbl>
            <c:dLbl>
              <c:idx val="3"/>
              <c:tx>
                <c:rich>
                  <a:bodyPr rot="0" spcFirstLastPara="1" vertOverflow="overflow" horzOverflow="overflow" vert="horz" wrap="none" lIns="38100" tIns="19050" rIns="38100" bIns="19050" anchor="ctr" anchorCtr="0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rgbClr val="FFC000"/>
                        </a:solidFill>
                        <a:latin typeface="Wingdings" panose="05000000000000000000" pitchFamily="2" charset="2"/>
                        <a:ea typeface="+mn-ea"/>
                        <a:cs typeface="+mn-cs"/>
                      </a:defRPr>
                    </a:pPr>
                    <a:fld id="{AA636656-E115-4184-A2E3-F8E28FCBB603}" type="CELLRANGE">
                      <a:rPr lang="fr-FR"/>
                      <a:pPr>
                        <a:defRPr sz="1197" b="1" i="0" u="none" strike="noStrike" kern="1200" baseline="0">
                          <a:solidFill>
                            <a:srgbClr val="FFC000"/>
                          </a:solidFill>
                          <a:latin typeface="Wingdings" panose="05000000000000000000" pitchFamily="2" charset="2"/>
                          <a:ea typeface="+mn-ea"/>
                          <a:cs typeface="+mn-cs"/>
                        </a:defRPr>
                      </a:pPr>
                      <a:t>[PLAGECELL]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90E0-4EC0-900E-976CD3A36C44}"/>
                </c:ext>
              </c:extLst>
            </c:dLbl>
            <c:dLbl>
              <c:idx val="4"/>
              <c:layout>
                <c:manualLayout>
                  <c:x val="0"/>
                  <c:y val="-6.9975752988346906E-2"/>
                </c:manualLayout>
              </c:layout>
              <c:tx>
                <c:rich>
                  <a:bodyPr rot="0" spcFirstLastPara="1" vertOverflow="overflow" horzOverflow="overflow" vert="horz" wrap="none" lIns="38100" tIns="19050" rIns="38100" bIns="19050" anchor="ctr" anchorCtr="0">
                    <a:sp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47CEBD0-EF01-4503-A370-7DE567299822}" type="CELLRANGE">
                      <a:rPr lang="en-US"/>
                      <a:pPr>
                        <a:defRPr sz="800" b="1" i="0" u="none" strike="noStrike" kern="1200" baseline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[PLAGECELL]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90E0-4EC0-900E-976CD3A36C44}"/>
                </c:ext>
              </c:extLst>
            </c:dLbl>
            <c:dLbl>
              <c:idx val="5"/>
              <c:layout>
                <c:manualLayout>
                  <c:x val="0.21605230805871983"/>
                  <c:y val="-0.12683105229137884"/>
                </c:manualLayout>
              </c:layout>
              <c:tx>
                <c:rich>
                  <a:bodyPr rot="0" spcFirstLastPara="1" vertOverflow="overflow" horzOverflow="overflow" vert="horz" wrap="none" lIns="38100" tIns="19050" rIns="38100" bIns="19050" anchor="ctr" anchorCtr="0">
                    <a:spAutoFit/>
                  </a:bodyPr>
                  <a:lstStyle/>
                  <a:p>
                    <a:pPr>
                      <a:defRPr sz="800" b="1" i="0" u="none" strike="noStrike" kern="1200" baseline="0">
                        <a:solidFill>
                          <a:srgbClr val="FFC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0E1E0A1-9799-4E54-B85A-91A77A5E6703}" type="CELLRANGE">
                      <a:rPr lang="en-US"/>
                      <a:pPr>
                        <a:defRPr sz="800" b="1" i="0" u="none" strike="noStrike" kern="1200" baseline="0">
                          <a:solidFill>
                            <a:srgbClr val="FFC0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[PLAGECELL]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0"/>
              <c:showSerName val="0"/>
              <c:showPercent val="0"/>
              <c:showBubbleSize val="0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90E0-4EC0-900E-976CD3A36C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none" lIns="38100" tIns="19050" rIns="38100" bIns="19050" anchor="ctr" anchorCtr="0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DataLabelsRange val="1"/>
              </c:ext>
            </c:extLst>
          </c:dLbls>
          <c:cat>
            <c:strRef>
              <c:f>DATA!$A$2:$A$7</c:f>
              <c:strCache>
                <c:ptCount val="6"/>
                <c:pt idx="0">
                  <c:v>10 - Tout à fait confiance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5="http://schemas.microsoft.com/office/drawing/2012/chart" uri="{02D57815-91ED-43cb-92C2-25804820EDAC}">
              <c15:datalabelsRange>
                <c15:f>Feuil1!$B$9:$B$14</c15:f>
                <c15:dlblRangeCache>
                  <c:ptCount val="6"/>
                  <c:pt idx="1">
                    <c:v>7,5</c:v>
                  </c:pt>
                  <c:pt idx="2">
                    <c:v> </c:v>
                  </c:pt>
                  <c:pt idx="3">
                    <c:v> </c:v>
                  </c:pt>
                  <c:pt idx="4">
                    <c:v> </c:v>
                  </c:pt>
                  <c:pt idx="5">
                    <c:v>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C-90E0-4EC0-900E-976CD3A36C44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Entity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DB574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1-90E0-4EC0-900E-976CD3A36C44}"/>
              </c:ext>
            </c:extLst>
          </c:dPt>
          <c:dPt>
            <c:idx val="1"/>
            <c:bubble3D val="0"/>
            <c:spPr>
              <a:solidFill>
                <a:srgbClr val="1DAFAD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2-90E0-4EC0-900E-976CD3A36C44}"/>
              </c:ext>
            </c:extLst>
          </c:dPt>
          <c:dPt>
            <c:idx val="2"/>
            <c:bubble3D val="0"/>
            <c:spPr>
              <a:solidFill>
                <a:srgbClr val="F1BE48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3-90E0-4EC0-900E-976CD3A36C44}"/>
              </c:ext>
            </c:extLst>
          </c:dPt>
          <c:dPt>
            <c:idx val="3"/>
            <c:bubble3D val="0"/>
            <c:spPr>
              <a:solidFill>
                <a:srgbClr val="FF740F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4-90E0-4EC0-900E-976CD3A36C44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0-90E0-4EC0-900E-976CD3A36C44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F-90E0-4EC0-900E-976CD3A36C44}"/>
              </c:ext>
            </c:extLst>
          </c:dPt>
          <c:dLbls>
            <c:dLbl>
              <c:idx val="0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0E0-4EC0-900E-976CD3A36C44}"/>
                </c:ext>
              </c:extLst>
            </c:dLbl>
            <c:dLbl>
              <c:idx val="1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0E0-4EC0-900E-976CD3A36C44}"/>
                </c:ext>
              </c:extLst>
            </c:dLbl>
            <c:dLbl>
              <c:idx val="2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0E0-4EC0-900E-976CD3A36C44}"/>
                </c:ext>
              </c:extLst>
            </c:dLbl>
            <c:dLbl>
              <c:idx val="3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0E0-4EC0-900E-976CD3A36C44}"/>
                </c:ext>
              </c:extLst>
            </c:dLbl>
            <c:dLbl>
              <c:idx val="4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0E0-4EC0-900E-976CD3A36C44}"/>
                </c:ext>
              </c:extLst>
            </c:dLbl>
            <c:dLbl>
              <c:idx val="5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0E0-4EC0-900E-976CD3A36C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DATA!$A$2:$A$7</c:f>
              <c:strCache>
                <c:ptCount val="6"/>
                <c:pt idx="0">
                  <c:v>10 - Tout à fait confiance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DATA!$C$2:$C$7</c:f>
              <c:numCache>
                <c:formatCode>0;\-0;</c:formatCode>
                <c:ptCount val="6"/>
                <c:pt idx="0">
                  <c:v>62.068965517241381</c:v>
                </c:pt>
                <c:pt idx="1">
                  <c:v>31.034482758620701</c:v>
                </c:pt>
                <c:pt idx="2">
                  <c:v>3.448275862068968</c:v>
                </c:pt>
                <c:pt idx="3">
                  <c:v>3.448275862068968</c:v>
                </c:pt>
                <c:pt idx="4">
                  <c:v>50</c:v>
                </c:pt>
                <c:pt idx="5">
                  <c:v>50</c:v>
                </c:pt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E-90E0-4EC0-900E-976CD3A36C4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270"/>
        <c:holeSize val="1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DATA!$B$1</c:f>
              <c:strCache>
                <c:ptCount val="1"/>
                <c:pt idx="0">
                  <c:v>#NEW</c:v>
                </c:pt>
              </c:strCache>
            </c:strRef>
          </c:tx>
          <c:spPr>
            <a:noFill/>
            <a:ln>
              <a:noFill/>
            </a:ln>
          </c:spPr>
          <c:dLbls>
            <c:delete val="1"/>
          </c:dLbls>
          <c:cat>
            <c:strRef>
              <c:f>DATA!$A$2:$A$7</c:f>
              <c:strCache>
                <c:ptCount val="6"/>
                <c:pt idx="0">
                  <c:v>10 - Très satisfait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C-1C7D-4D36-800D-9003599F5F78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Entity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DB574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E-1C7D-4D36-800D-9003599F5F78}"/>
              </c:ext>
            </c:extLst>
          </c:dPt>
          <c:dPt>
            <c:idx val="1"/>
            <c:bubble3D val="0"/>
            <c:spPr>
              <a:solidFill>
                <a:srgbClr val="1DAFAD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0-1C7D-4D36-800D-9003599F5F78}"/>
              </c:ext>
            </c:extLst>
          </c:dPt>
          <c:dPt>
            <c:idx val="2"/>
            <c:bubble3D val="0"/>
            <c:spPr>
              <a:solidFill>
                <a:srgbClr val="F1BE48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2-1C7D-4D36-800D-9003599F5F78}"/>
              </c:ext>
            </c:extLst>
          </c:dPt>
          <c:dPt>
            <c:idx val="3"/>
            <c:bubble3D val="0"/>
            <c:spPr>
              <a:solidFill>
                <a:srgbClr val="FF740F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4-1C7D-4D36-800D-9003599F5F78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6-1C7D-4D36-800D-9003599F5F78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8-1C7D-4D36-800D-9003599F5F78}"/>
              </c:ext>
            </c:extLst>
          </c:dPt>
          <c:dLbls>
            <c:dLbl>
              <c:idx val="0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C7D-4D36-800D-9003599F5F78}"/>
                </c:ext>
              </c:extLst>
            </c:dLbl>
            <c:dLbl>
              <c:idx val="1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C7D-4D36-800D-9003599F5F78}"/>
                </c:ext>
              </c:extLst>
            </c:dLbl>
            <c:dLbl>
              <c:idx val="2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C7D-4D36-800D-9003599F5F78}"/>
                </c:ext>
              </c:extLst>
            </c:dLbl>
            <c:dLbl>
              <c:idx val="3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C7D-4D36-800D-9003599F5F78}"/>
                </c:ext>
              </c:extLst>
            </c:dLbl>
            <c:dLbl>
              <c:idx val="4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C7D-4D36-800D-9003599F5F78}"/>
                </c:ext>
              </c:extLst>
            </c:dLbl>
            <c:dLbl>
              <c:idx val="5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C7D-4D36-800D-9003599F5F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DATA!$A$2:$A$7</c:f>
              <c:strCache>
                <c:ptCount val="6"/>
                <c:pt idx="0">
                  <c:v>10 - Très satisfait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DATA!$C$2:$C$7</c:f>
              <c:numCache>
                <c:formatCode>0;\-0;</c:formatCode>
                <c:ptCount val="6"/>
                <c:pt idx="0">
                  <c:v>65.517241379310349</c:v>
                </c:pt>
                <c:pt idx="1">
                  <c:v>31.034482758620701</c:v>
                </c:pt>
                <c:pt idx="2">
                  <c:v>1.724137931034484</c:v>
                </c:pt>
                <c:pt idx="3">
                  <c:v>1.724137931034484</c:v>
                </c:pt>
                <c:pt idx="4">
                  <c:v>50</c:v>
                </c:pt>
                <c:pt idx="5">
                  <c:v>50</c:v>
                </c:pt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9-1C7D-4D36-800D-9003599F5F7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1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DATA!$B$1</c:f>
              <c:strCache>
                <c:ptCount val="1"/>
                <c:pt idx="0">
                  <c:v>#NEW</c:v>
                </c:pt>
              </c:strCache>
            </c:strRef>
          </c:tx>
          <c:spPr>
            <a:noFill/>
            <a:ln>
              <a:noFill/>
            </a:ln>
          </c:spPr>
          <c:dLbls>
            <c:delete val="1"/>
          </c:dLbls>
          <c:cat>
            <c:strRef>
              <c:f>DATA!$A$2:$A$7</c:f>
              <c:strCache>
                <c:ptCount val="6"/>
                <c:pt idx="0">
                  <c:v>10 - Très satisfait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</c:numCache>
            </c:numRef>
          </c:val>
          <c:extLst xmlns:mc="http://schemas.openxmlformats.org/markup-compatibility/2006" xmlns:c14="http://schemas.microsoft.com/office/drawing/2007/8/2/chart" xmlns:c16="http://schemas.microsoft.com/office/drawing/2014/chart" xmlns:c15="http://schemas.microsoft.com/office/drawing/2012/chart">
            <c:ext xmlns:c16="http://schemas.microsoft.com/office/drawing/2014/chart" uri="{C3380CC4-5D6E-409C-BE32-E72D297353CC}">
              <c16:uniqueId val="{0000000C-1C7D-4D36-800D-9003599F5F78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Entity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DB574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E-1C7D-4D36-800D-9003599F5F78}"/>
              </c:ext>
            </c:extLst>
          </c:dPt>
          <c:dPt>
            <c:idx val="1"/>
            <c:bubble3D val="0"/>
            <c:spPr>
              <a:solidFill>
                <a:srgbClr val="1DAFAD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0-1C7D-4D36-800D-9003599F5F78}"/>
              </c:ext>
            </c:extLst>
          </c:dPt>
          <c:dPt>
            <c:idx val="2"/>
            <c:bubble3D val="0"/>
            <c:spPr>
              <a:solidFill>
                <a:srgbClr val="F1BE48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2-1C7D-4D36-800D-9003599F5F78}"/>
              </c:ext>
            </c:extLst>
          </c:dPt>
          <c:dPt>
            <c:idx val="3"/>
            <c:bubble3D val="0"/>
            <c:spPr>
              <a:solidFill>
                <a:srgbClr val="FF740F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4-1C7D-4D36-800D-9003599F5F78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6-1C7D-4D36-800D-9003599F5F78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8-1C7D-4D36-800D-9003599F5F78}"/>
              </c:ext>
            </c:extLst>
          </c:dPt>
          <c:dLbls>
            <c:dLbl>
              <c:idx val="0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C7D-4D36-800D-9003599F5F78}"/>
                </c:ext>
              </c:extLst>
            </c:dLbl>
            <c:dLbl>
              <c:idx val="1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C7D-4D36-800D-9003599F5F78}"/>
                </c:ext>
              </c:extLst>
            </c:dLbl>
            <c:dLbl>
              <c:idx val="2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C7D-4D36-800D-9003599F5F78}"/>
                </c:ext>
              </c:extLst>
            </c:dLbl>
            <c:dLbl>
              <c:idx val="3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C7D-4D36-800D-9003599F5F78}"/>
                </c:ext>
              </c:extLst>
            </c:dLbl>
            <c:dLbl>
              <c:idx val="4"/>
              <c:delete val="1"/>
  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C7D-4D36-800D-9003599F5F78}"/>
                </c:ext>
              </c:extLst>
            </c:dLbl>
            <c:dLbl>
              <c:idx val="5"/>
              <c:delete val="1"/>
  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C7D-4D36-800D-9003599F5F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DATA!$A$2:$A$7</c:f>
              <c:strCache>
                <c:ptCount val="6"/>
                <c:pt idx="0">
                  <c:v>10 - Très satisfait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DATA!$C$2:$C$7</c:f>
              <c:numCache>
                <c:formatCode>0;\-0;</c:formatCode>
                <c:ptCount val="6"/>
                <c:pt idx="0">
                  <c:v>63.15789473684211</c:v>
                </c:pt>
                <c:pt idx="1">
                  <c:v>31.578947368421062</c:v>
                </c:pt>
                <c:pt idx="2">
                  <c:v>1.7543859649122819</c:v>
                </c:pt>
                <c:pt idx="3">
                  <c:v>3.5087719298245639</c:v>
                </c:pt>
                <c:pt idx="4">
                  <c:v>50</c:v>
                </c:pt>
                <c:pt idx="5">
                  <c:v>50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9-1C7D-4D36-800D-9003599F5F7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1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DATA!$B$1</c:f>
              <c:strCache>
                <c:ptCount val="1"/>
                <c:pt idx="0">
                  <c:v>#NEW</c:v>
                </c:pt>
              </c:strCache>
            </c:strRef>
          </c:tx>
          <c:spPr>
            <a:noFill/>
            <a:ln>
              <a:noFill/>
            </a:ln>
          </c:spPr>
          <c:dLbls>
            <c:delete val="1"/>
          </c:dLbls>
          <c:cat>
            <c:strRef>
              <c:f>DATA!$A$2:$A$7</c:f>
              <c:strCache>
                <c:ptCount val="6"/>
                <c:pt idx="0">
                  <c:v>10 - Très satisfait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C-1C7D-4D36-800D-9003599F5F78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Entity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DB574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E-1C7D-4D36-800D-9003599F5F78}"/>
              </c:ext>
            </c:extLst>
          </c:dPt>
          <c:dPt>
            <c:idx val="1"/>
            <c:bubble3D val="0"/>
            <c:spPr>
              <a:solidFill>
                <a:srgbClr val="1DAFAD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0-1C7D-4D36-800D-9003599F5F78}"/>
              </c:ext>
            </c:extLst>
          </c:dPt>
          <c:dPt>
            <c:idx val="2"/>
            <c:bubble3D val="0"/>
            <c:spPr>
              <a:solidFill>
                <a:srgbClr val="F1BE48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2-1C7D-4D36-800D-9003599F5F78}"/>
              </c:ext>
            </c:extLst>
          </c:dPt>
          <c:dPt>
            <c:idx val="3"/>
            <c:bubble3D val="0"/>
            <c:spPr>
              <a:solidFill>
                <a:srgbClr val="FF740F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4-1C7D-4D36-800D-9003599F5F78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6-1C7D-4D36-800D-9003599F5F78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8-1C7D-4D36-800D-9003599F5F78}"/>
              </c:ext>
            </c:extLst>
          </c:dPt>
          <c:dLbls>
            <c:dLbl>
              <c:idx val="0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C7D-4D36-800D-9003599F5F78}"/>
                </c:ext>
              </c:extLst>
            </c:dLbl>
            <c:dLbl>
              <c:idx val="1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C7D-4D36-800D-9003599F5F78}"/>
                </c:ext>
              </c:extLst>
            </c:dLbl>
            <c:dLbl>
              <c:idx val="2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C7D-4D36-800D-9003599F5F78}"/>
                </c:ext>
              </c:extLst>
            </c:dLbl>
            <c:dLbl>
              <c:idx val="3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C7D-4D36-800D-9003599F5F78}"/>
                </c:ext>
              </c:extLst>
            </c:dLbl>
            <c:dLbl>
              <c:idx val="4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1C7D-4D36-800D-9003599F5F78}"/>
                </c:ext>
              </c:extLst>
            </c:dLbl>
            <c:dLbl>
              <c:idx val="5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1C7D-4D36-800D-9003599F5F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DATA!$A$2:$A$7</c:f>
              <c:strCache>
                <c:ptCount val="6"/>
                <c:pt idx="0">
                  <c:v>10 - Très satisfait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DATA!$C$2:$C$7</c:f>
              <c:numCache>
                <c:formatCode>0;\-0;</c:formatCode>
                <c:ptCount val="6"/>
                <c:pt idx="0">
                  <c:v>53.333333333333343</c:v>
                </c:pt>
                <c:pt idx="1">
                  <c:v>31.111111111111121</c:v>
                </c:pt>
                <c:pt idx="2">
                  <c:v>6.6666666666666696</c:v>
                </c:pt>
                <c:pt idx="3">
                  <c:v>8.8888888888888946</c:v>
                </c:pt>
                <c:pt idx="4">
                  <c:v>50</c:v>
                </c:pt>
                <c:pt idx="5">
                  <c:v>50</c:v>
                </c:pt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9-1C7D-4D36-800D-9003599F5F7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1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9807576728976313"/>
          <c:y val="5.2702039456011984E-2"/>
          <c:w val="0.57857573420443742"/>
          <c:h val="0.87405000298584712"/>
        </c:manualLayout>
      </c:layout>
      <c:barChart>
        <c:barDir val="bar"/>
        <c:grouping val="stacked"/>
        <c:varyColors val="0"/>
        <c:ser>
          <c:idx val="5"/>
          <c:order val="0"/>
          <c:tx>
            <c:strRef>
              <c:f>DATA!$B$1</c:f>
              <c:strCache>
                <c:ptCount val="1"/>
                <c:pt idx="0">
                  <c:v>10 - Très satisfait</c:v>
                </c:pt>
              </c:strCache>
            </c:strRef>
          </c:tx>
          <c:spPr>
            <a:solidFill>
              <a:srgbClr val="2DB574"/>
            </a:solidFill>
            <a:ln w="17608">
              <a:noFill/>
            </a:ln>
          </c:spPr>
          <c:invertIfNegative val="0"/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DED-42EC-88C6-8A8A08BF4E00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ED-42EC-88C6-8A8A08BF4E00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ED-42EC-88C6-8A8A08BF4E00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ED-42EC-88C6-8A8A08BF4E00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ED-42EC-88C6-8A8A08BF4E00}"/>
                </c:ext>
              </c:extLst>
            </c:dLbl>
            <c:numFmt formatCode="0;&quot;&quot;;&quot;&quot;" sourceLinked="0"/>
            <c:spPr>
              <a:noFill/>
              <a:ln w="17608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FFFFFF"/>
                    </a:solidFill>
                    <a:latin typeface="+mj-lt"/>
                    <a:ea typeface="Trebuchet MS"/>
                    <a:cs typeface="Trebuchet M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DATA!$A$2:$A$6</c:f>
              <c:strCache>
                <c:ptCount val="5"/>
                <c:pt idx="0">
                  <c:v>L’amabilité, la convivialité de l’équipe (base : 58)</c:v>
                </c:pt>
                <c:pt idx="1">
                  <c:v>Le professionnalisme (base : 58)</c:v>
                </c:pt>
                <c:pt idx="2">
                  <c:v>La période de familiarisation lors de l’entrée en crèche (base : 58)</c:v>
                </c:pt>
                <c:pt idx="3">
                  <c:v>La qualité des transmissions (base : 58)</c:v>
                </c:pt>
                <c:pt idx="4">
                  <c:v>La prise en compte des besoins particuliers et de l’individualité (base : 58)</c:v>
                </c:pt>
              </c:strCache>
            </c:strRef>
          </c:cat>
          <c:val>
            <c:numRef>
              <c:f>DATA!$B$2:$B$6</c:f>
              <c:numCache>
                <c:formatCode>0</c:formatCode>
                <c:ptCount val="5"/>
                <c:pt idx="0">
                  <c:v>70.689655172413808</c:v>
                </c:pt>
                <c:pt idx="1">
                  <c:v>72.413793103448285</c:v>
                </c:pt>
                <c:pt idx="2">
                  <c:v>63.793103448275872</c:v>
                </c:pt>
                <c:pt idx="3">
                  <c:v>58.620689655172413</c:v>
                </c:pt>
                <c:pt idx="4">
                  <c:v>65.517241379310349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0-F06E-4708-9C9F-A16466B21708}"/>
            </c:ext>
          </c:extLst>
        </c:ser>
        <c:ser>
          <c:idx val="6"/>
          <c:order val="1"/>
          <c:tx>
            <c:strRef>
              <c:f>DATA!$C$1</c:f>
              <c:strCache>
                <c:ptCount val="1"/>
                <c:pt idx="0">
                  <c:v>8 à 9</c:v>
                </c:pt>
              </c:strCache>
            </c:strRef>
          </c:tx>
          <c:spPr>
            <a:solidFill>
              <a:srgbClr val="1DAFAD"/>
            </a:solidFill>
            <a:ln w="17608">
              <a:noFill/>
            </a:ln>
          </c:spPr>
          <c:invertIfNegative val="0"/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DED-42EC-88C6-8A8A08BF4E00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DED-42EC-88C6-8A8A08BF4E00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DED-42EC-88C6-8A8A08BF4E00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ED-42EC-88C6-8A8A08BF4E00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ED-42EC-88C6-8A8A08BF4E00}"/>
                </c:ext>
              </c:extLst>
            </c:dLbl>
            <c:numFmt formatCode="0;&quot;&quot;;&quot;&quot;" sourceLinked="0"/>
            <c:spPr>
              <a:noFill/>
              <a:ln w="17608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bg1"/>
                    </a:solidFill>
                    <a:latin typeface="+mj-lt"/>
                    <a:ea typeface="Trebuchet MS"/>
                    <a:cs typeface="Trebuchet M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DATA!$A$2:$A$6</c:f>
              <c:strCache>
                <c:ptCount val="5"/>
                <c:pt idx="0">
                  <c:v>L’amabilité, la convivialité de l’équipe (base : 58)</c:v>
                </c:pt>
                <c:pt idx="1">
                  <c:v>Le professionnalisme (base : 58)</c:v>
                </c:pt>
                <c:pt idx="2">
                  <c:v>La période de familiarisation lors de l’entrée en crèche (base : 58)</c:v>
                </c:pt>
                <c:pt idx="3">
                  <c:v>La qualité des transmissions (base : 58)</c:v>
                </c:pt>
                <c:pt idx="4">
                  <c:v>La prise en compte des besoins particuliers et de l’individualité (base : 58)</c:v>
                </c:pt>
              </c:strCache>
            </c:strRef>
          </c:cat>
          <c:val>
            <c:numRef>
              <c:f>DATA!$C$2:$C$6</c:f>
              <c:numCache>
                <c:formatCode>0</c:formatCode>
                <c:ptCount val="5"/>
                <c:pt idx="0">
                  <c:v>24.137931034482769</c:v>
                </c:pt>
                <c:pt idx="1">
                  <c:v>20.689655172413804</c:v>
                </c:pt>
                <c:pt idx="2">
                  <c:v>32.758620689655181</c:v>
                </c:pt>
                <c:pt idx="3">
                  <c:v>34.482758620689665</c:v>
                </c:pt>
                <c:pt idx="4">
                  <c:v>24.137931034482769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1-F06E-4708-9C9F-A16466B21708}"/>
            </c:ext>
          </c:extLst>
        </c:ser>
        <c:ser>
          <c:idx val="7"/>
          <c:order val="2"/>
          <c:tx>
            <c:strRef>
              <c:f>DATA!$D$1</c:f>
              <c:strCache>
                <c:ptCount val="1"/>
                <c:pt idx="0">
                  <c:v>6 à 7</c:v>
                </c:pt>
              </c:strCache>
            </c:strRef>
          </c:tx>
          <c:spPr>
            <a:solidFill>
              <a:srgbClr val="F1BE48"/>
            </a:solidFill>
            <a:ln w="17608">
              <a:noFill/>
            </a:ln>
          </c:spPr>
          <c:invertIfNegative val="0"/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DED-42EC-88C6-8A8A08BF4E00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DED-42EC-88C6-8A8A08BF4E00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ED-42EC-88C6-8A8A08BF4E00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DED-42EC-88C6-8A8A08BF4E00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DED-42EC-88C6-8A8A08BF4E00}"/>
                </c:ext>
              </c:extLst>
            </c:dLbl>
            <c:numFmt formatCode="0;&quot;&quot;;&quot;&quot;" sourceLinked="0"/>
            <c:spPr>
              <a:noFill/>
              <a:ln w="17608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chemeClr val="bg1"/>
                    </a:solidFill>
                    <a:latin typeface="+mj-lt"/>
                    <a:ea typeface="Trebuchet MS"/>
                    <a:cs typeface="Trebuchet M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DATA!$A$2:$A$6</c:f>
              <c:strCache>
                <c:ptCount val="5"/>
                <c:pt idx="0">
                  <c:v>L’amabilité, la convivialité de l’équipe (base : 58)</c:v>
                </c:pt>
                <c:pt idx="1">
                  <c:v>Le professionnalisme (base : 58)</c:v>
                </c:pt>
                <c:pt idx="2">
                  <c:v>La période de familiarisation lors de l’entrée en crèche (base : 58)</c:v>
                </c:pt>
                <c:pt idx="3">
                  <c:v>La qualité des transmissions (base : 58)</c:v>
                </c:pt>
                <c:pt idx="4">
                  <c:v>La prise en compte des besoins particuliers et de l’individualité (base : 58)</c:v>
                </c:pt>
              </c:strCache>
            </c:strRef>
          </c:cat>
          <c:val>
            <c:numRef>
              <c:f>DATA!$D$2:$D$6</c:f>
              <c:numCache>
                <c:formatCode>0</c:formatCode>
                <c:ptCount val="5"/>
                <c:pt idx="0">
                  <c:v>3.448275862068968</c:v>
                </c:pt>
                <c:pt idx="1">
                  <c:v>3.448275862068968</c:v>
                </c:pt>
                <c:pt idx="2">
                  <c:v>3.448275862068968</c:v>
                </c:pt>
                <c:pt idx="3">
                  <c:v>3.448275862068968</c:v>
                </c:pt>
                <c:pt idx="4">
                  <c:v>6.8965517241379359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2-F06E-4708-9C9F-A16466B21708}"/>
            </c:ext>
          </c:extLst>
        </c:ser>
        <c:ser>
          <c:idx val="0"/>
          <c:order val="3"/>
          <c:tx>
            <c:strRef>
              <c:f>DATA!$E$1</c:f>
              <c:strCache>
                <c:ptCount val="1"/>
                <c:pt idx="0">
                  <c:v>1 à 5</c:v>
                </c:pt>
              </c:strCache>
            </c:strRef>
          </c:tx>
          <c:spPr>
            <a:solidFill>
              <a:srgbClr val="FF740F"/>
            </a:solidFill>
            <a:ln w="17608">
              <a:noFill/>
            </a:ln>
          </c:spPr>
          <c:invertIfNegative val="0"/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DED-42EC-88C6-8A8A08BF4E00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DED-42EC-88C6-8A8A08BF4E00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DED-42EC-88C6-8A8A08BF4E00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DED-42EC-88C6-8A8A08BF4E00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1600" b="1" i="0" u="none" strike="noStrike" baseline="0">
                      <a:solidFill>
                        <a:srgbClr val="FFFFFF"/>
                      </a:solidFill>
                      <a:latin typeface="+mj-lt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DED-42EC-88C6-8A8A08BF4E00}"/>
                </c:ext>
              </c:extLst>
            </c:dLbl>
            <c:numFmt formatCode="0;&quot;&quot;;&quot;&quot;" sourceLinked="0"/>
            <c:spPr>
              <a:noFill/>
              <a:ln w="17608">
                <a:noFill/>
              </a:ln>
            </c:spPr>
            <c:txPr>
              <a:bodyPr/>
              <a:lstStyle/>
              <a:p>
                <a:pPr>
                  <a:defRPr sz="1600" b="1" i="0" u="none" strike="noStrike" baseline="0">
                    <a:solidFill>
                      <a:srgbClr val="FFFFFF"/>
                    </a:solidFill>
                    <a:latin typeface="+mj-lt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DATA!$A$2:$A$6</c:f>
              <c:strCache>
                <c:ptCount val="5"/>
                <c:pt idx="0">
                  <c:v>L’amabilité, la convivialité de l’équipe (base : 58)</c:v>
                </c:pt>
                <c:pt idx="1">
                  <c:v>Le professionnalisme (base : 58)</c:v>
                </c:pt>
                <c:pt idx="2">
                  <c:v>La période de familiarisation lors de l’entrée en crèche (base : 58)</c:v>
                </c:pt>
                <c:pt idx="3">
                  <c:v>La qualité des transmissions (base : 58)</c:v>
                </c:pt>
                <c:pt idx="4">
                  <c:v>La prise en compte des besoins particuliers et de l’individualité (base : 58)</c:v>
                </c:pt>
              </c:strCache>
            </c:strRef>
          </c:cat>
          <c:val>
            <c:numRef>
              <c:f>DATA!$E$2:$E$6</c:f>
              <c:numCache>
                <c:formatCode>0</c:formatCode>
                <c:ptCount val="5"/>
                <c:pt idx="0">
                  <c:v>1.724137931034484</c:v>
                </c:pt>
                <c:pt idx="1">
                  <c:v>3.448275862068968</c:v>
                </c:pt>
                <c:pt idx="3">
                  <c:v>3.448275862068968</c:v>
                </c:pt>
                <c:pt idx="4">
                  <c:v>3.448275862068968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3-F06E-4708-9C9F-A16466B2170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268345728"/>
        <c:axId val="268348416"/>
      </c:barChart>
      <c:catAx>
        <c:axId val="268345728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6603">
            <a:noFill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Barlow" panose="00000500000000000000" pitchFamily="2" charset="0"/>
                <a:ea typeface="Trebuchet MS"/>
                <a:cs typeface="Trebuchet MS"/>
              </a:defRPr>
            </a:pPr>
            <a:endParaRPr lang="fr-FR"/>
          </a:p>
        </c:txPr>
        <c:crossAx val="268348416"/>
        <c:crosses val="autoZero"/>
        <c:auto val="1"/>
        <c:lblAlgn val="ctr"/>
        <c:lblOffset val="100"/>
        <c:noMultiLvlLbl val="0"/>
      </c:catAx>
      <c:valAx>
        <c:axId val="268348416"/>
        <c:scaling>
          <c:orientation val="minMax"/>
          <c:max val="100"/>
          <c:min val="0"/>
        </c:scaling>
        <c:delete val="0"/>
        <c:axPos val="b"/>
        <c:numFmt formatCode="0" sourceLinked="1"/>
        <c:majorTickMark val="out"/>
        <c:minorTickMark val="none"/>
        <c:tickLblPos val="nextTo"/>
        <c:spPr>
          <a:ln w="6603">
            <a:noFill/>
          </a:ln>
        </c:spPr>
        <c:txPr>
          <a:bodyPr rot="0" vert="horz"/>
          <a:lstStyle/>
          <a:p>
            <a:pPr>
              <a:defRPr sz="589" b="1" i="0" u="none" strike="noStrik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endParaRPr lang="fr-FR"/>
          </a:p>
        </c:txPr>
        <c:crossAx val="268345728"/>
        <c:crosses val="max"/>
        <c:crossBetween val="between"/>
      </c:valAx>
      <c:spPr>
        <a:noFill/>
        <a:ln w="17608">
          <a:noFill/>
        </a:ln>
      </c:spPr>
    </c:plotArea>
    <c:legend>
      <c:legendPos val="b"/>
      <c:layout>
        <c:manualLayout>
          <c:xMode val="edge"/>
          <c:yMode val="edge"/>
          <c:x val="0.25214184090065572"/>
          <c:y val="0.93451684438373361"/>
          <c:w val="0.59217434278930559"/>
          <c:h val="6.5483155616266372E-2"/>
        </c:manualLayout>
      </c:layout>
      <c:overlay val="0"/>
      <c:txPr>
        <a:bodyPr/>
        <a:lstStyle/>
        <a:p>
          <a:pPr>
            <a:defRPr>
              <a:solidFill>
                <a:srgbClr val="000000"/>
              </a:solidFill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DATA!$B$1</c:f>
              <c:strCache>
                <c:ptCount val="1"/>
                <c:pt idx="0">
                  <c:v>#NEW</c:v>
                </c:pt>
              </c:strCache>
            </c:strRef>
          </c:tx>
          <c:spPr>
            <a:noFill/>
            <a:ln>
              <a:noFill/>
            </a:ln>
          </c:spPr>
          <c:dLbls>
            <c:delete val="1"/>
          </c:dLbls>
          <c:cat>
            <c:strRef>
              <c:f>DATA!$A$2:$A$7</c:f>
              <c:strCache>
                <c:ptCount val="6"/>
                <c:pt idx="0">
                  <c:v>10 - Très satisfait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C-4B34-480C-BF60-29EB32AB4F85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Entity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DB574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E-4B34-480C-BF60-29EB32AB4F85}"/>
              </c:ext>
            </c:extLst>
          </c:dPt>
          <c:dPt>
            <c:idx val="1"/>
            <c:bubble3D val="0"/>
            <c:spPr>
              <a:solidFill>
                <a:srgbClr val="1DAFAD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0-4B34-480C-BF60-29EB32AB4F85}"/>
              </c:ext>
            </c:extLst>
          </c:dPt>
          <c:dPt>
            <c:idx val="2"/>
            <c:bubble3D val="0"/>
            <c:spPr>
              <a:solidFill>
                <a:srgbClr val="F1BE48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2-4B34-480C-BF60-29EB32AB4F85}"/>
              </c:ext>
            </c:extLst>
          </c:dPt>
          <c:dPt>
            <c:idx val="3"/>
            <c:bubble3D val="0"/>
            <c:spPr>
              <a:solidFill>
                <a:srgbClr val="FF740F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4-4B34-480C-BF60-29EB32AB4F85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6-4B34-480C-BF60-29EB32AB4F85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8-4B34-480C-BF60-29EB32AB4F85}"/>
              </c:ext>
            </c:extLst>
          </c:dPt>
          <c:dLbls>
            <c:dLbl>
              <c:idx val="0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B34-480C-BF60-29EB32AB4F85}"/>
                </c:ext>
              </c:extLst>
            </c:dLbl>
            <c:dLbl>
              <c:idx val="1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B34-480C-BF60-29EB32AB4F85}"/>
                </c:ext>
              </c:extLst>
            </c:dLbl>
            <c:dLbl>
              <c:idx val="2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B34-480C-BF60-29EB32AB4F85}"/>
                </c:ext>
              </c:extLst>
            </c:dLbl>
            <c:dLbl>
              <c:idx val="3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B34-480C-BF60-29EB32AB4F85}"/>
                </c:ext>
              </c:extLst>
            </c:dLbl>
            <c:dLbl>
              <c:idx val="4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B34-480C-BF60-29EB32AB4F85}"/>
                </c:ext>
              </c:extLst>
            </c:dLbl>
            <c:dLbl>
              <c:idx val="5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B34-480C-BF60-29EB32AB4F8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DATA!$A$2:$A$7</c:f>
              <c:strCache>
                <c:ptCount val="6"/>
                <c:pt idx="0">
                  <c:v>10 - Très satisfait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DATA!$C$2:$C$7</c:f>
              <c:numCache>
                <c:formatCode>0;\-0;</c:formatCode>
                <c:ptCount val="6"/>
                <c:pt idx="0">
                  <c:v>56.896551724137936</c:v>
                </c:pt>
                <c:pt idx="1">
                  <c:v>36.206896551724149</c:v>
                </c:pt>
                <c:pt idx="2">
                  <c:v>5.1724137931034511</c:v>
                </c:pt>
                <c:pt idx="3">
                  <c:v>1.724137931034484</c:v>
                </c:pt>
                <c:pt idx="4">
                  <c:v>50</c:v>
                </c:pt>
                <c:pt idx="5">
                  <c:v>50</c:v>
                </c:pt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9-4B34-480C-BF60-29EB32AB4F8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1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DATA!$B$1</c:f>
              <c:strCache>
                <c:ptCount val="1"/>
                <c:pt idx="0">
                  <c:v>#NEW</c:v>
                </c:pt>
              </c:strCache>
            </c:strRef>
          </c:tx>
          <c:spPr>
            <a:noFill/>
            <a:ln>
              <a:noFill/>
            </a:ln>
          </c:spPr>
          <c:dLbls>
            <c:delete val="1"/>
          </c:dLbls>
          <c:cat>
            <c:strRef>
              <c:f>DATA!$A$2:$A$7</c:f>
              <c:strCache>
                <c:ptCount val="6"/>
                <c:pt idx="0">
                  <c:v>Oui certainement</c:v>
                </c:pt>
                <c:pt idx="1">
                  <c:v>Oui probablement</c:v>
                </c:pt>
                <c:pt idx="2">
                  <c:v>Non probablement pas</c:v>
                </c:pt>
                <c:pt idx="3">
                  <c:v>Non certainement pas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</c:numCache>
            </c:numRef>
          </c:val>
          <c:extLst xmlns:mc="http://schemas.openxmlformats.org/markup-compatibility/2006" xmlns:c14="http://schemas.microsoft.com/office/drawing/2007/8/2/chart" xmlns:c16="http://schemas.microsoft.com/office/drawing/2014/chart" xmlns:c15="http://schemas.microsoft.com/office/drawing/2012/chart">
            <c:ext xmlns:c16="http://schemas.microsoft.com/office/drawing/2014/chart" uri="{C3380CC4-5D6E-409C-BE32-E72D297353CC}">
              <c16:uniqueId val="{0000000C-F0B0-40D1-AE39-EF834C914AA8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Entity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DB574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E-F0B0-40D1-AE39-EF834C914AA8}"/>
              </c:ext>
            </c:extLst>
          </c:dPt>
          <c:dPt>
            <c:idx val="1"/>
            <c:bubble3D val="0"/>
            <c:spPr>
              <a:solidFill>
                <a:srgbClr val="1DAFAD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0-F0B0-40D1-AE39-EF834C914AA8}"/>
              </c:ext>
            </c:extLst>
          </c:dPt>
          <c:dPt>
            <c:idx val="2"/>
            <c:bubble3D val="0"/>
            <c:spPr>
              <a:solidFill>
                <a:srgbClr val="F1BE48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2-F0B0-40D1-AE39-EF834C914AA8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6-F0B0-40D1-AE39-EF834C914AA8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8-F0B0-40D1-AE39-EF834C914AA8}"/>
              </c:ext>
            </c:extLst>
          </c:dPt>
          <c:dLbls>
            <c:dLbl>
              <c:idx val="0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0B0-40D1-AE39-EF834C914AA8}"/>
                </c:ext>
              </c:extLst>
            </c:dLbl>
            <c:dLbl>
              <c:idx val="1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0B0-40D1-AE39-EF834C914AA8}"/>
                </c:ext>
              </c:extLst>
            </c:dLbl>
            <c:dLbl>
              <c:idx val="2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0B0-40D1-AE39-EF834C914AA8}"/>
                </c:ext>
              </c:extLst>
            </c:dLbl>
            <c:dLbl>
              <c:idx val="3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0E6-47F0-A455-8062F382AF59}"/>
                </c:ext>
              </c:extLst>
            </c:dLbl>
            <c:dLbl>
              <c:idx val="4"/>
              <c:delete val="1"/>
  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0B0-40D1-AE39-EF834C914AA8}"/>
                </c:ext>
              </c:extLst>
            </c:dLbl>
            <c:dLbl>
              <c:idx val="5"/>
              <c:delete val="1"/>
  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F0B0-40D1-AE39-EF834C914A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Barlow" panose="00000500000000000000" pitchFamily="2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DATA!$A$2:$A$7</c:f>
              <c:strCache>
                <c:ptCount val="6"/>
                <c:pt idx="0">
                  <c:v>Oui certainement</c:v>
                </c:pt>
                <c:pt idx="1">
                  <c:v>Oui probablement</c:v>
                </c:pt>
                <c:pt idx="2">
                  <c:v>Non probablement pas</c:v>
                </c:pt>
                <c:pt idx="3">
                  <c:v>Non certainement pas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DATA!$C$2:$C$7</c:f>
              <c:numCache>
                <c:formatCode>0;\-0;</c:formatCode>
                <c:ptCount val="6"/>
                <c:pt idx="0">
                  <c:v>91.379310344827587</c:v>
                </c:pt>
                <c:pt idx="1">
                  <c:v>6.8965517241379359</c:v>
                </c:pt>
                <c:pt idx="2">
                  <c:v>1.724137931034484</c:v>
                </c:pt>
                <c:pt idx="4">
                  <c:v>50</c:v>
                </c:pt>
                <c:pt idx="5">
                  <c:v>50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9-F0B0-40D1-AE39-EF834C914AA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1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DATA!$B$1</c:f>
              <c:strCache>
                <c:ptCount val="1"/>
                <c:pt idx="0">
                  <c:v>#NEW</c:v>
                </c:pt>
              </c:strCache>
            </c:strRef>
          </c:tx>
          <c:spPr>
            <a:noFill/>
            <a:ln>
              <a:noFill/>
            </a:ln>
          </c:spPr>
          <c:dLbls>
            <c:delete val="1"/>
          </c:dLbls>
          <c:cat>
            <c:strRef>
              <c:f>DATA!$A$2:$A$7</c:f>
              <c:strCache>
                <c:ptCount val="6"/>
                <c:pt idx="0">
                  <c:v>Oui tout à fait</c:v>
                </c:pt>
                <c:pt idx="1">
                  <c:v>Oui plutôt</c:v>
                </c:pt>
                <c:pt idx="2">
                  <c:v>Non plutôt pas</c:v>
                </c:pt>
                <c:pt idx="3">
                  <c:v>Non pas du tout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C-F0B0-40D1-AE39-EF834C914AA8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Entity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DB574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E-F0B0-40D1-AE39-EF834C914AA8}"/>
              </c:ext>
            </c:extLst>
          </c:dPt>
          <c:dPt>
            <c:idx val="1"/>
            <c:bubble3D val="0"/>
            <c:spPr>
              <a:solidFill>
                <a:srgbClr val="1DAFAD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0-F0B0-40D1-AE39-EF834C914AA8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6-F0B0-40D1-AE39-EF834C914AA8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8-F0B0-40D1-AE39-EF834C914AA8}"/>
              </c:ext>
            </c:extLst>
          </c:dPt>
          <c:dLbls>
            <c:dLbl>
              <c:idx val="0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0B0-40D1-AE39-EF834C914AA8}"/>
                </c:ext>
              </c:extLst>
            </c:dLbl>
            <c:dLbl>
              <c:idx val="1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0B0-40D1-AE39-EF834C914AA8}"/>
                </c:ext>
              </c:extLst>
            </c:dLbl>
            <c:dLbl>
              <c:idx val="2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53-449D-B5C7-C46C3DB7FCCC}"/>
                </c:ext>
              </c:extLst>
            </c:dLbl>
            <c:dLbl>
              <c:idx val="3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F53-449D-B5C7-C46C3DB7FCCC}"/>
                </c:ext>
              </c:extLst>
            </c:dLbl>
            <c:dLbl>
              <c:idx val="4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0B0-40D1-AE39-EF834C914AA8}"/>
                </c:ext>
              </c:extLst>
            </c:dLbl>
            <c:dLbl>
              <c:idx val="5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F0B0-40D1-AE39-EF834C914A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Barlow" panose="00000500000000000000" pitchFamily="2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DATA!$A$2:$A$7</c:f>
              <c:strCache>
                <c:ptCount val="6"/>
                <c:pt idx="0">
                  <c:v>Oui tout à fait</c:v>
                </c:pt>
                <c:pt idx="1">
                  <c:v>Oui plutôt</c:v>
                </c:pt>
                <c:pt idx="2">
                  <c:v>Non plutôt pas</c:v>
                </c:pt>
                <c:pt idx="3">
                  <c:v>Non pas du tout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DATA!$C$2:$C$7</c:f>
              <c:numCache>
                <c:formatCode>0;\-0;</c:formatCode>
                <c:ptCount val="6"/>
                <c:pt idx="0">
                  <c:v>75.862068965517253</c:v>
                </c:pt>
                <c:pt idx="1">
                  <c:v>24.137931034482769</c:v>
                </c:pt>
                <c:pt idx="4">
                  <c:v>50</c:v>
                </c:pt>
                <c:pt idx="5">
                  <c:v>50</c:v>
                </c:pt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9-F0B0-40D1-AE39-EF834C914AA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1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155384385792675"/>
          <c:y val="9.9547511312217188E-2"/>
          <c:w val="0.73505817786518546"/>
          <c:h val="0.7963800904977375"/>
        </c:manualLayout>
      </c:layout>
      <c:barChart>
        <c:barDir val="bar"/>
        <c:grouping val="percentStacked"/>
        <c:varyColors val="0"/>
        <c:ser>
          <c:idx val="5"/>
          <c:order val="0"/>
          <c:tx>
            <c:strRef>
              <c:f>DATA!$B$1</c:f>
              <c:strCache>
                <c:ptCount val="1"/>
                <c:pt idx="0">
                  <c:v>Indispensable</c:v>
                </c:pt>
              </c:strCache>
            </c:strRef>
          </c:tx>
          <c:spPr>
            <a:solidFill>
              <a:srgbClr val="2DB574"/>
            </a:solidFill>
            <a:ln w="17608">
              <a:noFill/>
            </a:ln>
          </c:spPr>
          <c:invertIfNegative val="0"/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478-4A2F-9D1E-71CC060A5DF2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478-4A2F-9D1E-71CC060A5DF2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478-4A2F-9D1E-71CC060A5DF2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478-4A2F-9D1E-71CC060A5DF2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478-4A2F-9D1E-71CC060A5DF2}"/>
                </c:ext>
              </c:extLst>
            </c:dLbl>
            <c:dLbl>
              <c:idx val="5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rgbClr val="FFFFFF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478-4A2F-9D1E-71CC060A5DF2}"/>
                </c:ext>
              </c:extLst>
            </c:dLbl>
            <c:numFmt formatCode="0;&quot;&quot;;&quot;&quot;" sourceLinked="0"/>
            <c:spPr>
              <a:noFill/>
              <a:ln w="17608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FFFFFF"/>
                    </a:solidFill>
                    <a:latin typeface="+mj-lt"/>
                    <a:ea typeface="Trebuchet MS"/>
                    <a:cs typeface="Trebuchet M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DATA!$A$2:$A$7</c:f>
              <c:strCache>
                <c:ptCount val="6"/>
                <c:pt idx="0">
                  <c:v>Son développement social (base : 58)</c:v>
                </c:pt>
                <c:pt idx="1">
                  <c:v>Le développement de sa motricité (base : 55)</c:v>
                </c:pt>
                <c:pt idx="2">
                  <c:v>Son développement cognitif (base : 55)</c:v>
                </c:pt>
                <c:pt idx="3">
                  <c:v>Le développement de son langage (base : 54)</c:v>
                </c:pt>
                <c:pt idx="4">
                  <c:v>Le développement de sa sensorialité (base : 55)</c:v>
                </c:pt>
                <c:pt idx="5">
                  <c:v>Son développement affectif (base : 56)</c:v>
                </c:pt>
              </c:strCache>
            </c:strRef>
          </c:cat>
          <c:val>
            <c:numRef>
              <c:f>DATA!$B$2:$B$7</c:f>
              <c:numCache>
                <c:formatCode>0;\-0;</c:formatCode>
                <c:ptCount val="6"/>
                <c:pt idx="0">
                  <c:v>79.310344827586206</c:v>
                </c:pt>
                <c:pt idx="1">
                  <c:v>69.090909090909093</c:v>
                </c:pt>
                <c:pt idx="2">
                  <c:v>69.090909090909093</c:v>
                </c:pt>
                <c:pt idx="3">
                  <c:v>61.111111111111114</c:v>
                </c:pt>
                <c:pt idx="4">
                  <c:v>56.363636363636367</c:v>
                </c:pt>
                <c:pt idx="5">
                  <c:v>51.785714285714292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0-BA03-4D40-A306-BA1E647E4899}"/>
            </c:ext>
          </c:extLst>
        </c:ser>
        <c:ser>
          <c:idx val="6"/>
          <c:order val="1"/>
          <c:tx>
            <c:strRef>
              <c:f>DATA!$C$1</c:f>
              <c:strCache>
                <c:ptCount val="1"/>
                <c:pt idx="0">
                  <c:v>Souhaitable</c:v>
                </c:pt>
              </c:strCache>
            </c:strRef>
          </c:tx>
          <c:spPr>
            <a:solidFill>
              <a:srgbClr val="1DAFAD"/>
            </a:solidFill>
            <a:ln w="17608">
              <a:noFill/>
            </a:ln>
          </c:spPr>
          <c:invertIfNegative val="0"/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478-4A2F-9D1E-71CC060A5DF2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0478-4A2F-9D1E-71CC060A5DF2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478-4A2F-9D1E-71CC060A5DF2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478-4A2F-9D1E-71CC060A5DF2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478-4A2F-9D1E-71CC060A5DF2}"/>
                </c:ext>
              </c:extLst>
            </c:dLbl>
            <c:dLbl>
              <c:idx val="5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478-4A2F-9D1E-71CC060A5DF2}"/>
                </c:ext>
              </c:extLst>
            </c:dLbl>
            <c:numFmt formatCode="0;&quot;&quot;;&quot;&quot;" sourceLinked="0"/>
            <c:spPr>
              <a:noFill/>
              <a:ln w="17608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chemeClr val="bg1"/>
                    </a:solidFill>
                    <a:latin typeface="+mj-lt"/>
                    <a:ea typeface="Trebuchet MS"/>
                    <a:cs typeface="Trebuchet M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DATA!$A$2:$A$7</c:f>
              <c:strCache>
                <c:ptCount val="6"/>
                <c:pt idx="0">
                  <c:v>Son développement social (base : 58)</c:v>
                </c:pt>
                <c:pt idx="1">
                  <c:v>Le développement de sa motricité (base : 55)</c:v>
                </c:pt>
                <c:pt idx="2">
                  <c:v>Son développement cognitif (base : 55)</c:v>
                </c:pt>
                <c:pt idx="3">
                  <c:v>Le développement de son langage (base : 54)</c:v>
                </c:pt>
                <c:pt idx="4">
                  <c:v>Le développement de sa sensorialité (base : 55)</c:v>
                </c:pt>
                <c:pt idx="5">
                  <c:v>Son développement affectif (base : 56)</c:v>
                </c:pt>
              </c:strCache>
            </c:strRef>
          </c:cat>
          <c:val>
            <c:numRef>
              <c:f>DATA!$C$2:$C$7</c:f>
              <c:numCache>
                <c:formatCode>0;\-0;</c:formatCode>
                <c:ptCount val="6"/>
                <c:pt idx="0">
                  <c:v>18.965517241379324</c:v>
                </c:pt>
                <c:pt idx="1">
                  <c:v>29.090909090909101</c:v>
                </c:pt>
                <c:pt idx="2">
                  <c:v>29.090909090909101</c:v>
                </c:pt>
                <c:pt idx="3">
                  <c:v>35.185185185185198</c:v>
                </c:pt>
                <c:pt idx="4">
                  <c:v>41.818181818181827</c:v>
                </c:pt>
                <c:pt idx="5">
                  <c:v>39.285714285714292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1-BA03-4D40-A306-BA1E647E4899}"/>
            </c:ext>
          </c:extLst>
        </c:ser>
        <c:ser>
          <c:idx val="7"/>
          <c:order val="2"/>
          <c:tx>
            <c:strRef>
              <c:f>DATA!$D$1</c:f>
              <c:strCache>
                <c:ptCount val="1"/>
                <c:pt idx="0">
                  <c:v>Sans effet</c:v>
                </c:pt>
              </c:strCache>
            </c:strRef>
          </c:tx>
          <c:spPr>
            <a:solidFill>
              <a:srgbClr val="F1BE48"/>
            </a:solidFill>
            <a:ln w="17608">
              <a:noFill/>
            </a:ln>
          </c:spPr>
          <c:invertIfNegative val="0"/>
          <c:dLbls>
            <c:dLbl>
              <c:idx val="0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478-4A2F-9D1E-71CC060A5DF2}"/>
                </c:ext>
              </c:extLst>
            </c:dLbl>
            <c:dLbl>
              <c:idx val="1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478-4A2F-9D1E-71CC060A5DF2}"/>
                </c:ext>
              </c:extLst>
            </c:dLbl>
            <c:dLbl>
              <c:idx val="2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478-4A2F-9D1E-71CC060A5DF2}"/>
                </c:ext>
              </c:extLst>
            </c:dLbl>
            <c:dLbl>
              <c:idx val="3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478-4A2F-9D1E-71CC060A5DF2}"/>
                </c:ext>
              </c:extLst>
            </c:dLbl>
            <c:dLbl>
              <c:idx val="4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478-4A2F-9D1E-71CC060A5DF2}"/>
                </c:ext>
              </c:extLst>
            </c:dLbl>
            <c:dLbl>
              <c:idx val="5"/>
              <c:numFmt formatCode="0" sourceLinked="0"/>
              <c:spPr/>
              <c:txPr>
                <a:bodyPr/>
                <a:lstStyle/>
                <a:p>
                  <a:pPr>
                    <a:defRPr sz="1800" b="1" i="0" u="none" strike="noStrike" baseline="0">
                      <a:solidFill>
                        <a:schemeClr val="bg1"/>
                      </a:solidFill>
                      <a:latin typeface="+mj-lt"/>
                      <a:ea typeface="Trebuchet MS"/>
                      <a:cs typeface="Trebuchet M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478-4A2F-9D1E-71CC060A5DF2}"/>
                </c:ext>
              </c:extLst>
            </c:dLbl>
            <c:numFmt formatCode="0;&quot;&quot;;&quot;&quot;" sourceLinked="0"/>
            <c:spPr>
              <a:noFill/>
              <a:ln w="17608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chemeClr val="bg1"/>
                    </a:solidFill>
                    <a:latin typeface="+mj-lt"/>
                    <a:ea typeface="Trebuchet MS"/>
                    <a:cs typeface="Trebuchet M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DATA!$A$2:$A$7</c:f>
              <c:strCache>
                <c:ptCount val="6"/>
                <c:pt idx="0">
                  <c:v>Son développement social (base : 58)</c:v>
                </c:pt>
                <c:pt idx="1">
                  <c:v>Le développement de sa motricité (base : 55)</c:v>
                </c:pt>
                <c:pt idx="2">
                  <c:v>Son développement cognitif (base : 55)</c:v>
                </c:pt>
                <c:pt idx="3">
                  <c:v>Le développement de son langage (base : 54)</c:v>
                </c:pt>
                <c:pt idx="4">
                  <c:v>Le développement de sa sensorialité (base : 55)</c:v>
                </c:pt>
                <c:pt idx="5">
                  <c:v>Son développement affectif (base : 56)</c:v>
                </c:pt>
              </c:strCache>
            </c:strRef>
          </c:cat>
          <c:val>
            <c:numRef>
              <c:f>DATA!$D$2:$D$7</c:f>
              <c:numCache>
                <c:formatCode>0;\-0;</c:formatCode>
                <c:ptCount val="6"/>
                <c:pt idx="0">
                  <c:v>1.724137931034484</c:v>
                </c:pt>
                <c:pt idx="1">
                  <c:v>1.8181818181818195</c:v>
                </c:pt>
                <c:pt idx="2">
                  <c:v>1.8181818181818195</c:v>
                </c:pt>
                <c:pt idx="3">
                  <c:v>3.7037037037037064</c:v>
                </c:pt>
                <c:pt idx="4">
                  <c:v>1.8181818181818195</c:v>
                </c:pt>
                <c:pt idx="5">
                  <c:v>8.9285714285714359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2-BA03-4D40-A306-BA1E647E489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0"/>
        <c:overlap val="100"/>
        <c:axId val="268253056"/>
        <c:axId val="268264192"/>
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/>
      </c:barChart>
      <c:catAx>
        <c:axId val="2682530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6603">
            <a:noFill/>
          </a:ln>
        </c:spPr>
        <c:txPr>
          <a:bodyPr rot="0" vert="horz"/>
          <a:lstStyle/>
          <a:p>
            <a:pPr>
              <a:defRPr sz="1100" b="1" i="0" u="none" strike="noStrike" baseline="0">
                <a:solidFill>
                  <a:srgbClr val="222223"/>
                </a:solidFill>
                <a:latin typeface="Barlow" panose="00000500000000000000" pitchFamily="2" charset="0"/>
                <a:ea typeface="Trebuchet MS"/>
                <a:cs typeface="Trebuchet MS"/>
              </a:defRPr>
            </a:pPr>
            <a:endParaRPr lang="fr-FR"/>
          </a:p>
        </c:txPr>
        <c:crossAx val="268264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68264192"/>
        <c:scaling>
          <c:orientation val="minMax"/>
          <c:max val="1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spPr>
          <a:ln w="6603">
            <a:noFill/>
          </a:ln>
        </c:spPr>
        <c:txPr>
          <a:bodyPr rot="0" vert="horz"/>
          <a:lstStyle/>
          <a:p>
            <a:pPr>
              <a:defRPr sz="589" b="1" i="0" u="none" strike="noStrike" baseline="0">
                <a:solidFill>
                  <a:srgbClr val="FFFFFF"/>
                </a:solidFill>
                <a:latin typeface="Trebuchet MS"/>
                <a:ea typeface="Trebuchet MS"/>
                <a:cs typeface="Trebuchet MS"/>
              </a:defRPr>
            </a:pPr>
            <a:endParaRPr lang="fr-FR"/>
          </a:p>
        </c:txPr>
        <c:crossAx val="268253056"/>
        <c:crosses val="max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22751372245909368"/>
          <c:y val="0.91827047244094484"/>
          <c:w val="0.65490860117620675"/>
          <c:h val="6.6729527559055118E-2"/>
        </c:manualLayout>
      </c:layout>
      <c:overlay val="0"/>
      <c:txPr>
        <a:bodyPr/>
        <a:lstStyle/>
        <a:p>
          <a:pPr>
            <a:defRPr>
              <a:solidFill>
                <a:srgbClr val="000000"/>
              </a:solidFill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7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fr-FR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DATA!$B$1</c:f>
              <c:strCache>
                <c:ptCount val="1"/>
                <c:pt idx="0">
                  <c:v>#NEW</c:v>
                </c:pt>
              </c:strCache>
            </c:strRef>
          </c:tx>
          <c:spPr>
            <a:noFill/>
            <a:ln>
              <a:noFill/>
            </a:ln>
          </c:spPr>
          <c:dLbls>
            <c:delete val="1"/>
          </c:dLbls>
          <c:cat>
            <c:strRef>
              <c:f>DATA!$A$2:$A$7</c:f>
              <c:strCache>
                <c:ptCount val="6"/>
                <c:pt idx="0">
                  <c:v>10 - Très utile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</c:numCache>
            </c:numRef>
          </c:val>
          <c:extLst xmlns:mc="http://schemas.openxmlformats.org/markup-compatibility/2006" xmlns:c14="http://schemas.microsoft.com/office/drawing/2007/8/2/chart" xmlns:c16="http://schemas.microsoft.com/office/drawing/2014/chart" xmlns:c15="http://schemas.microsoft.com/office/drawing/2012/chart">
            <c:ext xmlns:c16="http://schemas.microsoft.com/office/drawing/2014/chart" uri="{C3380CC4-5D6E-409C-BE32-E72D297353CC}">
              <c16:uniqueId val="{0000000C-AF1B-4948-9A93-3F9CCB5C4E51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Entity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DB574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E-AF1B-4948-9A93-3F9CCB5C4E51}"/>
              </c:ext>
            </c:extLst>
          </c:dPt>
          <c:dPt>
            <c:idx val="1"/>
            <c:bubble3D val="0"/>
            <c:spPr>
              <a:solidFill>
                <a:srgbClr val="1DAFAD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0-AF1B-4948-9A93-3F9CCB5C4E51}"/>
              </c:ext>
            </c:extLst>
          </c:dPt>
          <c:dPt>
            <c:idx val="2"/>
            <c:bubble3D val="0"/>
            <c:spPr>
              <a:solidFill>
                <a:srgbClr val="F1BE48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2-AF1B-4948-9A93-3F9CCB5C4E51}"/>
              </c:ext>
            </c:extLst>
          </c:dPt>
          <c:dPt>
            <c:idx val="3"/>
            <c:bubble3D val="0"/>
            <c:spPr>
              <a:solidFill>
                <a:srgbClr val="FF740F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4-AF1B-4948-9A93-3F9CCB5C4E51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6-AF1B-4948-9A93-3F9CCB5C4E51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8-AF1B-4948-9A93-3F9CCB5C4E51}"/>
              </c:ext>
            </c:extLst>
          </c:dPt>
          <c:dLbls>
            <c:dLbl>
              <c:idx val="0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F1B-4948-9A93-3F9CCB5C4E51}"/>
                </c:ext>
              </c:extLst>
            </c:dLbl>
            <c:dLbl>
              <c:idx val="1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F1B-4948-9A93-3F9CCB5C4E51}"/>
                </c:ext>
              </c:extLst>
            </c:dLbl>
            <c:dLbl>
              <c:idx val="2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F1B-4948-9A93-3F9CCB5C4E51}"/>
                </c:ext>
              </c:extLst>
            </c:dLbl>
            <c:dLbl>
              <c:idx val="3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AF1B-4948-9A93-3F9CCB5C4E51}"/>
                </c:ext>
              </c:extLst>
            </c:dLbl>
            <c:dLbl>
              <c:idx val="4"/>
              <c:delete val="1"/>
  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AF1B-4948-9A93-3F9CCB5C4E51}"/>
                </c:ext>
              </c:extLst>
            </c:dLbl>
            <c:dLbl>
              <c:idx val="5"/>
              <c:delete val="1"/>
  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AF1B-4948-9A93-3F9CCB5C4E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Barlow" panose="00000500000000000000" pitchFamily="2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DATA!$A$2:$A$7</c:f>
              <c:strCache>
                <c:ptCount val="6"/>
                <c:pt idx="0">
                  <c:v>10 - Très utile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DATA!$C$2:$C$7</c:f>
              <c:numCache>
                <c:formatCode>0;\-0;</c:formatCode>
                <c:ptCount val="6"/>
                <c:pt idx="0">
                  <c:v>43.103448275862071</c:v>
                </c:pt>
                <c:pt idx="1">
                  <c:v>37.931034482758626</c:v>
                </c:pt>
                <c:pt idx="2">
                  <c:v>12.068965517241388</c:v>
                </c:pt>
                <c:pt idx="3">
                  <c:v>6.8965517241379359</c:v>
                </c:pt>
                <c:pt idx="4">
                  <c:v>50</c:v>
                </c:pt>
                <c:pt idx="5">
                  <c:v>50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9-AF1B-4948-9A93-3F9CCB5C4E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1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DATA!$B$1</c:f>
              <c:strCache>
                <c:ptCount val="1"/>
                <c:pt idx="0">
                  <c:v>#NEW</c:v>
                </c:pt>
              </c:strCache>
            </c:strRef>
          </c:tx>
          <c:spPr>
            <a:noFill/>
            <a:ln>
              <a:noFill/>
            </a:ln>
          </c:spPr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B-C5D7-4206-A3DD-C6DC3E1979B3}"/>
              </c:ext>
            </c:extLst>
          </c:dPt>
          <c:dLbls>
            <c:delete val="1"/>
          </c:dLbls>
          <c:cat>
            <c:strRef>
              <c:f>DATA!$A$2:$A$6</c:f>
              <c:strCache>
                <c:ptCount val="5"/>
                <c:pt idx="0">
                  <c:v>Promoteurs ST 9-10</c:v>
                </c:pt>
                <c:pt idx="1">
                  <c:v>Neutre ST 7-8</c:v>
                </c:pt>
                <c:pt idx="2">
                  <c:v>Détracteurs ST 0-6</c:v>
                </c:pt>
                <c:pt idx="3">
                  <c:v>X</c:v>
                </c:pt>
                <c:pt idx="4">
                  <c:v>Y</c:v>
                </c:pt>
              </c:strCache>
            </c:strRef>
          </c:cat>
          <c:val>
            <c:numRef>
              <c:f>DATA!$B$2:$B$6</c:f>
              <c:numCache>
                <c:formatCode>General</c:formatCode>
                <c:ptCount val="5"/>
              </c:numCache>
            </c:numRef>
          </c:val>
          <c:extLst xmlns:mc="http://schemas.openxmlformats.org/markup-compatibility/2006" xmlns:c14="http://schemas.microsoft.com/office/drawing/2007/8/2/chart" xmlns:c16="http://schemas.microsoft.com/office/drawing/2014/chart" xmlns:c15="http://schemas.microsoft.com/office/drawing/2012/chart">
            <c:ext xmlns:c16="http://schemas.microsoft.com/office/drawing/2014/chart" uri="{C3380CC4-5D6E-409C-BE32-E72D297353CC}">
              <c16:uniqueId val="{0000000C-C5D7-4206-A3DD-C6DC3E1979B3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Entity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DB574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E-C5D7-4206-A3DD-C6DC3E1979B3}"/>
              </c:ext>
            </c:extLst>
          </c:dPt>
          <c:dPt>
            <c:idx val="1"/>
            <c:bubble3D val="0"/>
            <c:spPr>
              <a:solidFill>
                <a:srgbClr val="D2D8E8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0-C5D7-4206-A3DD-C6DC3E1979B3}"/>
              </c:ext>
            </c:extLst>
          </c:dPt>
          <c:dPt>
            <c:idx val="2"/>
            <c:bubble3D val="0"/>
            <c:spPr>
              <a:solidFill>
                <a:srgbClr val="F1BE48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2-C5D7-4206-A3DD-C6DC3E1979B3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4-C5D7-4206-A3DD-C6DC3E1979B3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6-C5D7-4206-A3DD-C6DC3E1979B3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8-C5D7-4206-A3DD-C6DC3E1979B3}"/>
              </c:ext>
            </c:extLst>
          </c:dPt>
          <c:dLbls>
            <c:dLbl>
              <c:idx val="0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C5D7-4206-A3DD-C6DC3E1979B3}"/>
                </c:ext>
              </c:extLst>
            </c:dLbl>
            <c:dLbl>
              <c:idx val="1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5D7-4206-A3DD-C6DC3E1979B3}"/>
                </c:ext>
              </c:extLst>
            </c:dLbl>
            <c:dLbl>
              <c:idx val="2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C5D7-4206-A3DD-C6DC3E1979B3}"/>
                </c:ext>
              </c:extLst>
            </c:dLbl>
            <c:dLbl>
              <c:idx val="3"/>
              <c:delete val="1"/>
  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C5D7-4206-A3DD-C6DC3E1979B3}"/>
                </c:ext>
              </c:extLst>
            </c:dLbl>
            <c:dLbl>
              <c:idx val="4"/>
              <c:delete val="1"/>
  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C5D7-4206-A3DD-C6DC3E1979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Barlow" panose="00000500000000000000" pitchFamily="2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DATA!$A$2:$A$6</c:f>
              <c:strCache>
                <c:ptCount val="5"/>
                <c:pt idx="0">
                  <c:v>Promoteurs ST 9-10</c:v>
                </c:pt>
                <c:pt idx="1">
                  <c:v>Neutre ST 7-8</c:v>
                </c:pt>
                <c:pt idx="2">
                  <c:v>Détracteurs ST 0-6</c:v>
                </c:pt>
                <c:pt idx="3">
                  <c:v>X</c:v>
                </c:pt>
                <c:pt idx="4">
                  <c:v>Y</c:v>
                </c:pt>
              </c:strCache>
            </c:strRef>
          </c:cat>
          <c:val>
            <c:numRef>
              <c:f>DATA!$C$2:$C$6</c:f>
              <c:numCache>
                <c:formatCode>0;\-0;</c:formatCode>
                <c:ptCount val="5"/>
                <c:pt idx="0">
                  <c:v>84.482758620689651</c:v>
                </c:pt>
                <c:pt idx="1">
                  <c:v>13.793103448275872</c:v>
                </c:pt>
                <c:pt idx="2">
                  <c:v>1.724137931034484</c:v>
                </c:pt>
                <c:pt idx="3">
                  <c:v>50</c:v>
                </c:pt>
                <c:pt idx="4">
                  <c:v>50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9-C5D7-4206-A3DD-C6DC3E1979B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1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DATA!$B$1</c:f>
              <c:strCache>
                <c:ptCount val="1"/>
                <c:pt idx="0">
                  <c:v>#NEW</c:v>
                </c:pt>
              </c:strCache>
            </c:strRef>
          </c:tx>
          <c:spPr>
            <a:noFill/>
            <a:ln>
              <a:noFill/>
            </a:ln>
          </c:spPr>
          <c:dLbls>
            <c:delete val="1"/>
          </c:dLbls>
          <c:cat>
            <c:strRef>
              <c:f>DATA!$A$2:$A$7</c:f>
              <c:strCache>
                <c:ptCount val="6"/>
                <c:pt idx="0">
                  <c:v>10 - Très satisfait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DATA!$B$2:$B$7</c:f>
              <c:numCache>
                <c:formatCode>General</c:formatCode>
                <c:ptCount val="6"/>
              </c:numCache>
            </c:numRef>
          </c:val>
          <c:extLst xmlns:mc="http://schemas.openxmlformats.org/markup-compatibility/2006" xmlns:c14="http://schemas.microsoft.com/office/drawing/2007/8/2/chart" xmlns:c16="http://schemas.microsoft.com/office/drawing/2014/chart" xmlns:c15="http://schemas.microsoft.com/office/drawing/2012/chart">
            <c:ext xmlns:c16="http://schemas.microsoft.com/office/drawing/2014/chart" uri="{C3380CC4-5D6E-409C-BE32-E72D297353CC}">
              <c16:uniqueId val="{0000000C-FAC2-4883-AEA8-E452A8995E09}"/>
            </c:ext>
          </c:extLst>
        </c:ser>
        <c:ser>
          <c:idx val="1"/>
          <c:order val="1"/>
          <c:tx>
            <c:strRef>
              <c:f>DATA!$C$1</c:f>
              <c:strCache>
                <c:ptCount val="1"/>
                <c:pt idx="0">
                  <c:v>Entity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2DB574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E-FAC2-4883-AEA8-E452A8995E09}"/>
              </c:ext>
            </c:extLst>
          </c:dPt>
          <c:dPt>
            <c:idx val="1"/>
            <c:bubble3D val="0"/>
            <c:spPr>
              <a:solidFill>
                <a:srgbClr val="1DAFAD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0-FAC2-4883-AEA8-E452A8995E09}"/>
              </c:ext>
            </c:extLst>
          </c:dPt>
          <c:dPt>
            <c:idx val="2"/>
            <c:bubble3D val="0"/>
            <c:spPr>
              <a:solidFill>
                <a:srgbClr val="F1BE48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2-FAC2-4883-AEA8-E452A8995E09}"/>
              </c:ext>
            </c:extLst>
          </c:dPt>
          <c:dPt>
            <c:idx val="3"/>
            <c:bubble3D val="0"/>
            <c:spPr>
              <a:solidFill>
                <a:srgbClr val="FF740F"/>
              </a:solidFill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4-FAC2-4883-AEA8-E452A8995E09}"/>
              </c:ext>
            </c:extLst>
          </c:dPt>
          <c:dPt>
            <c:idx val="4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6-FAC2-4883-AEA8-E452A8995E09}"/>
              </c:ext>
            </c:extLst>
          </c:dPt>
          <c:dPt>
            <c:idx val="5"/>
            <c:bubble3D val="0"/>
            <c:spPr>
              <a:noFill/>
              <a:ln w="19050">
                <a:noFill/>
              </a:ln>
              <a:effectLst/>
            </c:spPr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8-FAC2-4883-AEA8-E452A8995E09}"/>
              </c:ext>
            </c:extLst>
          </c:dPt>
          <c:dLbls>
            <c:dLbl>
              <c:idx val="0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AC2-4883-AEA8-E452A8995E09}"/>
                </c:ext>
              </c:extLst>
            </c:dLbl>
            <c:dLbl>
              <c:idx val="1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AC2-4883-AEA8-E452A8995E09}"/>
                </c:ext>
              </c:extLst>
            </c:dLbl>
            <c:dLbl>
              <c:idx val="2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AC2-4883-AEA8-E452A8995E09}"/>
                </c:ext>
              </c:extLst>
            </c:dLbl>
            <c:dLbl>
              <c:idx val="3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bg1"/>
                      </a:solidFill>
                      <a:latin typeface="Barlow" panose="00000500000000000000" pitchFamily="2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AC2-4883-AEA8-E452A8995E09}"/>
                </c:ext>
              </c:extLst>
            </c:dLbl>
            <c:dLbl>
              <c:idx val="4"/>
              <c:delete val="1"/>
  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FAC2-4883-AEA8-E452A8995E09}"/>
                </c:ext>
              </c:extLst>
            </c:dLbl>
            <c:dLbl>
              <c:idx val="5"/>
              <c:delete val="1"/>
  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FAC2-4883-AEA8-E452A8995E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Barlow" panose="00000500000000000000" pitchFamily="2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DATA!$A$2:$A$7</c:f>
              <c:strCache>
                <c:ptCount val="6"/>
                <c:pt idx="0">
                  <c:v>10 - Très satisfait</c:v>
                </c:pt>
                <c:pt idx="1">
                  <c:v>8 à 9</c:v>
                </c:pt>
                <c:pt idx="2">
                  <c:v>6 à 7</c:v>
                </c:pt>
                <c:pt idx="3">
                  <c:v>1 à 5</c:v>
                </c:pt>
                <c:pt idx="4">
                  <c:v>X</c:v>
                </c:pt>
                <c:pt idx="5">
                  <c:v>Y</c:v>
                </c:pt>
              </c:strCache>
            </c:strRef>
          </c:cat>
          <c:val>
            <c:numRef>
              <c:f>DATA!$C$2:$C$7</c:f>
              <c:numCache>
                <c:formatCode>0;\-0;</c:formatCode>
                <c:ptCount val="6"/>
                <c:pt idx="0">
                  <c:v>28.000000000000018</c:v>
                </c:pt>
                <c:pt idx="1">
                  <c:v>44.000000000000021</c:v>
                </c:pt>
                <c:pt idx="2">
                  <c:v>20.000000000000011</c:v>
                </c:pt>
                <c:pt idx="3">
                  <c:v>8.0000000000000036</c:v>
                </c:pt>
                <c:pt idx="4">
                  <c:v>50</c:v>
                </c:pt>
                <c:pt idx="5">
                  <c:v>50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9-FAC2-4883-AEA8-E452A8995E0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1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1"/>
          <c:order val="0"/>
          <c:tx>
            <c:strRef>
              <c:f>DATA!$B$1</c:f>
              <c:strCache>
                <c:ptCount val="1"/>
                <c:pt idx="0">
                  <c:v>Entity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1DAFAD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D-15AC-4A75-AD57-D72884164AF6}"/>
              </c:ext>
            </c:extLst>
          </c:dPt>
          <c:dPt>
            <c:idx val="1"/>
            <c:bubble3D val="0"/>
            <c:spPr>
              <a:solidFill>
                <a:srgbClr val="F1BE48"/>
              </a:solidFill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E-15AC-4A75-AD57-D72884164AF6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B-15AC-4A75-AD57-D72884164AF6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1C-15AC-4A75-AD57-D72884164AF6}"/>
              </c:ext>
            </c:extLst>
          </c:dPt>
          <c:dLbls>
            <c:dLbl>
              <c:idx val="0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15AC-4A75-AD57-D72884164AF6}"/>
                </c:ext>
              </c:extLst>
            </c:dLbl>
            <c:dLbl>
              <c:idx val="1"/>
              <c:numFmt formatCode="0" sourceLinked="0"/>
              <c:spPr/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15AC-4A75-AD57-D72884164AF6}"/>
                </c:ext>
              </c:extLst>
            </c:dLbl>
            <c:dLbl>
              <c:idx val="2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15AC-4A75-AD57-D72884164AF6}"/>
                </c:ext>
              </c:extLst>
            </c:dLbl>
            <c:dLbl>
              <c:idx val="3"/>
              <c:delete val="1"/>
  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15AC-4A75-AD57-D72884164A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/>
            </c:extLst>
          </c:dLbls>
          <c:cat>
            <c:strRef>
              <c:f>DATA!$A$2:$A$5</c:f>
              <c:strCache>
                <c:ptCount val="4"/>
                <c:pt idx="0">
                  <c:v>Oui</c:v>
                </c:pt>
                <c:pt idx="1">
                  <c:v>Non</c:v>
                </c:pt>
                <c:pt idx="2">
                  <c:v>X</c:v>
                </c:pt>
                <c:pt idx="3">
                  <c:v>Y</c:v>
                </c:pt>
              </c:strCache>
            </c:strRef>
          </c:cat>
          <c:val>
            <c:numRef>
              <c:f>DATA!$B$2:$B$5</c:f>
              <c:numCache>
                <c:formatCode>0;\-0;</c:formatCode>
                <c:ptCount val="4"/>
                <c:pt idx="0">
                  <c:v>37.931034482758626</c:v>
                </c:pt>
                <c:pt idx="1">
                  <c:v>62.068965517241381</c:v>
                </c:pt>
                <c:pt idx="2">
                  <c:v>50</c:v>
                </c:pt>
                <c:pt idx="3">
                  <c:v>50</c:v>
                </c:pt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1A-15AC-4A75-AD57-D72884164AF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270"/>
        <c:holeSize val="46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1751868262857239"/>
          <c:y val="3.660493786724487E-2"/>
          <c:w val="0.58248131737142761"/>
          <c:h val="0.926790124265510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Entity</c:v>
                </c:pt>
              </c:strCache>
            </c:strRef>
          </c:tx>
          <c:spPr>
            <a:solidFill>
              <a:srgbClr val="C7B1E1"/>
            </a:solidFill>
          </c:spPr>
          <c:invertIfNegative val="0"/>
          <c:dPt>
            <c:idx val="7"/>
            <c:invertIfNegative val="0"/>
            <c:bubble3D val="0"/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0-482E-4C1A-ACBA-E2A0E689F77D}"/>
              </c:ext>
            </c:extLst>
          </c:dPt>
          <c:dLbls>
            <c:dLbl>
              <c:idx val="0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FB0-49CD-BEEF-EDA600EB6999}"/>
                </c:ext>
              </c:extLst>
            </c:dLbl>
            <c:dLbl>
              <c:idx val="1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B0-49CD-BEEF-EDA600EB6999}"/>
                </c:ext>
              </c:extLst>
            </c:dLbl>
            <c:dLbl>
              <c:idx val="2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B0-49CD-BEEF-EDA600EB6999}"/>
                </c:ext>
              </c:extLst>
            </c:dLbl>
            <c:dLbl>
              <c:idx val="3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B0-49CD-BEEF-EDA600EB6999}"/>
                </c:ext>
              </c:extLst>
            </c:dLbl>
            <c:dLbl>
              <c:idx val="4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B0-49CD-BEEF-EDA600EB6999}"/>
                </c:ext>
              </c:extLst>
            </c:dLbl>
            <c:dLbl>
              <c:idx val="5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B0-49CD-BEEF-EDA600EB6999}"/>
                </c:ext>
              </c:extLst>
            </c:dLbl>
            <c:dLbl>
              <c:idx val="6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B0-49CD-BEEF-EDA600EB6999}"/>
                </c:ext>
              </c:extLst>
            </c:dLbl>
            <c:dLbl>
              <c:idx val="7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2E-4C1A-ACBA-E2A0E689F77D}"/>
                </c:ext>
              </c:extLst>
            </c:dLbl>
            <c:dLbl>
              <c:idx val="8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B0-49CD-BEEF-EDA600EB6999}"/>
                </c:ext>
              </c:extLst>
            </c:dLbl>
            <c:dLbl>
              <c:idx val="9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B0-49CD-BEEF-EDA600EB69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DATA!$A$2:$A$11</c:f>
              <c:strCache>
                <c:ptCount val="10"/>
                <c:pt idx="0">
                  <c:v>Cadre</c:v>
                </c:pt>
                <c:pt idx="1">
                  <c:v>Profession libérale</c:v>
                </c:pt>
                <c:pt idx="2">
                  <c:v>Chef d’entreprise</c:v>
                </c:pt>
                <c:pt idx="3">
                  <c:v>Employé</c:v>
                </c:pt>
                <c:pt idx="4">
                  <c:v>Patron indépendant, commerçant et artisan</c:v>
                </c:pt>
                <c:pt idx="5">
                  <c:v>Agriculteur</c:v>
                </c:pt>
                <c:pt idx="6">
                  <c:v>Profession intermédiaire (agent de maîtrise, technicien, contremaître)</c:v>
                </c:pt>
                <c:pt idx="7">
                  <c:v>Ouvrier</c:v>
                </c:pt>
                <c:pt idx="8">
                  <c:v>Autre</c:v>
                </c:pt>
                <c:pt idx="9">
                  <c:v>Sans activité professionnelle</c:v>
                </c:pt>
              </c:strCache>
            </c:strRef>
          </c:cat>
          <c:val>
            <c:numRef>
              <c:f>DATA!$B$2:$B$11</c:f>
              <c:numCache>
                <c:formatCode>0;\-0;</c:formatCode>
                <c:ptCount val="10"/>
                <c:pt idx="0">
                  <c:v>75.862068965517253</c:v>
                </c:pt>
                <c:pt idx="1">
                  <c:v>10.344827586206904</c:v>
                </c:pt>
                <c:pt idx="2">
                  <c:v>6.8965517241379359</c:v>
                </c:pt>
                <c:pt idx="3">
                  <c:v>3.448275862068968</c:v>
                </c:pt>
                <c:pt idx="4">
                  <c:v>1.724137931034484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1.724137931034484</c:v>
                </c:pt>
              </c:numCache>
            </c:numRef>
          </c:val>
          <c:extLst xmlns:c15="http://schemas.microsoft.com/office/drawing/2012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1-482E-4C1A-ACBA-E2A0E689F7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overlap val="44"/>
        <c:axId val="260265856"/>
        <c:axId val="260267392"/>
      </c:barChart>
      <c:catAx>
        <c:axId val="26026585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260267392"/>
        <c:crosses val="autoZero"/>
        <c:auto val="1"/>
        <c:lblAlgn val="ctr"/>
        <c:lblOffset val="100"/>
        <c:noMultiLvlLbl val="0"/>
      </c:catAx>
      <c:valAx>
        <c:axId val="260267392"/>
        <c:scaling>
          <c:orientation val="minMax"/>
        </c:scaling>
        <c:delete val="1"/>
        <c:axPos val="t"/>
        <c:numFmt formatCode="0;\-0;" sourceLinked="1"/>
        <c:majorTickMark val="out"/>
        <c:minorTickMark val="none"/>
        <c:tickLblPos val="nextTo"/>
        <c:crossAx val="2602658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21874301209994"/>
          <c:y val="7.3209875734489741E-2"/>
          <c:w val="0.76610633321147026"/>
          <c:h val="0.7304545484321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DATA!$B$1</c:f>
              <c:strCache>
                <c:ptCount val="1"/>
                <c:pt idx="0">
                  <c:v>Entity</c:v>
                </c:pt>
              </c:strCache>
            </c:strRef>
          </c:tx>
          <c:spPr>
            <a:solidFill>
              <a:srgbClr val="4D9EC7"/>
            </a:solidFill>
          </c:spPr>
          <c:invertIfNegative val="0"/>
          <c:dLbls>
            <c:dLbl>
              <c:idx val="0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B8-4B81-B939-B50D043B1CF6}"/>
                </c:ext>
              </c:extLst>
            </c:dLbl>
            <c:dLbl>
              <c:idx val="1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B8-4B81-B939-B50D043B1CF6}"/>
                </c:ext>
              </c:extLst>
            </c:dLbl>
            <c:dLbl>
              <c:idx val="2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B8-4B81-B939-B50D043B1CF6}"/>
                </c:ext>
              </c:extLst>
            </c:dLbl>
            <c:dLbl>
              <c:idx val="3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B8-4B81-B939-B50D043B1CF6}"/>
                </c:ext>
              </c:extLst>
            </c:dLbl>
            <c:dLbl>
              <c:idx val="4"/>
              <c:numFmt formatCode="0" sourceLinked="0"/>
              <c:spPr/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b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B8-4B81-B939-B50D043B1C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>
                        <a:lumMod val="50000"/>
                        <a:lumOff val="50000"/>
                      </a:schemeClr>
                    </a:solidFill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DATA!$A$2:$A$6</c:f>
              <c:strCache>
                <c:ptCount val="5"/>
                <c:pt idx="0">
                  <c:v>Moins d’1 an</c:v>
                </c:pt>
                <c:pt idx="1">
                  <c:v>1 an</c:v>
                </c:pt>
                <c:pt idx="2">
                  <c:v>2 ans</c:v>
                </c:pt>
                <c:pt idx="3">
                  <c:v>3 ans</c:v>
                </c:pt>
                <c:pt idx="4">
                  <c:v>4 ans</c:v>
                </c:pt>
              </c:strCache>
            </c:strRef>
          </c:cat>
          <c:val>
            <c:numRef>
              <c:f>DATA!$B$2:$B$6</c:f>
              <c:numCache>
                <c:formatCode>0;\-0;</c:formatCode>
                <c:ptCount val="5"/>
                <c:pt idx="0">
                  <c:v>22.413793103448285</c:v>
                </c:pt>
                <c:pt idx="1">
                  <c:v>29.310344827586217</c:v>
                </c:pt>
                <c:pt idx="2">
                  <c:v>43.103448275862071</c:v>
                </c:pt>
                <c:pt idx="3">
                  <c:v>18.965517241379324</c:v>
                </c:pt>
                <c:pt idx="4">
                  <c:v>1.724137931034484</c:v>
                </c:pt>
              </c:numCache>
            </c:numRef>
          </c:val>
          <c:extLst xmlns:c16="http://schemas.microsoft.com/office/drawing/2014/chart" xmlns:c15="http://schemas.microsoft.com/office/drawing/2012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0-6403-4029-BD35-94AE9F3951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axId val="259960832"/>
        <c:axId val="259962368"/>
      </c:barChart>
      <c:catAx>
        <c:axId val="2599608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fr-FR"/>
          </a:p>
        </c:txPr>
        <c:crossAx val="259962368"/>
        <c:crosses val="autoZero"/>
        <c:auto val="1"/>
        <c:lblAlgn val="ctr"/>
        <c:lblOffset val="100"/>
        <c:noMultiLvlLbl val="0"/>
      </c:catAx>
      <c:valAx>
        <c:axId val="259962368"/>
        <c:scaling>
          <c:orientation val="minMax"/>
        </c:scaling>
        <c:delete val="1"/>
        <c:axPos val="l"/>
        <c:numFmt formatCode="0;\-0;" sourceLinked="1"/>
        <c:majorTickMark val="out"/>
        <c:minorTickMark val="none"/>
        <c:tickLblPos val="nextTo"/>
        <c:crossAx val="2599608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558" cy="501095"/>
          </a:xfrm>
          <a:prstGeom prst="rect">
            <a:avLst/>
          </a:prstGeom>
        </p:spPr>
        <p:txBody>
          <a:bodyPr vert="horz" lIns="92312" tIns="46156" rIns="92312" bIns="4615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02598" y="0"/>
            <a:ext cx="2985558" cy="501095"/>
          </a:xfrm>
          <a:prstGeom prst="rect">
            <a:avLst/>
          </a:prstGeom>
        </p:spPr>
        <p:txBody>
          <a:bodyPr vert="horz" lIns="92312" tIns="46156" rIns="92312" bIns="46156" rtlCol="0"/>
          <a:lstStyle>
            <a:lvl1pPr algn="r">
              <a:defRPr sz="1200"/>
            </a:lvl1pPr>
          </a:lstStyle>
          <a:p>
            <a:fld id="{22D0DD93-F572-468C-8F06-10C423C8B02A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519055"/>
            <a:ext cx="2985558" cy="501095"/>
          </a:xfrm>
          <a:prstGeom prst="rect">
            <a:avLst/>
          </a:prstGeom>
        </p:spPr>
        <p:txBody>
          <a:bodyPr vert="horz" lIns="92312" tIns="46156" rIns="92312" bIns="4615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02598" y="9519055"/>
            <a:ext cx="2985558" cy="501095"/>
          </a:xfrm>
          <a:prstGeom prst="rect">
            <a:avLst/>
          </a:prstGeom>
        </p:spPr>
        <p:txBody>
          <a:bodyPr vert="horz" lIns="92312" tIns="46156" rIns="92312" bIns="46156" rtlCol="0" anchor="b"/>
          <a:lstStyle>
            <a:lvl1pPr algn="r">
              <a:defRPr sz="1200"/>
            </a:lvl1pPr>
          </a:lstStyle>
          <a:p>
            <a:fld id="{7556814D-17E8-4372-9CCF-E9F6432FFE0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43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558" cy="502835"/>
          </a:xfrm>
          <a:prstGeom prst="rect">
            <a:avLst/>
          </a:prstGeom>
        </p:spPr>
        <p:txBody>
          <a:bodyPr vert="horz" lIns="92312" tIns="46156" rIns="92312" bIns="4615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2598" y="0"/>
            <a:ext cx="2985558" cy="502835"/>
          </a:xfrm>
          <a:prstGeom prst="rect">
            <a:avLst/>
          </a:prstGeom>
        </p:spPr>
        <p:txBody>
          <a:bodyPr vert="horz" lIns="92312" tIns="46156" rIns="92312" bIns="46156" rtlCol="0"/>
          <a:lstStyle>
            <a:lvl1pPr algn="r">
              <a:defRPr sz="1200"/>
            </a:lvl1pPr>
          </a:lstStyle>
          <a:p>
            <a:fld id="{D0BAA4AA-9F4D-4340-BC7E-CB9E9A550F08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49488" y="1252538"/>
            <a:ext cx="2390775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12" tIns="46156" rIns="92312" bIns="46156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2312" tIns="46156" rIns="92312" bIns="46156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519057"/>
            <a:ext cx="2985558" cy="502834"/>
          </a:xfrm>
          <a:prstGeom prst="rect">
            <a:avLst/>
          </a:prstGeom>
        </p:spPr>
        <p:txBody>
          <a:bodyPr vert="horz" lIns="92312" tIns="46156" rIns="92312" bIns="4615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2598" y="9519057"/>
            <a:ext cx="2985558" cy="502834"/>
          </a:xfrm>
          <a:prstGeom prst="rect">
            <a:avLst/>
          </a:prstGeom>
        </p:spPr>
        <p:txBody>
          <a:bodyPr vert="horz" lIns="92312" tIns="46156" rIns="92312" bIns="46156" rtlCol="0" anchor="b"/>
          <a:lstStyle>
            <a:lvl1pPr algn="r">
              <a:defRPr sz="1200"/>
            </a:lvl1pPr>
          </a:lstStyle>
          <a:p>
            <a:fld id="{2F3D74F8-D85E-4EC8-9763-126F7FF3107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267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Id="SLIDE_202604300935_0001"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Id="SLIDE_202604300935_0002"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Id="SLIDE_202604300935_0003"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Id="SLIDE_202604300935_0004"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Id="SLIDE_202604300935_0005"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Id="SLIDE_202604300935_0006"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Id="SLIDE_202604300935_0007"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Id="SLIDE_202604300935_0008"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Id="SLIDE_202604300935_0009"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Id="SLIDE_202604300935_0010"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Id="SLIDE_202604300935_0011"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t>Set Id="SLIDE_202604300935_0012"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ver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918" y="2105001"/>
            <a:ext cx="3613136" cy="1115914"/>
          </a:xfrm>
        </p:spPr>
        <p:txBody>
          <a:bodyPr/>
          <a:lstStyle>
            <a:lvl1pPr>
              <a:defRPr sz="2977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Subtitle">
            <a:extLst>
              <a:ext uri="{FF2B5EF4-FFF2-40B4-BE49-F238E27FC236}">
                <a16:creationId xmlns:a16="http://schemas.microsoft.com/office/drawing/2014/main" id="{6C551072-26BC-6754-FFC3-623433564F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7795" y="5449595"/>
            <a:ext cx="2388493" cy="1987686"/>
          </a:xfrm>
          <a:prstGeom prst="rect">
            <a:avLst/>
          </a:prstGeom>
        </p:spPr>
        <p:txBody>
          <a:bodyPr/>
          <a:lstStyle>
            <a:lvl1pPr>
              <a:defRPr sz="124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Optional additional information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67F8163F-D370-5C4C-500A-7D576C59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81448" y="0"/>
            <a:ext cx="6388041" cy="10713203"/>
          </a:xfrm>
          <a:custGeom>
            <a:avLst/>
            <a:gdLst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6896100 w 10287001"/>
              <a:gd name="connsiteY3" fmla="*/ 6858000 h 6858000"/>
              <a:gd name="connsiteX4" fmla="*/ 0 w 10287001"/>
              <a:gd name="connsiteY4" fmla="*/ 6858000 h 6858000"/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8636000 w 10287001"/>
              <a:gd name="connsiteY3" fmla="*/ 5080000 h 6858000"/>
              <a:gd name="connsiteX4" fmla="*/ 6896100 w 10287001"/>
              <a:gd name="connsiteY4" fmla="*/ 6858000 h 6858000"/>
              <a:gd name="connsiteX5" fmla="*/ 0 w 10287001"/>
              <a:gd name="connsiteY5" fmla="*/ 6858000 h 6858000"/>
              <a:gd name="connsiteX6" fmla="*/ 6858000 w 10287001"/>
              <a:gd name="connsiteY6" fmla="*/ 0 h 6858000"/>
              <a:gd name="connsiteX0" fmla="*/ 6858000 w 10287001"/>
              <a:gd name="connsiteY0" fmla="*/ 0 h 6870700"/>
              <a:gd name="connsiteX1" fmla="*/ 10287001 w 10287001"/>
              <a:gd name="connsiteY1" fmla="*/ 0 h 6870700"/>
              <a:gd name="connsiteX2" fmla="*/ 10287001 w 10287001"/>
              <a:gd name="connsiteY2" fmla="*/ 3467099 h 6870700"/>
              <a:gd name="connsiteX3" fmla="*/ 10274300 w 10287001"/>
              <a:gd name="connsiteY3" fmla="*/ 6870700 h 6870700"/>
              <a:gd name="connsiteX4" fmla="*/ 6896100 w 10287001"/>
              <a:gd name="connsiteY4" fmla="*/ 6858000 h 6870700"/>
              <a:gd name="connsiteX5" fmla="*/ 0 w 10287001"/>
              <a:gd name="connsiteY5" fmla="*/ 6858000 h 6870700"/>
              <a:gd name="connsiteX6" fmla="*/ 6858000 w 10287001"/>
              <a:gd name="connsiteY6" fmla="*/ 0 h 6870700"/>
              <a:gd name="connsiteX0" fmla="*/ 6858000 w 10300263"/>
              <a:gd name="connsiteY0" fmla="*/ 0 h 6870700"/>
              <a:gd name="connsiteX1" fmla="*/ 10287001 w 10300263"/>
              <a:gd name="connsiteY1" fmla="*/ 0 h 6870700"/>
              <a:gd name="connsiteX2" fmla="*/ 10287001 w 10300263"/>
              <a:gd name="connsiteY2" fmla="*/ 3467099 h 6870700"/>
              <a:gd name="connsiteX3" fmla="*/ 10299700 w 10300263"/>
              <a:gd name="connsiteY3" fmla="*/ 6870700 h 6870700"/>
              <a:gd name="connsiteX4" fmla="*/ 6896100 w 10300263"/>
              <a:gd name="connsiteY4" fmla="*/ 6858000 h 6870700"/>
              <a:gd name="connsiteX5" fmla="*/ 0 w 10300263"/>
              <a:gd name="connsiteY5" fmla="*/ 6858000 h 6870700"/>
              <a:gd name="connsiteX6" fmla="*/ 6858000 w 10300263"/>
              <a:gd name="connsiteY6" fmla="*/ 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00263" h="6870700">
                <a:moveTo>
                  <a:pt x="6858000" y="0"/>
                </a:moveTo>
                <a:lnTo>
                  <a:pt x="10287001" y="0"/>
                </a:lnTo>
                <a:lnTo>
                  <a:pt x="10287001" y="3467099"/>
                </a:lnTo>
                <a:cubicBezTo>
                  <a:pt x="10282767" y="4601633"/>
                  <a:pt x="10303934" y="5736166"/>
                  <a:pt x="10299700" y="6870700"/>
                </a:cubicBezTo>
                <a:lnTo>
                  <a:pt x="6896100" y="6858000"/>
                </a:lnTo>
                <a:lnTo>
                  <a:pt x="0" y="6858000"/>
                </a:lnTo>
                <a:lnTo>
                  <a:pt x="6858000" y="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>
            <a:noAutofit/>
          </a:bodyPr>
          <a:lstStyle>
            <a:lvl1pPr>
              <a:defRPr lang="en-GB"/>
            </a:lvl1pPr>
          </a:lstStyle>
          <a:p>
            <a:pPr lvl="0"/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3" name="Classification">
            <a:extLst>
              <a:ext uri="{FF2B5EF4-FFF2-40B4-BE49-F238E27FC236}">
                <a16:creationId xmlns:a16="http://schemas.microsoft.com/office/drawing/2014/main" id="{6A957CF6-0DF2-748E-CBF0-17B6B8878B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73462" y="10085030"/>
            <a:ext cx="955243" cy="237952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96" dirty="0">
                <a:solidFill>
                  <a:schemeClr val="bg1"/>
                </a:solidFill>
                <a:effectLst/>
              </a:rPr>
              <a:t>© Ipsos | Draft| Mai 2024 | Version 1 | Internal/Client Use Only | Strictly Confidential</a:t>
            </a:r>
            <a:endParaRPr lang="en-GB" sz="496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2603455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3011884-C2D5-14CD-9848-37C5CB013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63768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uble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Double column layout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9082" y="2819395"/>
            <a:ext cx="7007495" cy="6020786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lnSpc>
                <a:spcPct val="115000"/>
              </a:lnSpc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lnSpc>
                <a:spcPct val="115000"/>
              </a:lnSpc>
              <a:spcBef>
                <a:spcPts val="248"/>
              </a:spcBef>
              <a:buSzPct val="100000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15000"/>
              </a:lnSpc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18346692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Four column layout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9082" y="2819395"/>
            <a:ext cx="7007495" cy="6020786"/>
          </a:xfrm>
          <a:prstGeom prst="rect">
            <a:avLst/>
          </a:prstGeom>
        </p:spPr>
        <p:txBody>
          <a:bodyPr numCol="4" spcCol="288000"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00000"/>
              <a:buFont typeface="Arial" panose="020B0604020202020204" pitchFamily="34" charset="0"/>
              <a:buChar char="•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3588775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9082" y="1094404"/>
            <a:ext cx="5208741" cy="111591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3 column textbox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9082" y="2819395"/>
            <a:ext cx="5208741" cy="6455645"/>
          </a:xfrm>
          <a:prstGeom prst="rect">
            <a:avLst/>
          </a:prstGeom>
        </p:spPr>
        <p:txBody>
          <a:bodyPr numCol="3" spcCol="288000"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00000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556ABC33-C372-AF5C-2E2E-D41F4EF2D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1096" y="1"/>
            <a:ext cx="1607296" cy="9275040"/>
          </a:xfrm>
          <a:custGeom>
            <a:avLst/>
            <a:gdLst>
              <a:gd name="connsiteX0" fmla="*/ 0 w 2591650"/>
              <a:gd name="connsiteY0" fmla="*/ 0 h 5948363"/>
              <a:gd name="connsiteX1" fmla="*/ 2591650 w 2591650"/>
              <a:gd name="connsiteY1" fmla="*/ 0 h 5948363"/>
              <a:gd name="connsiteX2" fmla="*/ 2591650 w 2591650"/>
              <a:gd name="connsiteY2" fmla="*/ 5583497 h 5948363"/>
              <a:gd name="connsiteX3" fmla="*/ 2226784 w 2591650"/>
              <a:gd name="connsiteY3" fmla="*/ 5948363 h 5948363"/>
              <a:gd name="connsiteX4" fmla="*/ 0 w 2591650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1650" h="5948363">
                <a:moveTo>
                  <a:pt x="0" y="0"/>
                </a:moveTo>
                <a:lnTo>
                  <a:pt x="2591650" y="0"/>
                </a:lnTo>
                <a:lnTo>
                  <a:pt x="2591650" y="5583497"/>
                </a:lnTo>
                <a:lnTo>
                  <a:pt x="2226784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fr-FR"/>
              <a:t>Cliquez sur l'icône pour ajouter une image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008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column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31429DE-4D63-DCEA-0E6E-B1E263115B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90310" y="1094404"/>
            <a:ext cx="5208741" cy="111591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3 column textbox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090310" y="2819395"/>
            <a:ext cx="5208741" cy="6455645"/>
          </a:xfrm>
          <a:prstGeom prst="rect">
            <a:avLst/>
          </a:prstGeom>
        </p:spPr>
        <p:txBody>
          <a:bodyPr numCol="3" spcCol="288000"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00000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2" name="Picture Placeholder">
            <a:extLst>
              <a:ext uri="{FF2B5EF4-FFF2-40B4-BE49-F238E27FC236}">
                <a16:creationId xmlns:a16="http://schemas.microsoft.com/office/drawing/2014/main" id="{F3960A8C-54BB-8626-EFC5-24884A3D9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9082" y="1"/>
            <a:ext cx="1607296" cy="9275040"/>
          </a:xfrm>
          <a:custGeom>
            <a:avLst/>
            <a:gdLst>
              <a:gd name="connsiteX0" fmla="*/ 0 w 2591650"/>
              <a:gd name="connsiteY0" fmla="*/ 0 h 5948363"/>
              <a:gd name="connsiteX1" fmla="*/ 2591650 w 2591650"/>
              <a:gd name="connsiteY1" fmla="*/ 0 h 5948363"/>
              <a:gd name="connsiteX2" fmla="*/ 2591650 w 2591650"/>
              <a:gd name="connsiteY2" fmla="*/ 5583497 h 5948363"/>
              <a:gd name="connsiteX3" fmla="*/ 2226784 w 2591650"/>
              <a:gd name="connsiteY3" fmla="*/ 5948363 h 5948363"/>
              <a:gd name="connsiteX4" fmla="*/ 0 w 2591650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1650" h="5948363">
                <a:moveTo>
                  <a:pt x="0" y="0"/>
                </a:moveTo>
                <a:lnTo>
                  <a:pt x="2591650" y="0"/>
                </a:lnTo>
                <a:lnTo>
                  <a:pt x="2591650" y="5583497"/>
                </a:lnTo>
                <a:lnTo>
                  <a:pt x="2226784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fr-FR"/>
              <a:t>Cliquez sur l'icône pour ajouter une image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4890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er">
            <a:extLst>
              <a:ext uri="{FF2B5EF4-FFF2-40B4-BE49-F238E27FC236}">
                <a16:creationId xmlns:a16="http://schemas.microsoft.com/office/drawing/2014/main" id="{A87C81DC-5176-4847-8B6F-B68FF5058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23" name="Picture Placeholder 1">
            <a:extLst>
              <a:ext uri="{FF2B5EF4-FFF2-40B4-BE49-F238E27FC236}">
                <a16:creationId xmlns:a16="http://schemas.microsoft.com/office/drawing/2014/main" id="{D9563778-0759-A3C7-2077-55D205685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79082" y="2837421"/>
            <a:ext cx="1589651" cy="3212353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710166 h 2060179"/>
              <a:gd name="connsiteX3" fmla="*/ 2213187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710166"/>
                </a:lnTo>
                <a:lnTo>
                  <a:pt x="2213187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8" name="Placeholder 1">
            <a:extLst>
              <a:ext uri="{FF2B5EF4-FFF2-40B4-BE49-F238E27FC236}">
                <a16:creationId xmlns:a16="http://schemas.microsoft.com/office/drawing/2014/main" id="{1F8BA170-026C-4B90-B5B2-B245369E3B1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9082" y="6469492"/>
            <a:ext cx="1589339" cy="2357514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>
              <a:spcBef>
                <a:spcPts val="248"/>
              </a:spcBef>
              <a:defRPr sz="744">
                <a:solidFill>
                  <a:schemeClr val="tx1"/>
                </a:solidFill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FB1AC80C-DFEB-8A6B-FAF6-4387D3703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2078946" y="2837421"/>
            <a:ext cx="1589651" cy="3212353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693911 h 2060179"/>
              <a:gd name="connsiteX3" fmla="*/ 2196932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693911"/>
                </a:lnTo>
                <a:lnTo>
                  <a:pt x="2196932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9" name="Placeholder 2">
            <a:extLst>
              <a:ext uri="{FF2B5EF4-FFF2-40B4-BE49-F238E27FC236}">
                <a16:creationId xmlns:a16="http://schemas.microsoft.com/office/drawing/2014/main" id="{3E6D404C-1B2B-4D62-A705-92420C5E0B10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2079647" y="6469492"/>
            <a:ext cx="1589339" cy="2357514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>
              <a:spcBef>
                <a:spcPts val="248"/>
              </a:spcBef>
              <a:defRPr sz="744">
                <a:solidFill>
                  <a:schemeClr val="tx1"/>
                </a:solidFill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004EB87B-CDC2-8FD8-CC85-2C6F84F13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883205" y="2837421"/>
            <a:ext cx="1589651" cy="3212353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693911 h 2060179"/>
              <a:gd name="connsiteX3" fmla="*/ 2196932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693911"/>
                </a:lnTo>
                <a:lnTo>
                  <a:pt x="2196932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10" name="Placeholder 3">
            <a:extLst>
              <a:ext uri="{FF2B5EF4-FFF2-40B4-BE49-F238E27FC236}">
                <a16:creationId xmlns:a16="http://schemas.microsoft.com/office/drawing/2014/main" id="{923258DA-B24D-4726-BEDE-A9FF5A9B32FF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3892427" y="6469492"/>
            <a:ext cx="1589339" cy="2357514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>
              <a:spcBef>
                <a:spcPts val="248"/>
              </a:spcBef>
              <a:defRPr sz="744">
                <a:solidFill>
                  <a:schemeClr val="tx1"/>
                </a:solidFill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A79420B5-3D8F-CDB3-2EEE-E20638F6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687464" y="2837421"/>
            <a:ext cx="1589651" cy="3212353"/>
          </a:xfrm>
          <a:custGeom>
            <a:avLst/>
            <a:gdLst>
              <a:gd name="connsiteX0" fmla="*/ 0 w 2563200"/>
              <a:gd name="connsiteY0" fmla="*/ 0 h 2060179"/>
              <a:gd name="connsiteX1" fmla="*/ 2563200 w 2563200"/>
              <a:gd name="connsiteY1" fmla="*/ 0 h 2060179"/>
              <a:gd name="connsiteX2" fmla="*/ 2563200 w 2563200"/>
              <a:gd name="connsiteY2" fmla="*/ 1693911 h 2060179"/>
              <a:gd name="connsiteX3" fmla="*/ 2196932 w 2563200"/>
              <a:gd name="connsiteY3" fmla="*/ 2060179 h 2060179"/>
              <a:gd name="connsiteX4" fmla="*/ 0 w 2563200"/>
              <a:gd name="connsiteY4" fmla="*/ 2060179 h 2060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00" h="2060179">
                <a:moveTo>
                  <a:pt x="0" y="0"/>
                </a:moveTo>
                <a:lnTo>
                  <a:pt x="2563200" y="0"/>
                </a:lnTo>
                <a:lnTo>
                  <a:pt x="2563200" y="1693911"/>
                </a:lnTo>
                <a:lnTo>
                  <a:pt x="2196932" y="2060179"/>
                </a:lnTo>
                <a:lnTo>
                  <a:pt x="0" y="2060179"/>
                </a:lnTo>
                <a:close/>
              </a:path>
            </a:pathLst>
          </a:cu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11" name="Placeholder 4">
            <a:extLst>
              <a:ext uri="{FF2B5EF4-FFF2-40B4-BE49-F238E27FC236}">
                <a16:creationId xmlns:a16="http://schemas.microsoft.com/office/drawing/2014/main" id="{7729A41C-F3D0-4276-AF16-6EBB4FA68499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5689910" y="6469492"/>
            <a:ext cx="1589339" cy="2357514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>
              <a:spcBef>
                <a:spcPts val="248"/>
              </a:spcBef>
              <a:defRPr sz="744">
                <a:solidFill>
                  <a:schemeClr val="tx1"/>
                </a:solidFill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Caption here</a:t>
            </a:r>
          </a:p>
        </p:txBody>
      </p:sp>
    </p:spTree>
    <p:extLst>
      <p:ext uri="{BB962C8B-B14F-4D97-AF65-F5344CB8AC3E}">
        <p14:creationId xmlns:p14="http://schemas.microsoft.com/office/powerpoint/2010/main" val="11994155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x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Header">
            <a:extLst>
              <a:ext uri="{FF2B5EF4-FFF2-40B4-BE49-F238E27FC236}">
                <a16:creationId xmlns:a16="http://schemas.microsoft.com/office/drawing/2014/main" id="{5245E30C-ACBC-4426-8962-C03D3DB3F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9082" y="2823794"/>
            <a:ext cx="1589339" cy="600321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00000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5" name="Placeholder 2">
            <a:extLst>
              <a:ext uri="{FF2B5EF4-FFF2-40B4-BE49-F238E27FC236}">
                <a16:creationId xmlns:a16="http://schemas.microsoft.com/office/drawing/2014/main" id="{FED60B5C-31E2-4ABE-BB94-6CC89A3FD7F2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2079647" y="2823794"/>
            <a:ext cx="1589339" cy="600321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00000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7" name="Placeholder 3">
            <a:extLst>
              <a:ext uri="{FF2B5EF4-FFF2-40B4-BE49-F238E27FC236}">
                <a16:creationId xmlns:a16="http://schemas.microsoft.com/office/drawing/2014/main" id="{F0AC0C8B-24FF-433E-9C4D-B350C449B331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3892427" y="2823794"/>
            <a:ext cx="1589339" cy="600321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00000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8" name="Placeholder 4">
            <a:extLst>
              <a:ext uri="{FF2B5EF4-FFF2-40B4-BE49-F238E27FC236}">
                <a16:creationId xmlns:a16="http://schemas.microsoft.com/office/drawing/2014/main" id="{2293604D-A39C-4151-970A-A0EBEBFE9FBE}"/>
              </a:ext>
            </a:extLst>
          </p:cNvPr>
          <p:cNvSpPr>
            <a:spLocks noGrp="1"/>
          </p:cNvSpPr>
          <p:nvPr>
            <p:ph idx="22" hasCustomPrompt="1"/>
          </p:nvPr>
        </p:nvSpPr>
        <p:spPr>
          <a:xfrm>
            <a:off x="5689910" y="2823794"/>
            <a:ext cx="1589339" cy="6003212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00000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423301661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nging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0E9919A9-E10C-40B2-4E9E-9822C6505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4822" y="1094404"/>
            <a:ext cx="3399614" cy="111591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4822" y="2795441"/>
            <a:ext cx="3384261" cy="6479600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00000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B46C10D5-25FF-ADE9-303F-74E74487A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74687" y="1"/>
            <a:ext cx="3399614" cy="9275040"/>
          </a:xfrm>
          <a:custGeom>
            <a:avLst/>
            <a:gdLst>
              <a:gd name="connsiteX0" fmla="*/ 0 w 5481637"/>
              <a:gd name="connsiteY0" fmla="*/ 0 h 5948363"/>
              <a:gd name="connsiteX1" fmla="*/ 5481637 w 5481637"/>
              <a:gd name="connsiteY1" fmla="*/ 0 h 5948363"/>
              <a:gd name="connsiteX2" fmla="*/ 5481637 w 5481637"/>
              <a:gd name="connsiteY2" fmla="*/ 5267325 h 5948363"/>
              <a:gd name="connsiteX3" fmla="*/ 4800599 w 5481637"/>
              <a:gd name="connsiteY3" fmla="*/ 5948363 h 5948363"/>
              <a:gd name="connsiteX4" fmla="*/ 0 w 5481637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1637" h="5948363">
                <a:moveTo>
                  <a:pt x="0" y="0"/>
                </a:moveTo>
                <a:lnTo>
                  <a:pt x="5481637" y="0"/>
                </a:lnTo>
                <a:lnTo>
                  <a:pt x="5481637" y="5267325"/>
                </a:lnTo>
                <a:lnTo>
                  <a:pt x="4800599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fr-FR"/>
              <a:t>Cliquez sur l'icône pour ajouter une image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3348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nging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8B6D4E6-07B9-1C8D-69DD-712BC77D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082" y="1094404"/>
            <a:ext cx="3409988" cy="111591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9082" y="2795441"/>
            <a:ext cx="3409988" cy="6479600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00000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7DB11690-8C83-E885-3A76-8A5F9425F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884008" y="1"/>
            <a:ext cx="3399614" cy="9275040"/>
          </a:xfrm>
          <a:custGeom>
            <a:avLst/>
            <a:gdLst>
              <a:gd name="connsiteX0" fmla="*/ 0 w 5481637"/>
              <a:gd name="connsiteY0" fmla="*/ 0 h 5948363"/>
              <a:gd name="connsiteX1" fmla="*/ 5481637 w 5481637"/>
              <a:gd name="connsiteY1" fmla="*/ 0 h 5948363"/>
              <a:gd name="connsiteX2" fmla="*/ 5481637 w 5481637"/>
              <a:gd name="connsiteY2" fmla="*/ 5267325 h 5948363"/>
              <a:gd name="connsiteX3" fmla="*/ 4800599 w 5481637"/>
              <a:gd name="connsiteY3" fmla="*/ 5948363 h 5948363"/>
              <a:gd name="connsiteX4" fmla="*/ 0 w 5481637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81637" h="5948363">
                <a:moveTo>
                  <a:pt x="0" y="0"/>
                </a:moveTo>
                <a:lnTo>
                  <a:pt x="5481637" y="0"/>
                </a:lnTo>
                <a:lnTo>
                  <a:pt x="5481637" y="5267325"/>
                </a:lnTo>
                <a:lnTo>
                  <a:pt x="4800599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/>
            </a:lvl1pPr>
          </a:lstStyle>
          <a:p>
            <a:pPr lvl="0" algn="ctr"/>
            <a:r>
              <a:rPr lang="fr-FR"/>
              <a:t>Cliquez sur l'icône pour ajouter une image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04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half hanging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8B6D4E6-07B9-1C8D-69DD-712BC77D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082" y="1094404"/>
            <a:ext cx="3409988" cy="111591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9082" y="2795441"/>
            <a:ext cx="3409988" cy="6479600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00000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1212602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half hanging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8B6D4E6-07B9-1C8D-69DD-712BC77D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84822" y="1094404"/>
            <a:ext cx="3409988" cy="111591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4822" y="2795441"/>
            <a:ext cx="3409988" cy="6479600"/>
          </a:xfrm>
          <a:prstGeom prst="rect">
            <a:avLst/>
          </a:prstGeom>
        </p:spPr>
        <p:txBody>
          <a:bodyPr numCol="2" spcCol="288000"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2200973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8" orient="horz" pos="4320">
          <p15:clr>
            <a:srgbClr val="F26B43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right minim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">
            <a:extLst>
              <a:ext uri="{FF2B5EF4-FFF2-40B4-BE49-F238E27FC236}">
                <a16:creationId xmlns:a16="http://schemas.microsoft.com/office/drawing/2014/main" id="{54E27D68-304E-2851-A717-EC07EC07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082" y="1094404"/>
            <a:ext cx="1611691" cy="111591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7" name="Placeholder">
            <a:extLst>
              <a:ext uri="{FF2B5EF4-FFF2-40B4-BE49-F238E27FC236}">
                <a16:creationId xmlns:a16="http://schemas.microsoft.com/office/drawing/2014/main" id="{65919DFD-5216-47CC-A2D5-A0B970BE9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4687" y="3326836"/>
            <a:ext cx="1611691" cy="5948205"/>
          </a:xfrm>
          <a:prstGeom prst="rect">
            <a:avLst/>
          </a:prstGeom>
        </p:spPr>
        <p:txBody>
          <a:bodyPr/>
          <a:lstStyle>
            <a:lvl2pPr marL="112241" indent="-112241">
              <a:defRPr lang="en-US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B940E09C-FB56-2356-82CD-53290C1A1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081317" y="1"/>
            <a:ext cx="5201322" cy="9275040"/>
          </a:xfrm>
          <a:custGeom>
            <a:avLst/>
            <a:gdLst>
              <a:gd name="connsiteX0" fmla="*/ 0 w 8386763"/>
              <a:gd name="connsiteY0" fmla="*/ 0 h 5948363"/>
              <a:gd name="connsiteX1" fmla="*/ 8386763 w 8386763"/>
              <a:gd name="connsiteY1" fmla="*/ 0 h 5948363"/>
              <a:gd name="connsiteX2" fmla="*/ 8386763 w 8386763"/>
              <a:gd name="connsiteY2" fmla="*/ 4779992 h 5948363"/>
              <a:gd name="connsiteX3" fmla="*/ 7218392 w 8386763"/>
              <a:gd name="connsiteY3" fmla="*/ 5948363 h 5948363"/>
              <a:gd name="connsiteX4" fmla="*/ 0 w 8386763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6763" h="5948363">
                <a:moveTo>
                  <a:pt x="0" y="0"/>
                </a:moveTo>
                <a:lnTo>
                  <a:pt x="8386763" y="0"/>
                </a:lnTo>
                <a:lnTo>
                  <a:pt x="8386763" y="4779992"/>
                </a:lnTo>
                <a:lnTo>
                  <a:pt x="7218392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GB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77906909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Left minimal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A647BE65-B969-B69D-209F-96B62E40F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3901" y="1094404"/>
            <a:ext cx="1612676" cy="111591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7" name="Placeholder">
            <a:extLst>
              <a:ext uri="{FF2B5EF4-FFF2-40B4-BE49-F238E27FC236}">
                <a16:creationId xmlns:a16="http://schemas.microsoft.com/office/drawing/2014/main" id="{65919DFD-5216-47CC-A2D5-A0B970BE9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73901" y="3372099"/>
            <a:ext cx="1589005" cy="5902941"/>
          </a:xfrm>
          <a:prstGeom prst="rect">
            <a:avLst/>
          </a:prstGeom>
        </p:spPr>
        <p:txBody>
          <a:bodyPr/>
          <a:lstStyle>
            <a:lvl2pPr marL="112241" indent="-112241">
              <a:defRPr lang="en-US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925894C0-F0A5-92C3-CA5E-CC0E9E192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82140" y="1"/>
            <a:ext cx="5201322" cy="9275040"/>
          </a:xfrm>
          <a:custGeom>
            <a:avLst/>
            <a:gdLst>
              <a:gd name="connsiteX0" fmla="*/ 0 w 8386763"/>
              <a:gd name="connsiteY0" fmla="*/ 0 h 5948363"/>
              <a:gd name="connsiteX1" fmla="*/ 8386763 w 8386763"/>
              <a:gd name="connsiteY1" fmla="*/ 0 h 5948363"/>
              <a:gd name="connsiteX2" fmla="*/ 8386763 w 8386763"/>
              <a:gd name="connsiteY2" fmla="*/ 4798847 h 5948363"/>
              <a:gd name="connsiteX3" fmla="*/ 7237247 w 8386763"/>
              <a:gd name="connsiteY3" fmla="*/ 5948363 h 5948363"/>
              <a:gd name="connsiteX4" fmla="*/ 0 w 8386763"/>
              <a:gd name="connsiteY4" fmla="*/ 5948363 h 5948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86763" h="5948363">
                <a:moveTo>
                  <a:pt x="0" y="0"/>
                </a:moveTo>
                <a:lnTo>
                  <a:pt x="8386763" y="0"/>
                </a:lnTo>
                <a:lnTo>
                  <a:pt x="8386763" y="4798847"/>
                </a:lnTo>
                <a:lnTo>
                  <a:pt x="7237247" y="5948363"/>
                </a:lnTo>
                <a:lnTo>
                  <a:pt x="0" y="5948363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GB" dirty="0"/>
              <a:t>Click to insert image</a:t>
            </a:r>
          </a:p>
        </p:txBody>
      </p:sp>
    </p:spTree>
    <p:extLst>
      <p:ext uri="{BB962C8B-B14F-4D97-AF65-F5344CB8AC3E}">
        <p14:creationId xmlns:p14="http://schemas.microsoft.com/office/powerpoint/2010/main" val="190628470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tailed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D2372C9-E215-1003-F25D-B5AE1F568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863" y="1094404"/>
            <a:ext cx="1519594" cy="11159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Layout template for detailed charts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3185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tailed layou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D2372C9-E215-1003-F25D-B5AE1F568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62" y="1094404"/>
            <a:ext cx="1520439" cy="111591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Layout template for detailed charts</a:t>
            </a:r>
            <a:endParaRPr lang="en-GB" dirty="0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98D0F1BA-16E4-EAD4-97CD-9005E8F027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81317" y="1094093"/>
            <a:ext cx="5205260" cy="7732912"/>
          </a:xfrm>
          <a:prstGeom prst="rect">
            <a:avLst/>
          </a:prstGeom>
        </p:spPr>
        <p:txBody>
          <a:bodyPr numCol="3" spcCol="288000"/>
          <a:lstStyle>
            <a:lvl1pPr>
              <a:lnSpc>
                <a:spcPct val="120000"/>
              </a:lnSpc>
              <a:spcBef>
                <a:spcPts val="248"/>
              </a:spcBef>
              <a:spcAft>
                <a:spcPts val="248"/>
              </a:spcAft>
              <a:defRPr/>
            </a:lvl1pPr>
            <a:lvl2pPr marL="112241" indent="-112241">
              <a:lnSpc>
                <a:spcPct val="120000"/>
              </a:lnSpc>
              <a:spcBef>
                <a:spcPts val="248"/>
              </a:spcBef>
              <a:spcAft>
                <a:spcPts val="248"/>
              </a:spcAft>
              <a:defRPr lang="en-US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20000"/>
              </a:lnSpc>
              <a:spcBef>
                <a:spcPts val="248"/>
              </a:spcBef>
              <a:spcAft>
                <a:spcPts val="248"/>
              </a:spcAft>
              <a:defRPr/>
            </a:lvl3pPr>
            <a:lvl4pPr>
              <a:lnSpc>
                <a:spcPct val="120000"/>
              </a:lnSpc>
              <a:spcBef>
                <a:spcPts val="248"/>
              </a:spcBef>
              <a:spcAft>
                <a:spcPts val="248"/>
              </a:spcAft>
              <a:defRPr sz="744"/>
            </a:lvl4pPr>
            <a:lvl5pPr>
              <a:lnSpc>
                <a:spcPct val="120000"/>
              </a:lnSpc>
              <a:spcBef>
                <a:spcPts val="248"/>
              </a:spcBef>
              <a:spcAft>
                <a:spcPts val="248"/>
              </a:spcAft>
              <a:defRPr sz="744"/>
            </a:lvl5pPr>
          </a:lstStyle>
          <a:p>
            <a:pPr lvl="0"/>
            <a:r>
              <a:rPr lang="en-US" dirty="0"/>
              <a:t>Three column continuous text box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88996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mage strip with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C05822E-F8EF-0B26-EE8C-294CF585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25" y="1094404"/>
            <a:ext cx="4373409" cy="111591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5" name="Placeholder">
            <a:extLst>
              <a:ext uri="{FF2B5EF4-FFF2-40B4-BE49-F238E27FC236}">
                <a16:creationId xmlns:a16="http://schemas.microsoft.com/office/drawing/2014/main" id="{65EFF5B5-9A6C-6AFB-ABBA-564B4F8855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8625" y="2821868"/>
            <a:ext cx="3410445" cy="6453171"/>
          </a:xfrm>
          <a:prstGeom prst="rect">
            <a:avLst/>
          </a:prstGeom>
        </p:spPr>
        <p:txBody>
          <a:bodyPr numCol="2" spcCol="288000"/>
          <a:lstStyle>
            <a:lvl1pPr marL="0" indent="0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Wingdings 2" panose="05020102010507070707" pitchFamily="18" charset="2"/>
              <a:buNone/>
              <a:defRPr sz="744"/>
            </a:lvl1pPr>
            <a:lvl2pPr marL="112241" indent="-11224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defRPr lang="en-US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defRPr sz="744"/>
            </a:lvl3pPr>
            <a:lvl4pPr>
              <a:lnSpc>
                <a:spcPct val="120000"/>
              </a:lnSpc>
              <a:spcBef>
                <a:spcPts val="248"/>
              </a:spcBef>
              <a:spcAft>
                <a:spcPts val="248"/>
              </a:spcAft>
              <a:defRPr sz="744"/>
            </a:lvl4pPr>
            <a:lvl5pPr>
              <a:lnSpc>
                <a:spcPct val="120000"/>
              </a:lnSpc>
              <a:spcBef>
                <a:spcPts val="248"/>
              </a:spcBef>
              <a:spcAft>
                <a:spcPts val="248"/>
              </a:spcAft>
              <a:defRPr sz="744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Picture Placeholder">
            <a:extLst>
              <a:ext uri="{FF2B5EF4-FFF2-40B4-BE49-F238E27FC236}">
                <a16:creationId xmlns:a16="http://schemas.microsoft.com/office/drawing/2014/main" id="{1F1C54D2-D2EE-04BE-5F32-CEBA48FF0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32935" y="2"/>
            <a:ext cx="5328328" cy="10693400"/>
          </a:xfrm>
          <a:custGeom>
            <a:avLst/>
            <a:gdLst>
              <a:gd name="connsiteX0" fmla="*/ 6857996 w 8591550"/>
              <a:gd name="connsiteY0" fmla="*/ 0 h 6858000"/>
              <a:gd name="connsiteX1" fmla="*/ 8591550 w 8591550"/>
              <a:gd name="connsiteY1" fmla="*/ 0 h 6858000"/>
              <a:gd name="connsiteX2" fmla="*/ 8591550 w 8591550"/>
              <a:gd name="connsiteY2" fmla="*/ 3852860 h 6858000"/>
              <a:gd name="connsiteX3" fmla="*/ 5586410 w 8591550"/>
              <a:gd name="connsiteY3" fmla="*/ 6858000 h 6858000"/>
              <a:gd name="connsiteX4" fmla="*/ 0 w 8591550"/>
              <a:gd name="connsiteY4" fmla="*/ 6858000 h 6858000"/>
              <a:gd name="connsiteX5" fmla="*/ 0 w 8591550"/>
              <a:gd name="connsiteY5" fmla="*/ 68579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91550" h="6858000">
                <a:moveTo>
                  <a:pt x="6857996" y="0"/>
                </a:moveTo>
                <a:lnTo>
                  <a:pt x="8591550" y="0"/>
                </a:lnTo>
                <a:lnTo>
                  <a:pt x="8591550" y="3852860"/>
                </a:lnTo>
                <a:lnTo>
                  <a:pt x="5586410" y="6858000"/>
                </a:lnTo>
                <a:lnTo>
                  <a:pt x="0" y="6858000"/>
                </a:lnTo>
                <a:lnTo>
                  <a:pt x="0" y="6857996"/>
                </a:lnTo>
                <a:close/>
              </a:path>
            </a:pathLst>
          </a:custGeom>
          <a:pattFill prst="dkVer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 algn="ctr">
              <a:defRPr lang="en-GB"/>
            </a:lvl1pPr>
          </a:lstStyle>
          <a:p>
            <a:pPr lvl="0"/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4" name="Classification">
            <a:extLst>
              <a:ext uri="{FF2B5EF4-FFF2-40B4-BE49-F238E27FC236}">
                <a16:creationId xmlns:a16="http://schemas.microsoft.com/office/drawing/2014/main" id="{2A357368-6911-F108-4C72-BC6BCD6C2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273462" y="10085030"/>
            <a:ext cx="1193969" cy="237952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96" dirty="0">
                <a:solidFill>
                  <a:schemeClr val="tx1"/>
                </a:solidFill>
                <a:effectLst/>
              </a:rPr>
              <a:t>© Ipsos | Draft| Mai 2024 | Version 1 | Internal/Client Use Only | Strictly Confidential</a:t>
            </a:r>
            <a:endParaRPr lang="en-GB" sz="496" dirty="0">
              <a:solidFill>
                <a:schemeClr val="tx1"/>
              </a:solidFill>
              <a:effectLst/>
            </a:endParaRPr>
          </a:p>
        </p:txBody>
      </p:sp>
      <p:pic>
        <p:nvPicPr>
          <p:cNvPr id="6" name="Ipsos Logo">
            <a:extLst>
              <a:ext uri="{FF2B5EF4-FFF2-40B4-BE49-F238E27FC236}">
                <a16:creationId xmlns:a16="http://schemas.microsoft.com/office/drawing/2014/main" id="{3C37637E-C939-49D1-4602-4E66A43CC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3268" y="10065546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978326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graph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4ADF9F4-0984-90BB-D24E-468E60FF0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Biographies / Team Slide</a:t>
            </a:r>
            <a:endParaRPr lang="en-GB" dirty="0"/>
          </a:p>
        </p:txBody>
      </p:sp>
      <p:sp>
        <p:nvSpPr>
          <p:cNvPr id="16" name="Name 1">
            <a:extLst>
              <a:ext uri="{FF2B5EF4-FFF2-40B4-BE49-F238E27FC236}">
                <a16:creationId xmlns:a16="http://schemas.microsoft.com/office/drawing/2014/main" id="{41154020-330A-4307-8B18-1E1750724F8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4687" y="2708004"/>
            <a:ext cx="975956" cy="29104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868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868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6" name="Picture Placeholder 1">
            <a:extLst>
              <a:ext uri="{FF2B5EF4-FFF2-40B4-BE49-F238E27FC236}">
                <a16:creationId xmlns:a16="http://schemas.microsoft.com/office/drawing/2014/main" id="{1D022528-6EBA-C4A0-BEB6-F9204610C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82563" y="3623488"/>
            <a:ext cx="975956" cy="2453027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15" name="Placeholder 1">
            <a:extLst>
              <a:ext uri="{FF2B5EF4-FFF2-40B4-BE49-F238E27FC236}">
                <a16:creationId xmlns:a16="http://schemas.microsoft.com/office/drawing/2014/main" id="{A81DA3D4-EF88-48E1-A722-44D4D0FA10B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4687" y="6308761"/>
            <a:ext cx="975956" cy="2968638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20" name="Name 2">
            <a:extLst>
              <a:ext uri="{FF2B5EF4-FFF2-40B4-BE49-F238E27FC236}">
                <a16:creationId xmlns:a16="http://schemas.microsoft.com/office/drawing/2014/main" id="{71613F17-97E2-4491-9EF3-F01FFDE6E8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75489" y="2708004"/>
            <a:ext cx="975956" cy="29104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868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868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BCAD9EA5-E736-4B69-C6BA-B70AA49A3D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1482268" y="3639096"/>
            <a:ext cx="975956" cy="2453027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21" name="Placeholder 2">
            <a:extLst>
              <a:ext uri="{FF2B5EF4-FFF2-40B4-BE49-F238E27FC236}">
                <a16:creationId xmlns:a16="http://schemas.microsoft.com/office/drawing/2014/main" id="{6F22912B-7D36-4077-8BFB-FDA6B7BA0E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75967" y="6308761"/>
            <a:ext cx="975956" cy="2968638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24" name="Name 3">
            <a:extLst>
              <a:ext uri="{FF2B5EF4-FFF2-40B4-BE49-F238E27FC236}">
                <a16:creationId xmlns:a16="http://schemas.microsoft.com/office/drawing/2014/main" id="{4ACD92D7-D8E5-4F1B-8FF3-A92BC817BD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676292" y="2708004"/>
            <a:ext cx="975956" cy="29104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868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868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357D52C6-2870-E30F-D4E4-6FE20FD88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2681973" y="3639096"/>
            <a:ext cx="975956" cy="2453027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25" name="Placeholder 3">
            <a:extLst>
              <a:ext uri="{FF2B5EF4-FFF2-40B4-BE49-F238E27FC236}">
                <a16:creationId xmlns:a16="http://schemas.microsoft.com/office/drawing/2014/main" id="{459EAA34-4CBD-4836-8FB9-E4972A4D470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7247" y="6308761"/>
            <a:ext cx="975956" cy="2968638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27" name="Name 4">
            <a:extLst>
              <a:ext uri="{FF2B5EF4-FFF2-40B4-BE49-F238E27FC236}">
                <a16:creationId xmlns:a16="http://schemas.microsoft.com/office/drawing/2014/main" id="{95119930-DF3D-4F95-9821-DD803BEC06B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77095" y="2726719"/>
            <a:ext cx="975956" cy="29104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868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868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074A36C6-E21E-40D7-90B6-E4EE4ED33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881678" y="3639096"/>
            <a:ext cx="975956" cy="2453027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28" name="Placeholder 4">
            <a:extLst>
              <a:ext uri="{FF2B5EF4-FFF2-40B4-BE49-F238E27FC236}">
                <a16:creationId xmlns:a16="http://schemas.microsoft.com/office/drawing/2014/main" id="{F1EC47F3-3364-4097-9549-A48AAC2F521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78527" y="6327475"/>
            <a:ext cx="975956" cy="2968638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30" name="Name 5">
            <a:extLst>
              <a:ext uri="{FF2B5EF4-FFF2-40B4-BE49-F238E27FC236}">
                <a16:creationId xmlns:a16="http://schemas.microsoft.com/office/drawing/2014/main" id="{8BC3BB59-8297-4139-8EEB-7AA6A362059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077897" y="2726719"/>
            <a:ext cx="975956" cy="29104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868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868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F63214CF-5EA4-B6FC-063D-D3496667E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5081383" y="3639096"/>
            <a:ext cx="975956" cy="2453027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31" name="Placeholder 5">
            <a:extLst>
              <a:ext uri="{FF2B5EF4-FFF2-40B4-BE49-F238E27FC236}">
                <a16:creationId xmlns:a16="http://schemas.microsoft.com/office/drawing/2014/main" id="{3539E75B-AA24-4E49-B21A-8AAB8E62C41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079808" y="6327475"/>
            <a:ext cx="975956" cy="2968638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  <p:sp>
        <p:nvSpPr>
          <p:cNvPr id="33" name="Name 6">
            <a:extLst>
              <a:ext uri="{FF2B5EF4-FFF2-40B4-BE49-F238E27FC236}">
                <a16:creationId xmlns:a16="http://schemas.microsoft.com/office/drawing/2014/main" id="{3F21806D-0731-464D-A660-3F50C5CAF67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78699" y="2705645"/>
            <a:ext cx="975956" cy="291042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>
              <a:spcBef>
                <a:spcPts val="0"/>
              </a:spcBef>
              <a:spcAft>
                <a:spcPts val="0"/>
              </a:spcAft>
              <a:defRPr sz="868" b="1" cap="none" baseline="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 sz="868" b="1" cap="none" baseline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 dirty="0"/>
              <a:t>First name</a:t>
            </a:r>
          </a:p>
          <a:p>
            <a:pPr lvl="1"/>
            <a:r>
              <a:rPr lang="en-GB" dirty="0"/>
              <a:t>Last name</a:t>
            </a:r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95C42D8A-99F6-7643-7FD4-13CD14652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281088" y="3639096"/>
            <a:ext cx="975956" cy="2453027"/>
          </a:xfrm>
          <a:custGeom>
            <a:avLst/>
            <a:gdLst>
              <a:gd name="connsiteX0" fmla="*/ 0 w 1573660"/>
              <a:gd name="connsiteY0" fmla="*/ 0 h 1573200"/>
              <a:gd name="connsiteX1" fmla="*/ 1573660 w 1573660"/>
              <a:gd name="connsiteY1" fmla="*/ 0 h 1573200"/>
              <a:gd name="connsiteX2" fmla="*/ 1573660 w 1573660"/>
              <a:gd name="connsiteY2" fmla="*/ 1349792 h 1573200"/>
              <a:gd name="connsiteX3" fmla="*/ 1350252 w 1573660"/>
              <a:gd name="connsiteY3" fmla="*/ 1573200 h 1573200"/>
              <a:gd name="connsiteX4" fmla="*/ 0 w 1573660"/>
              <a:gd name="connsiteY4" fmla="*/ 1573200 h 157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73660" h="1573200">
                <a:moveTo>
                  <a:pt x="0" y="0"/>
                </a:moveTo>
                <a:lnTo>
                  <a:pt x="1573660" y="0"/>
                </a:lnTo>
                <a:lnTo>
                  <a:pt x="1573660" y="1349792"/>
                </a:lnTo>
                <a:lnTo>
                  <a:pt x="1350252" y="1573200"/>
                </a:lnTo>
                <a:lnTo>
                  <a:pt x="0" y="15732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34" name="Placeholder 6">
            <a:extLst>
              <a:ext uri="{FF2B5EF4-FFF2-40B4-BE49-F238E27FC236}">
                <a16:creationId xmlns:a16="http://schemas.microsoft.com/office/drawing/2014/main" id="{E534BACD-3BA5-4149-ABE3-6C66E16EC23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81088" y="6306401"/>
            <a:ext cx="975956" cy="2968638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spcAft>
                <a:spcPts val="0"/>
              </a:spcAft>
              <a:buFont typeface="Barlow" panose="020B0604020202020204" pitchFamily="34" charset="0"/>
              <a:buNone/>
              <a:defRPr>
                <a:solidFill>
                  <a:schemeClr val="bg1"/>
                </a:solidFill>
              </a:defRPr>
            </a:lvl2pPr>
          </a:lstStyle>
          <a:p>
            <a:pPr lvl="0"/>
            <a:r>
              <a:rPr lang="en-GB" dirty="0"/>
              <a:t>Title and brief role description here</a:t>
            </a:r>
          </a:p>
        </p:txBody>
      </p:sp>
    </p:spTree>
    <p:extLst>
      <p:ext uri="{BB962C8B-B14F-4D97-AF65-F5344CB8AC3E}">
        <p14:creationId xmlns:p14="http://schemas.microsoft.com/office/powerpoint/2010/main" val="40521095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/Statement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024DFEA-2014-1751-E480-8A66CDCDA5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918" y="2960800"/>
            <a:ext cx="4347603" cy="1115914"/>
          </a:xfrm>
        </p:spPr>
        <p:txBody>
          <a:bodyPr/>
          <a:lstStyle>
            <a:lvl1pPr>
              <a:lnSpc>
                <a:spcPct val="100000"/>
              </a:lnSpc>
              <a:defRPr sz="1985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Quote or statement here – </a:t>
            </a:r>
            <a:br>
              <a:rPr lang="en-US" dirty="0"/>
            </a:br>
            <a:r>
              <a:rPr lang="en-US" dirty="0"/>
              <a:t>only black text is fully accessible on teal, green or orange</a:t>
            </a:r>
            <a:endParaRPr lang="en-GB" dirty="0"/>
          </a:p>
        </p:txBody>
      </p:sp>
      <p:sp>
        <p:nvSpPr>
          <p:cNvPr id="4" name="Triangle">
            <a:extLst>
              <a:ext uri="{FF2B5EF4-FFF2-40B4-BE49-F238E27FC236}">
                <a16:creationId xmlns:a16="http://schemas.microsoft.com/office/drawing/2014/main" id="{AE7DDF0E-41B4-9738-7FF8-6113726879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4389741" y="7521878"/>
            <a:ext cx="4538067" cy="1804978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248"/>
              </a:spcBef>
              <a:spcAft>
                <a:spcPts val="248"/>
              </a:spcAft>
            </a:pPr>
            <a:endParaRPr lang="en-GB" sz="744" dirty="0">
              <a:solidFill>
                <a:schemeClr val="tx1"/>
              </a:solidFill>
            </a:endParaRPr>
          </a:p>
        </p:txBody>
      </p:sp>
      <p:sp>
        <p:nvSpPr>
          <p:cNvPr id="12" name="Classification">
            <a:extLst>
              <a:ext uri="{FF2B5EF4-FFF2-40B4-BE49-F238E27FC236}">
                <a16:creationId xmlns:a16="http://schemas.microsoft.com/office/drawing/2014/main" id="{1C5B0F71-0889-8AA3-1424-358FEF2E8A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73462" y="10233132"/>
            <a:ext cx="2897639" cy="76303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96" dirty="0">
                <a:solidFill>
                  <a:schemeClr val="bg1"/>
                </a:solidFill>
                <a:effectLst/>
              </a:rPr>
              <a:t>© Ipsos | Draft| Mai 2024 | Version 1 | Internal/Client Use Only | Strictly Confidential</a:t>
            </a:r>
            <a:endParaRPr lang="en-GB" sz="496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Slide Number">
            <a:extLst>
              <a:ext uri="{FF2B5EF4-FFF2-40B4-BE49-F238E27FC236}">
                <a16:creationId xmlns:a16="http://schemas.microsoft.com/office/drawing/2014/main" id="{BE4B9BBA-B9E4-5FF2-9CD0-5259512082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627869" y="10103924"/>
            <a:ext cx="305525" cy="85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248"/>
              </a:spcBef>
              <a:spcAft>
                <a:spcPts val="248"/>
              </a:spcAft>
            </a:pPr>
            <a:fld id="{42C674B8-9BBC-4FFF-A23E-570BB0655C41}" type="slidenum">
              <a:rPr lang="en-GB" sz="558" smtClean="0">
                <a:solidFill>
                  <a:schemeClr val="bg1"/>
                </a:solidFill>
              </a:rPr>
              <a:pPr algn="ctr" rtl="0">
                <a:lnSpc>
                  <a:spcPct val="110000"/>
                </a:lnSpc>
                <a:spcBef>
                  <a:spcPts val="248"/>
                </a:spcBef>
                <a:spcAft>
                  <a:spcPts val="248"/>
                </a:spcAft>
              </a:pPr>
              <a:t>‹N°›</a:t>
            </a:fld>
            <a:endParaRPr lang="en-GB" sz="558" dirty="0">
              <a:solidFill>
                <a:schemeClr val="bg1"/>
              </a:solidFill>
            </a:endParaRPr>
          </a:p>
        </p:txBody>
      </p:sp>
      <p:pic>
        <p:nvPicPr>
          <p:cNvPr id="3" name="Ipsos Logo">
            <a:extLst>
              <a:ext uri="{FF2B5EF4-FFF2-40B4-BE49-F238E27FC236}">
                <a16:creationId xmlns:a16="http://schemas.microsoft.com/office/drawing/2014/main" id="{21AA961F-3530-7E98-026C-3F41331D64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3268" y="10065546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56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 descr="Header">
            <a:extLst>
              <a:ext uri="{FF2B5EF4-FFF2-40B4-BE49-F238E27FC236}">
                <a16:creationId xmlns:a16="http://schemas.microsoft.com/office/drawing/2014/main" id="{B80FCDC1-4ADD-40AF-8A4F-44573B125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Placeholder 1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9082" y="2819395"/>
            <a:ext cx="3384261" cy="6020786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248"/>
              </a:spcBef>
              <a:defRPr sz="868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10000"/>
              <a:buFont typeface="Arial" panose="020B0604020202020204" pitchFamily="34" charset="0"/>
              <a:buChar char="•"/>
              <a:defRPr sz="868">
                <a:solidFill>
                  <a:schemeClr val="tx1"/>
                </a:solidFill>
              </a:defRPr>
            </a:lvl2pPr>
            <a:lvl3pPr>
              <a:spcBef>
                <a:spcPts val="248"/>
              </a:spcBef>
              <a:defRPr sz="868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lvl="1"/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10" name="Placeholder 2">
            <a:extLst>
              <a:ext uri="{FF2B5EF4-FFF2-40B4-BE49-F238E27FC236}">
                <a16:creationId xmlns:a16="http://schemas.microsoft.com/office/drawing/2014/main" id="{58EBDB8A-A132-411F-B6B9-59DC085B79E1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891019" y="2819395"/>
            <a:ext cx="3384261" cy="6020786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248"/>
              </a:spcBef>
              <a:defRPr sz="868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defRPr lang="en-GB" sz="868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868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</p:spTree>
    <p:extLst>
      <p:ext uri="{BB962C8B-B14F-4D97-AF65-F5344CB8AC3E}">
        <p14:creationId xmlns:p14="http://schemas.microsoft.com/office/powerpoint/2010/main" val="4025600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26B43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style 1">
    <p:bg>
      <p:bgPr>
        <a:gradFill>
          <a:gsLst>
            <a:gs pos="24000">
              <a:schemeClr val="accent1">
                <a:lumMod val="35000"/>
              </a:schemeClr>
            </a:gs>
            <a:gs pos="100000">
              <a:schemeClr val="accent1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Quote">
            <a:extLst>
              <a:ext uri="{FF2B5EF4-FFF2-40B4-BE49-F238E27FC236}">
                <a16:creationId xmlns:a16="http://schemas.microsoft.com/office/drawing/2014/main" id="{04EB49EF-74A2-4A31-99CF-80E2BAF35E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65849" y="3607929"/>
            <a:ext cx="4666375" cy="411112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985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your quote here</a:t>
            </a:r>
          </a:p>
        </p:txBody>
      </p:sp>
      <p:sp>
        <p:nvSpPr>
          <p:cNvPr id="5" name="Triangle">
            <a:extLst>
              <a:ext uri="{FF2B5EF4-FFF2-40B4-BE49-F238E27FC236}">
                <a16:creationId xmlns:a16="http://schemas.microsoft.com/office/drawing/2014/main" id="{92369341-2A1C-B6BE-3FEC-A2BEC04F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auto">
          <a:xfrm rot="5400000">
            <a:off x="-1466932" y="1466932"/>
            <a:ext cx="4871438" cy="193757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248"/>
              </a:spcBef>
              <a:spcAft>
                <a:spcPts val="248"/>
              </a:spcAft>
            </a:pPr>
            <a:endParaRPr lang="en-GB" sz="744" dirty="0">
              <a:solidFill>
                <a:schemeClr val="tx1"/>
              </a:solidFill>
            </a:endParaRPr>
          </a:p>
        </p:txBody>
      </p:sp>
      <p:sp>
        <p:nvSpPr>
          <p:cNvPr id="9" name="Classification">
            <a:extLst>
              <a:ext uri="{FF2B5EF4-FFF2-40B4-BE49-F238E27FC236}">
                <a16:creationId xmlns:a16="http://schemas.microsoft.com/office/drawing/2014/main" id="{87AAF9A5-97ED-3121-02DE-E041C61DC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73462" y="10233132"/>
            <a:ext cx="2897639" cy="76303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96" dirty="0">
                <a:solidFill>
                  <a:schemeClr val="bg1"/>
                </a:solidFill>
                <a:effectLst/>
              </a:rPr>
              <a:t>© Ipsos | Draft| Mai 2024 | Version 1 | Internal/Client Use Only | Strictly Confidential</a:t>
            </a:r>
            <a:endParaRPr lang="en-GB" sz="496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D37E2842-3D57-CC10-EC4F-9181EFE34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627869" y="10103924"/>
            <a:ext cx="305525" cy="85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248"/>
              </a:spcBef>
              <a:spcAft>
                <a:spcPts val="248"/>
              </a:spcAft>
            </a:pPr>
            <a:fld id="{42C674B8-9BBC-4FFF-A23E-570BB0655C41}" type="slidenum">
              <a:rPr lang="en-GB" sz="558" smtClean="0">
                <a:solidFill>
                  <a:schemeClr val="bg1"/>
                </a:solidFill>
              </a:rPr>
              <a:pPr algn="ctr" rtl="0">
                <a:lnSpc>
                  <a:spcPct val="110000"/>
                </a:lnSpc>
                <a:spcBef>
                  <a:spcPts val="248"/>
                </a:spcBef>
                <a:spcAft>
                  <a:spcPts val="248"/>
                </a:spcAft>
              </a:pPr>
              <a:t>‹N°›</a:t>
            </a:fld>
            <a:endParaRPr lang="en-GB" sz="558" dirty="0">
              <a:solidFill>
                <a:schemeClr val="bg1"/>
              </a:solidFill>
            </a:endParaRPr>
          </a:p>
        </p:txBody>
      </p:sp>
      <p:pic>
        <p:nvPicPr>
          <p:cNvPr id="2" name="Ipsos Logo">
            <a:extLst>
              <a:ext uri="{FF2B5EF4-FFF2-40B4-BE49-F238E27FC236}">
                <a16:creationId xmlns:a16="http://schemas.microsoft.com/office/drawing/2014/main" id="{16091140-6D8E-888B-7E5B-A9F6C6F05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3268" y="10065546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51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600">
          <p15:clr>
            <a:srgbClr val="F26B43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Quote Style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Quote">
            <a:extLst>
              <a:ext uri="{FF2B5EF4-FFF2-40B4-BE49-F238E27FC236}">
                <a16:creationId xmlns:a16="http://schemas.microsoft.com/office/drawing/2014/main" id="{04EB49EF-74A2-4A31-99CF-80E2BAF35E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3098" y="3291136"/>
            <a:ext cx="4794725" cy="411112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737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your quote here</a:t>
            </a:r>
          </a:p>
        </p:txBody>
      </p:sp>
      <p:sp>
        <p:nvSpPr>
          <p:cNvPr id="5" name="Triangle">
            <a:extLst>
              <a:ext uri="{FF2B5EF4-FFF2-40B4-BE49-F238E27FC236}">
                <a16:creationId xmlns:a16="http://schemas.microsoft.com/office/drawing/2014/main" id="{5E6CCB16-8027-823A-186E-7DACFA7076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4168572" y="7288894"/>
            <a:ext cx="4871438" cy="193757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248"/>
              </a:spcBef>
              <a:spcAft>
                <a:spcPts val="248"/>
              </a:spcAft>
            </a:pPr>
            <a:endParaRPr lang="en-GB" sz="744" dirty="0">
              <a:solidFill>
                <a:schemeClr val="tx1"/>
              </a:solidFill>
            </a:endParaRPr>
          </a:p>
        </p:txBody>
      </p:sp>
      <p:sp>
        <p:nvSpPr>
          <p:cNvPr id="9" name="Classification">
            <a:extLst>
              <a:ext uri="{FF2B5EF4-FFF2-40B4-BE49-F238E27FC236}">
                <a16:creationId xmlns:a16="http://schemas.microsoft.com/office/drawing/2014/main" id="{9A7F0732-5FE1-1906-422A-09BFADEA9D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73462" y="10233132"/>
            <a:ext cx="2897639" cy="76303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96" dirty="0">
                <a:solidFill>
                  <a:schemeClr val="bg1"/>
                </a:solidFill>
                <a:effectLst/>
              </a:rPr>
              <a:t>© Ipsos | Draft| Mai 2024 | Version 1 | Internal/Client Use Only | Strictly Confidential</a:t>
            </a:r>
            <a:endParaRPr lang="en-GB" sz="496" dirty="0">
              <a:solidFill>
                <a:schemeClr val="bg1"/>
              </a:solidFill>
              <a:effectLst/>
            </a:endParaRP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92A9A7B3-31B0-9E04-B931-0D35E84DE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627869" y="10103924"/>
            <a:ext cx="305525" cy="85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248"/>
              </a:spcBef>
              <a:spcAft>
                <a:spcPts val="248"/>
              </a:spcAft>
            </a:pPr>
            <a:fld id="{42C674B8-9BBC-4FFF-A23E-570BB0655C41}" type="slidenum">
              <a:rPr lang="en-GB" sz="558" smtClean="0">
                <a:solidFill>
                  <a:schemeClr val="bg1"/>
                </a:solidFill>
              </a:rPr>
              <a:pPr algn="ctr" rtl="0">
                <a:lnSpc>
                  <a:spcPct val="110000"/>
                </a:lnSpc>
                <a:spcBef>
                  <a:spcPts val="248"/>
                </a:spcBef>
                <a:spcAft>
                  <a:spcPts val="248"/>
                </a:spcAft>
              </a:pPr>
              <a:t>‹N°›</a:t>
            </a:fld>
            <a:endParaRPr lang="en-GB" sz="558" dirty="0">
              <a:solidFill>
                <a:schemeClr val="bg1"/>
              </a:solidFill>
            </a:endParaRPr>
          </a:p>
        </p:txBody>
      </p:sp>
      <p:pic>
        <p:nvPicPr>
          <p:cNvPr id="2" name="Ipsos Logo">
            <a:extLst>
              <a:ext uri="{FF2B5EF4-FFF2-40B4-BE49-F238E27FC236}">
                <a16:creationId xmlns:a16="http://schemas.microsoft.com/office/drawing/2014/main" id="{D60E4336-AAB8-81C0-FA5A-42BC9881C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3268" y="10065546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388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600">
          <p15:clr>
            <a:srgbClr val="F26B43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sty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838E746-8C0D-4144-AC8E-FA9CF117C2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279082" y="1266041"/>
            <a:ext cx="3353390" cy="5835431"/>
          </a:xfrm>
        </p:spPr>
        <p:txBody>
          <a:bodyPr anchor="t"/>
          <a:lstStyle>
            <a:lvl1pPr>
              <a:defRPr sz="2233" cap="none" spc="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 dirty="0"/>
              <a:t>Summary text background image (text can be recoloured depending on image colour)</a:t>
            </a:r>
            <a:endParaRPr lang="fr-FR" dirty="0"/>
          </a:p>
        </p:txBody>
      </p:sp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A8B69072-8F91-57EB-1C5E-B1807F844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7561263" cy="106934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3733800 h 6858000"/>
              <a:gd name="connsiteX3" fmla="*/ 9067800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3733800"/>
                </a:lnTo>
                <a:lnTo>
                  <a:pt x="9067800" y="6858000"/>
                </a:lnTo>
                <a:lnTo>
                  <a:pt x="0" y="6858000"/>
                </a:lnTo>
                <a:close/>
              </a:path>
            </a:pathLst>
          </a:custGeom>
          <a:pattFill prst="dkUpDiag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2520000" rtlCol="0" anchor="b">
            <a:noAutofit/>
          </a:bodyPr>
          <a:lstStyle>
            <a:lvl1pPr>
              <a:defRPr lang="en-GB" dirty="0"/>
            </a:lvl1pPr>
          </a:lstStyle>
          <a:p>
            <a:pPr lvl="0" algn="ctr"/>
            <a:r>
              <a:rPr lang="en-GB" dirty="0"/>
              <a:t>Click icon in centre to add image</a:t>
            </a:r>
            <a:br>
              <a:rPr lang="en-GB" dirty="0"/>
            </a:br>
            <a:r>
              <a:rPr lang="en-GB" dirty="0"/>
              <a:t>Send image to back so elements show on the page</a:t>
            </a:r>
          </a:p>
          <a:p>
            <a:pPr lvl="0" algn="ctr"/>
            <a:endParaRPr lang="en-GB" dirty="0"/>
          </a:p>
          <a:p>
            <a:pPr lvl="0" algn="ctr"/>
            <a:endParaRPr lang="en-GB" dirty="0"/>
          </a:p>
          <a:p>
            <a:pPr lvl="0" algn="ctr"/>
            <a:endParaRPr lang="en-GB" dirty="0"/>
          </a:p>
        </p:txBody>
      </p:sp>
      <p:pic>
        <p:nvPicPr>
          <p:cNvPr id="2" name="Ipsos Logo">
            <a:extLst>
              <a:ext uri="{FF2B5EF4-FFF2-40B4-BE49-F238E27FC236}">
                <a16:creationId xmlns:a16="http://schemas.microsoft.com/office/drawing/2014/main" id="{37729472-EC3F-443E-3097-BCCC947CD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3268" y="10065546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7672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A0EF3274-3DAF-E90F-9AC0-22CB0B646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7561263" cy="10693400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vert="horz" lIns="0" tIns="0" rIns="0" bIns="0" rtlCol="0" anchor="ctr">
            <a:noAutofit/>
          </a:bodyPr>
          <a:lstStyle>
            <a:lvl1pPr algn="ctr">
              <a:defRPr lang="en-GB"/>
            </a:lvl1pPr>
          </a:lstStyle>
          <a:p>
            <a:pPr lvl="0"/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600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eed vid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dia Placeholder">
            <a:extLst>
              <a:ext uri="{FF2B5EF4-FFF2-40B4-BE49-F238E27FC236}">
                <a16:creationId xmlns:a16="http://schemas.microsoft.com/office/drawing/2014/main" id="{F33785E0-DBDC-A691-50F6-D30517E18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7561263" cy="10693400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vert="horz" lIns="0" tIns="0" rIns="0" bIns="0" rtlCol="0" anchor="ctr">
            <a:noAutofit/>
          </a:bodyPr>
          <a:lstStyle>
            <a:lvl1pPr>
              <a:defRPr lang="en-GB"/>
            </a:lvl1pPr>
          </a:lstStyle>
          <a:p>
            <a:pPr lvl="0" algn="ctr"/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dirty="0"/>
              <a:t>Full bleed video layout</a:t>
            </a:r>
          </a:p>
        </p:txBody>
      </p:sp>
    </p:spTree>
    <p:extLst>
      <p:ext uri="{BB962C8B-B14F-4D97-AF65-F5344CB8AC3E}">
        <p14:creationId xmlns:p14="http://schemas.microsoft.com/office/powerpoint/2010/main" val="35727380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 descr="Header">
            <a:extLst>
              <a:ext uri="{FF2B5EF4-FFF2-40B4-BE49-F238E27FC236}">
                <a16:creationId xmlns:a16="http://schemas.microsoft.com/office/drawing/2014/main" id="{4E7DB10B-B766-4A3C-BABF-17B2D91DB2C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9082" y="2795441"/>
            <a:ext cx="1607296" cy="6044741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248"/>
              </a:spcBef>
              <a:defRPr sz="744">
                <a:solidFill>
                  <a:schemeClr val="tx1"/>
                </a:solidFill>
              </a:defRPr>
            </a:lvl1pPr>
            <a:lvl2pPr marL="112241" indent="-112241">
              <a:spcBef>
                <a:spcPts val="248"/>
              </a:spcBef>
              <a:buSzPct val="100000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spcBef>
                <a:spcPts val="248"/>
              </a:spcBef>
              <a:defRPr sz="744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 dirty="0"/>
              <a:t>Your text here</a:t>
            </a:r>
          </a:p>
          <a:p>
            <a:pPr marL="112241" lvl="1" indent="-112241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10000"/>
              <a:buFont typeface="Arial" panose="020B0604020202020204" pitchFamily="34" charset="0"/>
              <a:buChar char="•"/>
            </a:pPr>
            <a:r>
              <a:rPr lang="en-GB" dirty="0"/>
              <a:t>Text level 1</a:t>
            </a:r>
          </a:p>
          <a:p>
            <a:pPr lvl="2"/>
            <a:r>
              <a:rPr lang="en-GB" dirty="0"/>
              <a:t>Text level 2</a:t>
            </a:r>
          </a:p>
        </p:txBody>
      </p:sp>
      <p:sp>
        <p:nvSpPr>
          <p:cNvPr id="8" name="Chart / Diagram">
            <a:extLst>
              <a:ext uri="{FF2B5EF4-FFF2-40B4-BE49-F238E27FC236}">
                <a16:creationId xmlns:a16="http://schemas.microsoft.com/office/drawing/2014/main" id="{08D894DB-FF91-4B8E-8C44-72A8DC9940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2081317" y="2795440"/>
            <a:ext cx="5215777" cy="60455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 sz="868"/>
            </a:lvl1pPr>
            <a:lvl2pPr>
              <a:defRPr sz="744"/>
            </a:lvl2pPr>
            <a:lvl3pPr>
              <a:defRPr sz="744"/>
            </a:lvl3pPr>
            <a:lvl4pPr>
              <a:defRPr sz="744"/>
            </a:lvl4pPr>
            <a:lvl5pPr>
              <a:defRPr sz="744"/>
            </a:lvl5pPr>
          </a:lstStyle>
          <a:p>
            <a:pPr lvl="0"/>
            <a:r>
              <a:rPr lang="en-US" dirty="0"/>
              <a:t>Insert diagram or visual content here</a:t>
            </a:r>
          </a:p>
        </p:txBody>
      </p:sp>
      <p:sp>
        <p:nvSpPr>
          <p:cNvPr id="11" name="Base &amp; Source">
            <a:extLst>
              <a:ext uri="{FF2B5EF4-FFF2-40B4-BE49-F238E27FC236}">
                <a16:creationId xmlns:a16="http://schemas.microsoft.com/office/drawing/2014/main" id="{C52F8B06-1F56-44E1-9BCB-34E6B05490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0879" y="9197000"/>
            <a:ext cx="6994401" cy="78548"/>
          </a:xfrm>
          <a:prstGeom prst="rect">
            <a:avLst/>
          </a:prstGeom>
        </p:spPr>
        <p:txBody>
          <a:bodyPr wrap="square" lIns="0" anchor="b">
            <a:spAutoFit/>
          </a:bodyPr>
          <a:lstStyle>
            <a:lvl1pPr marL="0" indent="0" algn="r">
              <a:buNone/>
              <a:defRPr sz="496" b="0" i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82704" indent="0">
              <a:buNone/>
              <a:defRPr/>
            </a:lvl2pPr>
            <a:lvl3pPr marL="336722" indent="0">
              <a:buNone/>
              <a:defRPr/>
            </a:lvl3pPr>
            <a:lvl4pPr marL="470623" indent="0">
              <a:buNone/>
              <a:defRPr/>
            </a:lvl4pPr>
            <a:lvl5pPr marL="640954" indent="0">
              <a:buNone/>
              <a:defRPr/>
            </a:lvl5pPr>
          </a:lstStyle>
          <a:p>
            <a:pPr lvl="0"/>
            <a:r>
              <a:rPr lang="en-GB" dirty="0"/>
              <a:t>Base and source info (delete if not necessary)</a:t>
            </a:r>
          </a:p>
        </p:txBody>
      </p:sp>
    </p:spTree>
    <p:extLst>
      <p:ext uri="{BB962C8B-B14F-4D97-AF65-F5344CB8AC3E}">
        <p14:creationId xmlns:p14="http://schemas.microsoft.com/office/powerpoint/2010/main" val="34769314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splay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66D97C3-1B7F-5C9F-E63F-96F1A14B6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25" y="1703482"/>
            <a:ext cx="3343778" cy="1115914"/>
          </a:xfrm>
        </p:spPr>
        <p:txBody>
          <a:bodyPr/>
          <a:lstStyle>
            <a:lvl1pPr>
              <a:defRPr sz="2977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6" name="Subtitle">
            <a:extLst>
              <a:ext uri="{FF2B5EF4-FFF2-40B4-BE49-F238E27FC236}">
                <a16:creationId xmlns:a16="http://schemas.microsoft.com/office/drawing/2014/main" id="{433BB7AA-54DD-4BAB-0FD5-D287A85CE4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7795" y="5449595"/>
            <a:ext cx="2202415" cy="1987686"/>
          </a:xfrm>
          <a:prstGeom prst="rect">
            <a:avLst/>
          </a:prstGeom>
        </p:spPr>
        <p:txBody>
          <a:bodyPr/>
          <a:lstStyle>
            <a:lvl1pPr>
              <a:defRPr sz="124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Optional additional information</a:t>
            </a: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67F8163F-D370-5C4C-500A-7D576C59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81448" y="0"/>
            <a:ext cx="6379816" cy="10693400"/>
          </a:xfrm>
          <a:custGeom>
            <a:avLst/>
            <a:gdLst>
              <a:gd name="connsiteX0" fmla="*/ 6858000 w 10287001"/>
              <a:gd name="connsiteY0" fmla="*/ 0 h 6858000"/>
              <a:gd name="connsiteX1" fmla="*/ 10287001 w 10287001"/>
              <a:gd name="connsiteY1" fmla="*/ 0 h 6858000"/>
              <a:gd name="connsiteX2" fmla="*/ 10287001 w 10287001"/>
              <a:gd name="connsiteY2" fmla="*/ 3467099 h 6858000"/>
              <a:gd name="connsiteX3" fmla="*/ 6896100 w 10287001"/>
              <a:gd name="connsiteY3" fmla="*/ 6858000 h 6858000"/>
              <a:gd name="connsiteX4" fmla="*/ 0 w 10287001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7001" h="6858000">
                <a:moveTo>
                  <a:pt x="6858000" y="0"/>
                </a:moveTo>
                <a:lnTo>
                  <a:pt x="10287001" y="0"/>
                </a:lnTo>
                <a:lnTo>
                  <a:pt x="10287001" y="3467099"/>
                </a:lnTo>
                <a:lnTo>
                  <a:pt x="6896100" y="6858000"/>
                </a:lnTo>
                <a:lnTo>
                  <a:pt x="0" y="6858000"/>
                </a:lnTo>
                <a:close/>
              </a:path>
            </a:pathLst>
          </a:custGeom>
          <a:pattFill prst="dkVert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vert="horz" wrap="square" lIns="0" tIns="0" rIns="0" bIns="0" rtlCol="0" anchor="ctr">
            <a:noAutofit/>
          </a:bodyPr>
          <a:lstStyle>
            <a:lvl1pPr algn="ctr">
              <a:defRPr lang="en-GB"/>
            </a:lvl1pPr>
          </a:lstStyle>
          <a:p>
            <a:pPr lvl="0"/>
            <a:r>
              <a:rPr lang="fr-FR"/>
              <a:t>Cliquez sur l'icône pour ajouter une image</a:t>
            </a:r>
            <a:endParaRPr lang="en-GB" dirty="0"/>
          </a:p>
        </p:txBody>
      </p:sp>
      <p:sp>
        <p:nvSpPr>
          <p:cNvPr id="3" name="Classification">
            <a:extLst>
              <a:ext uri="{FF2B5EF4-FFF2-40B4-BE49-F238E27FC236}">
                <a16:creationId xmlns:a16="http://schemas.microsoft.com/office/drawing/2014/main" id="{5588E510-0F0D-A23C-EE3A-1E228E499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73462" y="10085030"/>
            <a:ext cx="1051688" cy="237952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96" dirty="0">
                <a:solidFill>
                  <a:schemeClr val="bg1"/>
                </a:solidFill>
                <a:effectLst/>
              </a:rPr>
              <a:t>© Ipsos | Draft| Mai 2024 | Version 1 | Internal/Client Use Only | Strictly Confidential</a:t>
            </a:r>
            <a:endParaRPr lang="en-GB" sz="496" dirty="0">
              <a:solidFill>
                <a:schemeClr val="bg1"/>
              </a:solidFill>
              <a:effectLst/>
            </a:endParaRPr>
          </a:p>
        </p:txBody>
      </p:sp>
      <p:pic>
        <p:nvPicPr>
          <p:cNvPr id="4" name="Ipsos Logo">
            <a:extLst>
              <a:ext uri="{FF2B5EF4-FFF2-40B4-BE49-F238E27FC236}">
                <a16:creationId xmlns:a16="http://schemas.microsoft.com/office/drawing/2014/main" id="{AB47136B-AF48-C83E-2EC3-A50E1F3D5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23268" y="10065546"/>
            <a:ext cx="492637" cy="44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95459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s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3498" y="1337781"/>
            <a:ext cx="7150265" cy="712656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3497" y="516272"/>
            <a:ext cx="5555318" cy="920298"/>
          </a:xfrm>
        </p:spPr>
        <p:txBody>
          <a:bodyPr anchor="b">
            <a:noAutofit/>
          </a:bodyPr>
          <a:lstStyle>
            <a:lvl1pPr marL="0" indent="0">
              <a:buNone/>
              <a:defRPr sz="1178" b="0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185724" y="8764529"/>
            <a:ext cx="5555242" cy="661723"/>
          </a:xfrm>
        </p:spPr>
        <p:txBody>
          <a:bodyPr anchor="b">
            <a:normAutofit/>
          </a:bodyPr>
          <a:lstStyle>
            <a:lvl1pPr algn="l">
              <a:lnSpc>
                <a:spcPct val="95000"/>
              </a:lnSpc>
              <a:spcBef>
                <a:spcPts val="127"/>
              </a:spcBef>
              <a:defRPr sz="620" cap="none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Question and Base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64205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t 3" hidden="1">
            <a:extLst>
              <a:ext uri="{FF2B5EF4-FFF2-40B4-BE49-F238E27FC236}">
                <a16:creationId xmlns:a16="http://schemas.microsoft.com/office/drawing/2014/main" id="{5CF9A8CD-44E6-43DE-97D8-919ABD05CE1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1036406"/>
              </p:ext>
            </p:extLst>
          </p:nvPr>
        </p:nvGraphicFramePr>
        <p:xfrm>
          <a:off x="985" y="2476"/>
          <a:ext cx="985" cy="2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4" imgW="532" imgH="530" progId="TCLayout.ActiveDocument.1">
                  <p:embed/>
                </p:oleObj>
              </mc:Choice>
              <mc:Fallback>
                <p:oleObj name="Diapositive think-cell" r:id="rId4" imgW="532" imgH="530" progId="TCLayout.ActiveDocument.1">
                  <p:embed/>
                  <p:pic>
                    <p:nvPicPr>
                      <p:cNvPr id="4" name="Objet 3" hidden="1">
                        <a:extLst>
                          <a:ext uri="{FF2B5EF4-FFF2-40B4-BE49-F238E27FC236}">
                            <a16:creationId xmlns:a16="http://schemas.microsoft.com/office/drawing/2014/main" id="{5CF9A8CD-44E6-43DE-97D8-919ABD05CE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5" y="2476"/>
                        <a:ext cx="985" cy="24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C1DD757-038C-457E-9D36-3DDC777DAD6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8454" cy="2475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1737" b="1" i="0" baseline="0" dirty="0">
              <a:latin typeface="Arial Black" panose="020B0A04020102020204" pitchFamily="34" charset="0"/>
              <a:ea typeface="+mj-ea"/>
              <a:cs typeface="+mj-cs"/>
              <a:sym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041" y="2820419"/>
            <a:ext cx="4704025" cy="6031340"/>
          </a:xfrm>
        </p:spPr>
        <p:txBody>
          <a:bodyPr>
            <a:noAutofit/>
          </a:bodyPr>
          <a:lstStyle>
            <a:lvl1pPr>
              <a:spcBef>
                <a:spcPts val="1116"/>
              </a:spcBef>
              <a:defRPr sz="992">
                <a:solidFill>
                  <a:schemeClr val="tx1"/>
                </a:solidFill>
              </a:defRPr>
            </a:lvl1pPr>
            <a:lvl2pPr>
              <a:defRPr sz="992">
                <a:solidFill>
                  <a:schemeClr val="tx1"/>
                </a:solidFill>
              </a:defRPr>
            </a:lvl2pPr>
            <a:lvl3pPr>
              <a:defRPr sz="992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7735C07-2264-401E-9223-98C1CA429B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1042" y="2133997"/>
            <a:ext cx="1479105" cy="196400"/>
          </a:xfrm>
          <a:noFill/>
        </p:spPr>
        <p:txBody>
          <a:bodyPr wrap="none" lIns="72000" rIns="72000" bIns="0">
            <a:spAutoFit/>
          </a:bodyPr>
          <a:lstStyle>
            <a:lvl1pPr marL="0" indent="0">
              <a:buNone/>
              <a:defRPr sz="124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Subtitle of the slide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72C4E26-BE79-4277-9CB6-37B3130818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1041" y="9479830"/>
            <a:ext cx="7109409" cy="78548"/>
          </a:xfrm>
        </p:spPr>
        <p:txBody>
          <a:bodyPr wrap="square" lIns="72000" anchor="b">
            <a:spAutoFit/>
          </a:bodyPr>
          <a:lstStyle>
            <a:lvl1pPr marL="0" indent="0">
              <a:buNone/>
              <a:defRPr sz="496" b="0" i="1">
                <a:solidFill>
                  <a:schemeClr val="bg1">
                    <a:lumMod val="50000"/>
                  </a:schemeClr>
                </a:solidFill>
              </a:defRPr>
            </a:lvl1pPr>
            <a:lvl2pPr marL="82704" indent="0">
              <a:buNone/>
              <a:defRPr/>
            </a:lvl2pPr>
            <a:lvl3pPr marL="336722" indent="0">
              <a:buNone/>
              <a:defRPr/>
            </a:lvl3pPr>
            <a:lvl4pPr marL="470623" indent="0">
              <a:buNone/>
              <a:defRPr/>
            </a:lvl4pPr>
            <a:lvl5pPr marL="640954" indent="0">
              <a:buNone/>
              <a:defRPr/>
            </a:lvl5pPr>
          </a:lstStyle>
          <a:p>
            <a:pPr lvl="0"/>
            <a:r>
              <a:rPr lang="en-GB" dirty="0"/>
              <a:t>Sources: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426E006-4F5B-402C-916F-29E383EE086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D61AABEC-672F-4B68-B914-690DA978312C}" type="slidenum">
              <a:rPr lang="en-GB" smtClean="0"/>
              <a:pPr/>
              <a:t>‹N°›</a:t>
            </a:fld>
            <a:r>
              <a:rPr lang="en-GB"/>
              <a:t> ‒ </a:t>
            </a:r>
            <a:endParaRPr lang="en-GB" dirty="0"/>
          </a:p>
        </p:txBody>
      </p:sp>
      <p:sp>
        <p:nvSpPr>
          <p:cNvPr id="8" name="Titre 7">
            <a:extLst>
              <a:ext uri="{FF2B5EF4-FFF2-40B4-BE49-F238E27FC236}">
                <a16:creationId xmlns:a16="http://schemas.microsoft.com/office/drawing/2014/main" id="{E05915BF-F664-49DE-8489-CADDC55CA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5161711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8">
          <p15:clr>
            <a:srgbClr val="F26B43"/>
          </p15:clr>
        </p15:guide>
        <p15:guide id="2" pos="7425">
          <p15:clr>
            <a:srgbClr val="F26B43"/>
          </p15:clr>
        </p15:guide>
        <p15:guide id="3" orient="horz" pos="232">
          <p15:clr>
            <a:srgbClr val="F26B43"/>
          </p15:clr>
        </p15:guide>
        <p15:guide id="5" orient="horz" pos="1136">
          <p15:clr>
            <a:srgbClr val="F26B43"/>
          </p15:clr>
        </p15:guide>
        <p15:guide id="6" orient="horz" pos="3584">
          <p15:clr>
            <a:srgbClr val="F26B43"/>
          </p15:clr>
        </p15:guide>
        <p15:guide id="7" orient="horz" pos="3906">
          <p15:clr>
            <a:srgbClr val="F26B43"/>
          </p15:clr>
        </p15:guide>
        <p15:guide id="8" orient="horz" pos="4156">
          <p15:clr>
            <a:srgbClr val="F26B43"/>
          </p15:clr>
        </p15:guide>
        <p15:guide id="9" pos="306">
          <p15:clr>
            <a:srgbClr val="A4A3A4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emphasis part of 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2156" y="516272"/>
            <a:ext cx="5561622" cy="920298"/>
          </a:xfrm>
        </p:spPr>
        <p:txBody>
          <a:bodyPr anchor="b">
            <a:normAutofit/>
          </a:bodyPr>
          <a:lstStyle>
            <a:lvl1pPr marL="0" indent="0">
              <a:buNone/>
              <a:defRPr sz="1178" b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TAG LINE OR BEGINNING OF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04785" y="2886592"/>
            <a:ext cx="6508103" cy="54948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38961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63736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96734" y="9911198"/>
            <a:ext cx="1764295" cy="569325"/>
          </a:xfrm>
          <a:prstGeom prst="rect">
            <a:avLst/>
          </a:prstGeom>
        </p:spPr>
        <p:txBody>
          <a:bodyPr/>
          <a:lstStyle/>
          <a:p>
            <a:fld id="{E3E3C08A-75FD-4C11-A9F3-F2EDF745377B}" type="datetimeFigureOut">
              <a:rPr lang="fr-FR" smtClean="0"/>
              <a:t>09/06/2026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583432" y="9911200"/>
            <a:ext cx="2394400" cy="5693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5418905" y="9911200"/>
            <a:ext cx="1764295" cy="569325"/>
          </a:xfrm>
          <a:prstGeom prst="rect">
            <a:avLst/>
          </a:prstGeom>
        </p:spPr>
        <p:txBody>
          <a:bodyPr/>
          <a:lstStyle/>
          <a:p>
            <a:fld id="{7EE1ADE6-761C-495D-8572-CFF16793437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900573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_diagram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">
            <a:extLst>
              <a:ext uri="{FF2B5EF4-FFF2-40B4-BE49-F238E27FC236}">
                <a16:creationId xmlns:a16="http://schemas.microsoft.com/office/drawing/2014/main" id="{65919DFD-5216-47CC-A2D5-A0B970BE9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4687" y="4911044"/>
            <a:ext cx="2187647" cy="436399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8" name="Chart / Diagram">
            <a:extLst>
              <a:ext uri="{FF2B5EF4-FFF2-40B4-BE49-F238E27FC236}">
                <a16:creationId xmlns:a16="http://schemas.microsoft.com/office/drawing/2014/main" id="{F20073CF-87BF-427F-936A-47B5E1B160C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56288" y="1079242"/>
            <a:ext cx="4630289" cy="8195799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Area for diagram/chart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1C028A4-1CB4-EB71-790E-1C2A8CEDA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082" y="1094404"/>
            <a:ext cx="2183251" cy="111591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049199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hite_standar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">
            <a:extLst>
              <a:ext uri="{FF2B5EF4-FFF2-40B4-BE49-F238E27FC236}">
                <a16:creationId xmlns:a16="http://schemas.microsoft.com/office/drawing/2014/main" id="{1703231E-4063-4D72-A4F3-5BF19050C30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9082" y="2819397"/>
            <a:ext cx="6992199" cy="6007609"/>
          </a:xfrm>
        </p:spPr>
        <p:txBody>
          <a:bodyPr numCol="1" spcCol="306000">
            <a:noAutofit/>
          </a:bodyPr>
          <a:lstStyle>
            <a:lvl1pPr>
              <a:spcBef>
                <a:spcPts val="248"/>
              </a:spcBef>
              <a:defRPr sz="1488" b="0">
                <a:solidFill>
                  <a:schemeClr val="tx1"/>
                </a:solidFill>
              </a:defRPr>
            </a:lvl1pPr>
            <a:lvl2pPr>
              <a:spcBef>
                <a:spcPts val="248"/>
              </a:spcBef>
              <a:defRPr sz="1488" b="0">
                <a:solidFill>
                  <a:schemeClr val="tx1"/>
                </a:solidFill>
              </a:defRPr>
            </a:lvl2pPr>
            <a:lvl3pPr>
              <a:spcBef>
                <a:spcPts val="248"/>
              </a:spcBef>
              <a:defRPr sz="1488" b="0">
                <a:solidFill>
                  <a:schemeClr val="tx1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Your text here</a:t>
            </a:r>
          </a:p>
          <a:p>
            <a:pPr lvl="1"/>
            <a:r>
              <a:rPr lang="en-GB"/>
              <a:t>Text level 1</a:t>
            </a:r>
          </a:p>
          <a:p>
            <a:pPr lvl="2"/>
            <a:r>
              <a:rPr lang="en-GB"/>
              <a:t>Text level 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856702-F7CA-EFF2-BBCC-1DCC4703E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3882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 descr="Header">
            <a:extLst>
              <a:ext uri="{FF2B5EF4-FFF2-40B4-BE49-F238E27FC236}">
                <a16:creationId xmlns:a16="http://schemas.microsoft.com/office/drawing/2014/main" id="{451F5451-CC20-46A2-802F-F9D60C2A6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082" y="1094404"/>
            <a:ext cx="7007495" cy="111591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en-GB" dirty="0"/>
              <a:t>Slide title room for two lines</a:t>
            </a:r>
          </a:p>
        </p:txBody>
      </p:sp>
      <p:sp>
        <p:nvSpPr>
          <p:cNvPr id="7" name="Placeholder">
            <a:extLst>
              <a:ext uri="{FF2B5EF4-FFF2-40B4-BE49-F238E27FC236}">
                <a16:creationId xmlns:a16="http://schemas.microsoft.com/office/drawing/2014/main" id="{D7CC2174-966F-44FC-375D-7BD78365CC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0401" y="2846623"/>
            <a:ext cx="7016176" cy="59927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6" name="Classification">
            <a:extLst>
              <a:ext uri="{FF2B5EF4-FFF2-40B4-BE49-F238E27FC236}">
                <a16:creationId xmlns:a16="http://schemas.microsoft.com/office/drawing/2014/main" id="{5145A4F0-7D5B-0FE6-3F2E-55FC068D8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273462" y="10310957"/>
            <a:ext cx="2897639" cy="76303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496" noProof="0" dirty="0">
                <a:solidFill>
                  <a:schemeClr val="tx1"/>
                </a:solidFill>
                <a:effectLst/>
              </a:rPr>
              <a:t>© Ipsos </a:t>
            </a:r>
            <a:r>
              <a:rPr lang="fr-FR" sz="496" noProof="0" dirty="0" err="1">
                <a:solidFill>
                  <a:schemeClr val="tx1"/>
                </a:solidFill>
                <a:effectLst/>
              </a:rPr>
              <a:t>bva</a:t>
            </a:r>
            <a:r>
              <a:rPr lang="fr-FR" sz="496" noProof="0" dirty="0">
                <a:solidFill>
                  <a:schemeClr val="tx1"/>
                </a:solidFill>
                <a:effectLst/>
              </a:rPr>
              <a:t> | Tableau de bord des résultats | Juin 2026</a:t>
            </a:r>
          </a:p>
        </p:txBody>
      </p:sp>
      <p:sp>
        <p:nvSpPr>
          <p:cNvPr id="96" name="Slide Number">
            <a:extLst>
              <a:ext uri="{FF2B5EF4-FFF2-40B4-BE49-F238E27FC236}">
                <a16:creationId xmlns:a16="http://schemas.microsoft.com/office/drawing/2014/main" id="{A19EB2BF-21C7-DA01-6AAC-8D446BDFC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>
            <a:off x="3627869" y="10302108"/>
            <a:ext cx="305525" cy="85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rtl="0">
              <a:lnSpc>
                <a:spcPct val="110000"/>
              </a:lnSpc>
              <a:spcBef>
                <a:spcPts val="248"/>
              </a:spcBef>
              <a:spcAft>
                <a:spcPts val="248"/>
              </a:spcAft>
            </a:pPr>
            <a:fld id="{42C674B8-9BBC-4FFF-A23E-570BB0655C41}" type="slidenum">
              <a:rPr lang="en-GB" sz="558" smtClean="0"/>
              <a:pPr algn="ctr" rtl="0">
                <a:lnSpc>
                  <a:spcPct val="110000"/>
                </a:lnSpc>
                <a:spcBef>
                  <a:spcPts val="248"/>
                </a:spcBef>
                <a:spcAft>
                  <a:spcPts val="248"/>
                </a:spcAft>
              </a:pPr>
              <a:t>‹N°›</a:t>
            </a:fld>
            <a:endParaRPr lang="en-GB" sz="558" dirty="0"/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1FF10EF4-598E-54EA-2142-AAEDDDEABB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573246" y="10019573"/>
            <a:ext cx="942882" cy="58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8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5" r:id="rId32"/>
    <p:sldLayoutId id="2147483697" r:id="rId33"/>
    <p:sldLayoutId id="2147483698" r:id="rId34"/>
  </p:sldLayoutIdLst>
  <p:hf hdr="0" ftr="0" dt="0"/>
  <p:txStyles>
    <p:titleStyle>
      <a:lvl1pPr algn="l" defTabSz="567111" rtl="0" eaLnBrk="1" latinLnBrk="0" hangingPunct="1">
        <a:lnSpc>
          <a:spcPct val="90000"/>
        </a:lnSpc>
        <a:spcBef>
          <a:spcPct val="0"/>
        </a:spcBef>
        <a:buNone/>
        <a:defRPr sz="1737" b="1" kern="1200" cap="none" spc="0" baseline="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567111" rtl="0" eaLnBrk="1" latinLnBrk="0" hangingPunct="1">
        <a:lnSpc>
          <a:spcPct val="115000"/>
        </a:lnSpc>
        <a:spcBef>
          <a:spcPts val="248"/>
        </a:spcBef>
        <a:spcAft>
          <a:spcPts val="248"/>
        </a:spcAft>
        <a:buSzPct val="100000"/>
        <a:buFont typeface="Wingdings 2" panose="05020102010507070707" pitchFamily="18" charset="2"/>
        <a:buNone/>
        <a:defRPr sz="744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106333" indent="-106333" algn="l" defTabSz="567111" rtl="0" eaLnBrk="1" latinLnBrk="0" hangingPunct="1">
        <a:lnSpc>
          <a:spcPct val="115000"/>
        </a:lnSpc>
        <a:spcBef>
          <a:spcPts val="248"/>
        </a:spcBef>
        <a:spcAft>
          <a:spcPts val="248"/>
        </a:spcAft>
        <a:buSzPct val="100000"/>
        <a:buFont typeface="Arial" panose="020B0604020202020204" pitchFamily="34" charset="0"/>
        <a:buChar char="•"/>
        <a:defRPr lang="en-GB" sz="744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336722" indent="-107318" algn="l" defTabSz="567111" rtl="0" eaLnBrk="1" latinLnBrk="0" hangingPunct="1">
        <a:lnSpc>
          <a:spcPct val="115000"/>
        </a:lnSpc>
        <a:spcBef>
          <a:spcPts val="248"/>
        </a:spcBef>
        <a:spcAft>
          <a:spcPts val="248"/>
        </a:spcAft>
        <a:buFont typeface="Barlow" panose="020B0604020202020204" pitchFamily="34" charset="0"/>
        <a:buChar char="‒"/>
        <a:defRPr sz="744" kern="1200">
          <a:solidFill>
            <a:schemeClr val="tx1"/>
          </a:solidFill>
          <a:latin typeface="+mn-lt"/>
          <a:ea typeface="+mn-ea"/>
          <a:cs typeface="+mn-cs"/>
        </a:defRPr>
      </a:lvl3pPr>
      <a:lvl4pPr marL="612401" indent="-141778" algn="l" defTabSz="567111" rtl="0" eaLnBrk="1" latinLnBrk="0" hangingPunct="1">
        <a:lnSpc>
          <a:spcPct val="115000"/>
        </a:lnSpc>
        <a:spcBef>
          <a:spcPts val="248"/>
        </a:spcBef>
        <a:spcAft>
          <a:spcPts val="248"/>
        </a:spcAft>
        <a:buFont typeface="Barlow" panose="020B0604020202020204" pitchFamily="34" charset="0"/>
        <a:buChar char="•"/>
        <a:defRPr sz="744" kern="1200">
          <a:solidFill>
            <a:schemeClr val="tx1"/>
          </a:solidFill>
          <a:latin typeface="+mn-lt"/>
          <a:ea typeface="+mn-ea"/>
          <a:cs typeface="+mn-cs"/>
        </a:defRPr>
      </a:lvl4pPr>
      <a:lvl5pPr marL="640954" indent="0" algn="l" defTabSz="567111" rtl="0" eaLnBrk="1" latinLnBrk="0" hangingPunct="1">
        <a:lnSpc>
          <a:spcPct val="115000"/>
        </a:lnSpc>
        <a:spcBef>
          <a:spcPts val="248"/>
        </a:spcBef>
        <a:spcAft>
          <a:spcPts val="248"/>
        </a:spcAft>
        <a:buFont typeface="Barlow" panose="020B0406020202030204" pitchFamily="34" charset="0"/>
        <a:buNone/>
        <a:defRPr sz="744" kern="1200">
          <a:solidFill>
            <a:schemeClr val="tx1"/>
          </a:solidFill>
          <a:latin typeface="+mn-lt"/>
          <a:ea typeface="+mn-ea"/>
          <a:cs typeface="+mn-cs"/>
        </a:defRPr>
      </a:lvl5pPr>
      <a:lvl6pPr marL="1559555" indent="-141778" algn="l" defTabSz="567111" rtl="0" eaLnBrk="1" latinLnBrk="0" hangingPunct="1">
        <a:lnSpc>
          <a:spcPct val="90000"/>
        </a:lnSpc>
        <a:spcBef>
          <a:spcPts val="310"/>
        </a:spcBef>
        <a:buFont typeface="Barlow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843110" indent="-141778" algn="l" defTabSz="567111" rtl="0" eaLnBrk="1" latinLnBrk="0" hangingPunct="1">
        <a:lnSpc>
          <a:spcPct val="90000"/>
        </a:lnSpc>
        <a:spcBef>
          <a:spcPts val="310"/>
        </a:spcBef>
        <a:buFont typeface="Barlow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2126666" indent="-141778" algn="l" defTabSz="567111" rtl="0" eaLnBrk="1" latinLnBrk="0" hangingPunct="1">
        <a:lnSpc>
          <a:spcPct val="90000"/>
        </a:lnSpc>
        <a:spcBef>
          <a:spcPts val="310"/>
        </a:spcBef>
        <a:buFont typeface="Barlow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410221" indent="-141778" algn="l" defTabSz="567111" rtl="0" eaLnBrk="1" latinLnBrk="0" hangingPunct="1">
        <a:lnSpc>
          <a:spcPct val="90000"/>
        </a:lnSpc>
        <a:spcBef>
          <a:spcPts val="310"/>
        </a:spcBef>
        <a:buFont typeface="Barlow" panose="020B0604020202020204" pitchFamily="34" charset="0"/>
        <a:buChar char="•"/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1pPr>
      <a:lvl2pPr marL="283555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2pPr>
      <a:lvl3pPr marL="567111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3pPr>
      <a:lvl4pPr marL="850666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4pPr>
      <a:lvl5pPr marL="1134222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5pPr>
      <a:lvl6pPr marL="1417777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6pPr>
      <a:lvl7pPr marL="1701333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7pPr>
      <a:lvl8pPr marL="1984888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8pPr>
      <a:lvl9pPr marL="2268444" algn="l" defTabSz="567111" rtl="0" eaLnBrk="1" latinLnBrk="0" hangingPunct="1">
        <a:defRPr sz="1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5" pos="2509">
          <p15:clr>
            <a:srgbClr val="F26B43"/>
          </p15:clr>
        </p15:guide>
        <p15:guide id="26" pos="2698">
          <p15:clr>
            <a:srgbClr val="F26B43"/>
          </p15:clr>
        </p15:guide>
        <p15:guide id="30" pos="4930">
          <p15:clr>
            <a:srgbClr val="F26B43"/>
          </p15:clr>
        </p15:guide>
        <p15:guide id="31" pos="5126">
          <p15:clr>
            <a:srgbClr val="F26B43"/>
          </p15:clr>
        </p15:guide>
        <p15:guide id="39" orient="horz" pos="1139">
          <p15:clr>
            <a:srgbClr val="5ACBF0"/>
          </p15:clr>
        </p15:guide>
        <p15:guide id="41" pos="1905">
          <p15:clr>
            <a:srgbClr val="5ACBF0"/>
          </p15:clr>
        </p15:guide>
        <p15:guide id="42" pos="2109">
          <p15:clr>
            <a:srgbClr val="5ACBF0"/>
          </p15:clr>
        </p15:guide>
        <p15:guide id="43" pos="3942">
          <p15:clr>
            <a:srgbClr val="5ACBF0"/>
          </p15:clr>
        </p15:guide>
        <p15:guide id="45" pos="3741">
          <p15:clr>
            <a:srgbClr val="5ACBF0"/>
          </p15:clr>
        </p15:guide>
        <p15:guide id="46" pos="5568">
          <p15:clr>
            <a:srgbClr val="5ACBF0"/>
          </p15:clr>
        </p15:guide>
        <p15:guide id="47" pos="5770">
          <p15:clr>
            <a:srgbClr val="5ACBF0"/>
          </p15:clr>
        </p15:guide>
        <p15:guide id="53" orient="horz" pos="436">
          <p15:clr>
            <a:srgbClr val="9FCC3B"/>
          </p15:clr>
        </p15:guide>
        <p15:guide id="54" pos="279">
          <p15:clr>
            <a:srgbClr val="9FCC3B"/>
          </p15:clr>
        </p15:guide>
        <p15:guide id="55" pos="7401">
          <p15:clr>
            <a:srgbClr val="9FCC3B"/>
          </p15:clr>
        </p15:guide>
        <p15:guide id="56" orient="horz" pos="3747">
          <p15:clr>
            <a:srgbClr val="9FCC3B"/>
          </p15:clr>
        </p15:guide>
        <p15:guide id="57" orient="horz" pos="3884">
          <p15:clr>
            <a:srgbClr val="000000"/>
          </p15:clr>
        </p15:guide>
        <p15:guide id="58" orient="horz" pos="913">
          <p15:clr>
            <a:srgbClr val="C35EA4"/>
          </p15:clr>
        </p15:guide>
        <p15:guide id="59" orient="horz" pos="132">
          <p15:clr>
            <a:srgbClr val="000000"/>
          </p15:clr>
        </p15:guide>
        <p15:guide id="60" orient="horz" pos="3571">
          <p15:clr>
            <a:srgbClr val="5ACBF0"/>
          </p15:clr>
        </p15:guide>
        <p15:guide id="61" orient="horz" pos="4166">
          <p15:clr>
            <a:srgbClr val="000000"/>
          </p15:clr>
        </p15:guide>
        <p15:guide id="62" pos="140">
          <p15:clr>
            <a:srgbClr val="000000"/>
          </p15:clr>
        </p15:guide>
        <p15:guide id="63" pos="7537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sv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.png"/><Relationship Id="rId5" Type="http://schemas.openxmlformats.org/officeDocument/2006/relationships/image" Target="../media/image7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4.png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chart" Target="../charts/char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eg"/><Relationship Id="rId4" Type="http://schemas.openxmlformats.org/officeDocument/2006/relationships/chart" Target="../charts/char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F1BB242C-CB72-440E-9602-808C3EC37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5629" y="1445819"/>
            <a:ext cx="3613136" cy="443845"/>
          </a:xfrm>
        </p:spPr>
        <p:txBody>
          <a:bodyPr/>
          <a:lstStyle/>
          <a:p>
            <a:pPr algn="ctr"/>
            <a:r>
              <a:rPr lang="fr-FR" noProof="0" dirty="0"/>
              <a:t>Baromètre DE SATISFACTION 2026</a:t>
            </a:r>
            <a:endParaRPr lang="en-GB" dirty="0"/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F37E0D4B-A6F1-8A92-67A3-2F27469130BF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1478175" y="2923240"/>
            <a:ext cx="4702555" cy="380104"/>
          </a:xfrm>
          <a:noFill/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en-GB" sz="2400" dirty="0"/>
              <a:t>La qualité de service des crèches</a:t>
            </a:r>
          </a:p>
        </p:txBody>
      </p:sp>
      <p:sp>
        <p:nvSpPr>
          <p:cNvPr id="11" name="TRIANGLE">
            <a:extLst>
              <a:ext uri="{FF2B5EF4-FFF2-40B4-BE49-F238E27FC236}">
                <a16:creationId xmlns:a16="http://schemas.microsoft.com/office/drawing/2014/main" id="{E8C2CACD-E824-DE3B-60FE-427B75199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5366934" y="8495890"/>
            <a:ext cx="2166024" cy="2228996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6709" tIns="28355" rIns="56709" bIns="2835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567111">
              <a:lnSpc>
                <a:spcPct val="110000"/>
              </a:lnSpc>
              <a:defRPr/>
            </a:pPr>
            <a:endParaRPr lang="en-GB" sz="868" dirty="0">
              <a:solidFill>
                <a:srgbClr val="000000"/>
              </a:solidFill>
              <a:latin typeface="Barlow"/>
            </a:endParaRPr>
          </a:p>
        </p:txBody>
      </p:sp>
      <p:sp>
        <p:nvSpPr>
          <p:cNvPr id="9" name="PARALLELOGRAM_2">
            <a:extLst>
              <a:ext uri="{FF2B5EF4-FFF2-40B4-BE49-F238E27FC236}">
                <a16:creationId xmlns:a16="http://schemas.microsoft.com/office/drawing/2014/main" id="{CEC544CE-DA48-E496-5DA5-4BEDD3E45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5419802" y="9334048"/>
            <a:ext cx="2055107" cy="526841"/>
          </a:xfrm>
          <a:custGeom>
            <a:avLst/>
            <a:gdLst>
              <a:gd name="connsiteX0" fmla="*/ 2464220 w 3313714"/>
              <a:gd name="connsiteY0" fmla="*/ 0 h 849494"/>
              <a:gd name="connsiteX1" fmla="*/ 3313714 w 3313714"/>
              <a:gd name="connsiteY1" fmla="*/ 849494 h 849494"/>
              <a:gd name="connsiteX2" fmla="*/ 849494 w 3313714"/>
              <a:gd name="connsiteY2" fmla="*/ 849494 h 849494"/>
              <a:gd name="connsiteX3" fmla="*/ 0 w 3313714"/>
              <a:gd name="connsiteY3" fmla="*/ 0 h 849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3714" h="849494">
                <a:moveTo>
                  <a:pt x="2464220" y="0"/>
                </a:moveTo>
                <a:lnTo>
                  <a:pt x="3313714" y="849494"/>
                </a:lnTo>
                <a:lnTo>
                  <a:pt x="849494" y="849494"/>
                </a:lnTo>
                <a:lnTo>
                  <a:pt x="0" y="0"/>
                </a:lnTo>
                <a:close/>
              </a:path>
            </a:pathLst>
          </a:custGeom>
          <a:solidFill>
            <a:srgbClr val="E3D8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6709" tIns="28355" rIns="56709" bIns="28355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567111">
              <a:lnSpc>
                <a:spcPct val="110000"/>
              </a:lnSpc>
              <a:defRPr/>
            </a:pPr>
            <a:endParaRPr lang="en-GB" sz="868" dirty="0">
              <a:solidFill>
                <a:srgbClr val="000000"/>
              </a:solidFill>
              <a:latin typeface="Barlow"/>
            </a:endParaRPr>
          </a:p>
        </p:txBody>
      </p:sp>
      <p:pic>
        <p:nvPicPr>
          <p:cNvPr id="2" name="IMAGE_1">
            <a:extLst>
              <a:ext uri="{FF2B5EF4-FFF2-40B4-BE49-F238E27FC236}">
                <a16:creationId xmlns:a16="http://schemas.microsoft.com/office/drawing/2014/main" id="{B5EADDE3-D3D8-9CF7-1B1B-73710B1798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606" y="255820"/>
            <a:ext cx="1287778" cy="4371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8" name="CLASSIFICATION">
            <a:extLst>
              <a:ext uri="{FF2B5EF4-FFF2-40B4-BE49-F238E27FC236}">
                <a16:creationId xmlns:a16="http://schemas.microsoft.com/office/drawing/2014/main" id="{C55BE28C-696E-3867-0F63-F65387A9A6C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133487" y="10456464"/>
            <a:ext cx="3922696" cy="107722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0" kern="1200">
                <a:solidFill>
                  <a:schemeClr val="bg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67111">
              <a:defRPr/>
            </a:pPr>
            <a:r>
              <a:rPr lang="fr-FR" sz="700" dirty="0">
                <a:solidFill>
                  <a:prstClr val="white"/>
                </a:solidFill>
                <a:latin typeface="Barlow"/>
              </a:rPr>
              <a:t>© Ipsos </a:t>
            </a:r>
            <a:r>
              <a:rPr lang="fr-FR" sz="700" dirty="0" err="1">
                <a:solidFill>
                  <a:prstClr val="white"/>
                </a:solidFill>
                <a:latin typeface="Barlow"/>
              </a:rPr>
              <a:t>bva</a:t>
            </a:r>
            <a:r>
              <a:rPr lang="fr-FR" sz="700" dirty="0">
                <a:solidFill>
                  <a:prstClr val="white"/>
                </a:solidFill>
                <a:latin typeface="Barlow"/>
              </a:rPr>
              <a:t> | Tableau de bord des résultats | Juin 2026 </a:t>
            </a:r>
          </a:p>
        </p:txBody>
      </p:sp>
      <p:sp>
        <p:nvSpPr>
          <p:cNvPr id="15" name="Q14_ST_OUI">
            <a:extLst>
              <a:ext uri="{FF2B5EF4-FFF2-40B4-BE49-F238E27FC236}">
                <a16:creationId xmlns:a16="http://schemas.microsoft.com/office/drawing/2014/main" id="{C4F2757B-40A3-0968-23B2-468D775059EF}"/>
              </a:ext>
            </a:extLst>
          </p:cNvPr>
          <p:cNvSpPr txBox="1"/>
          <p:nvPr/>
        </p:nvSpPr>
        <p:spPr>
          <a:xfrm>
            <a:off x="1086999" y="3906540"/>
            <a:ext cx="847454" cy="847454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none" rtlCol="0" anchor="ctr" anchorCtr="1">
            <a:noAutofit/>
          </a:bodyPr>
          <a:lstStyle>
            <a:defPPr>
              <a:defRPr lang="fr-FR"/>
            </a:defPPr>
            <a:lvl1pPr>
              <a:defRPr sz="2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white"/>
                </a:solidFill>
                <a:latin typeface="Barlow"/>
              </a:rPr>
              <a:t>98%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2" name="ZONETEXTE_21" descr="Set Id=&quot;A20260430093523_004&quot;&#10;">
            <a:extLst>
              <a:ext uri="{FF2B5EF4-FFF2-40B4-BE49-F238E27FC236}">
                <a16:creationId xmlns:a16="http://schemas.microsoft.com/office/drawing/2014/main" id="{B15652C4-13C0-4D2E-E4EA-08FE0C120A65}"/>
              </a:ext>
            </a:extLst>
          </p:cNvPr>
          <p:cNvSpPr txBox="1"/>
          <p:nvPr/>
        </p:nvSpPr>
        <p:spPr>
          <a:xfrm>
            <a:off x="2524105" y="4157147"/>
            <a:ext cx="432039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Taux de recommandation des parents</a:t>
            </a:r>
          </a:p>
        </p:txBody>
      </p:sp>
      <p:pic>
        <p:nvPicPr>
          <p:cNvPr id="27" name="GRAPHIQUE_26">
            <a:extLst>
              <a:ext uri="{FF2B5EF4-FFF2-40B4-BE49-F238E27FC236}">
                <a16:creationId xmlns:a16="http://schemas.microsoft.com/office/drawing/2014/main" id="{1F648FE4-D9E1-86D3-5E9E-3C87EF82A93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4447" y="4186127"/>
            <a:ext cx="290485" cy="290485"/>
          </a:xfrm>
          <a:prstGeom prst="rect">
            <a:avLst/>
          </a:prstGeom>
        </p:spPr>
      </p:pic>
      <p:cxnSp>
        <p:nvCxnSpPr>
          <p:cNvPr id="28" name="STRAIGHT_CONNECTOR_12">
            <a:extLst>
              <a:ext uri="{FF2B5EF4-FFF2-40B4-BE49-F238E27FC236}">
                <a16:creationId xmlns:a16="http://schemas.microsoft.com/office/drawing/2014/main" id="{65AE53A0-305F-A1AA-731D-E28DC3757C0D}"/>
              </a:ext>
            </a:extLst>
          </p:cNvPr>
          <p:cNvCxnSpPr>
            <a:cxnSpLocks/>
          </p:cNvCxnSpPr>
          <p:nvPr/>
        </p:nvCxnSpPr>
        <p:spPr>
          <a:xfrm>
            <a:off x="1763529" y="2538388"/>
            <a:ext cx="4283077" cy="0"/>
          </a:xfrm>
          <a:prstGeom prst="line">
            <a:avLst/>
          </a:prstGeom>
          <a:ln w="1778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NOM_ENTREPRISE">
            <a:extLst>
              <a:ext uri="{FF2B5EF4-FFF2-40B4-BE49-F238E27FC236}">
                <a16:creationId xmlns:a16="http://schemas.microsoft.com/office/drawing/2014/main" id="{C56557B4-7843-4674-AB75-E0491881F7BA}"/>
              </a:ext>
            </a:extLst>
          </p:cNvPr>
          <p:cNvSpPr txBox="1">
            <a:spLocks/>
          </p:cNvSpPr>
          <p:nvPr/>
        </p:nvSpPr>
        <p:spPr>
          <a:xfrm>
            <a:off x="183869" y="349427"/>
            <a:ext cx="1027525" cy="31675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>
            <a:lvl1pPr marL="0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Wingdings 2" panose="05020102010507070707" pitchFamily="18" charset="2"/>
              <a:buNone/>
              <a:defRPr sz="124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Arial" panose="020B0604020202020204" pitchFamily="34" charset="0"/>
              <a:buNone/>
              <a:defRPr lang="en-GB"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6722" indent="-10731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‒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401" indent="-14177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•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954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406020202030204" pitchFamily="34" charset="0"/>
              <a:buNone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9555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43110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6666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0221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LES PETITES CRECHES</a:t>
            </a:r>
          </a:p>
        </p:txBody>
      </p:sp>
      <p:pic>
        <p:nvPicPr>
          <p:cNvPr id="30" name="GRAPHIQUE_29">
            <a:extLst>
              <a:ext uri="{FF2B5EF4-FFF2-40B4-BE49-F238E27FC236}">
                <a16:creationId xmlns:a16="http://schemas.microsoft.com/office/drawing/2014/main" id="{C05CA4D1-7C8D-E22B-1FBA-7CC12789B68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4447" y="7524185"/>
            <a:ext cx="290485" cy="290485"/>
          </a:xfrm>
          <a:prstGeom prst="rect">
            <a:avLst/>
          </a:prstGeom>
        </p:spPr>
      </p:pic>
      <p:sp>
        <p:nvSpPr>
          <p:cNvPr id="33" name="ZONETEXTE_32" descr="Set Id=&quot;A20260430093523_007&quot;&#10;">
            <a:extLst>
              <a:ext uri="{FF2B5EF4-FFF2-40B4-BE49-F238E27FC236}">
                <a16:creationId xmlns:a16="http://schemas.microsoft.com/office/drawing/2014/main" id="{6B3C4716-EA1B-68B1-1FE4-A86C0B1741CE}"/>
              </a:ext>
            </a:extLst>
          </p:cNvPr>
          <p:cNvSpPr txBox="1"/>
          <p:nvPr/>
        </p:nvSpPr>
        <p:spPr>
          <a:xfrm>
            <a:off x="2524105" y="7434932"/>
            <a:ext cx="4064838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Les équipes des professionnels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chemeClr val="bg1"/>
                </a:solidFill>
                <a:latin typeface="Barlow"/>
              </a:rPr>
              <a:t>(note de satisfaction)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grpSp>
        <p:nvGrpSpPr>
          <p:cNvPr id="35" name="GROUPE_34">
            <a:extLst>
              <a:ext uri="{FF2B5EF4-FFF2-40B4-BE49-F238E27FC236}">
                <a16:creationId xmlns:a16="http://schemas.microsoft.com/office/drawing/2014/main" id="{64AC4F5C-5A44-E4D7-03BF-72A0BD284963}"/>
              </a:ext>
            </a:extLst>
          </p:cNvPr>
          <p:cNvGrpSpPr/>
          <p:nvPr/>
        </p:nvGrpSpPr>
        <p:grpSpPr>
          <a:xfrm>
            <a:off x="1086999" y="7245426"/>
            <a:ext cx="847454" cy="847454"/>
            <a:chOff x="1576888" y="5931645"/>
            <a:chExt cx="847454" cy="847454"/>
          </a:xfrm>
        </p:grpSpPr>
        <p:sp>
          <p:nvSpPr>
            <p:cNvPr id="16" name="Q7BIS_2_MOYENNE">
              <a:extLst>
                <a:ext uri="{FF2B5EF4-FFF2-40B4-BE49-F238E27FC236}">
                  <a16:creationId xmlns:a16="http://schemas.microsoft.com/office/drawing/2014/main" id="{EFA06768-1E40-5CD2-34BC-A246827AB23E}"/>
                </a:ext>
              </a:extLst>
            </p:cNvPr>
            <p:cNvSpPr txBox="1"/>
            <p:nvPr/>
          </p:nvSpPr>
          <p:spPr>
            <a:xfrm>
              <a:off x="1576888" y="5931645"/>
              <a:ext cx="847454" cy="84745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txBody>
            <a:bodyPr wrap="none" tIns="0" bIns="144000" rtlCol="0" anchor="ctr" anchorCtr="1">
              <a:noAutofit/>
            </a:bodyPr>
            <a:lstStyle>
              <a:defPPr>
                <a:defRPr lang="fr-FR"/>
              </a:defPPr>
              <a:lvl1pPr>
                <a:defRPr sz="2800" b="1">
                  <a:solidFill>
                    <a:schemeClr val="bg1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dirty="0">
                  <a:solidFill>
                    <a:prstClr val="white"/>
                  </a:solidFill>
                  <a:latin typeface="Barlow"/>
                </a:rPr>
                <a:t>9,4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34" name="ZONETEXTE_33">
              <a:extLst>
                <a:ext uri="{FF2B5EF4-FFF2-40B4-BE49-F238E27FC236}">
                  <a16:creationId xmlns:a16="http://schemas.microsoft.com/office/drawing/2014/main" id="{2EAAB527-9F1C-BB28-DB6C-CC50613DCCC6}"/>
                </a:ext>
              </a:extLst>
            </p:cNvPr>
            <p:cNvSpPr txBox="1"/>
            <p:nvPr/>
          </p:nvSpPr>
          <p:spPr>
            <a:xfrm>
              <a:off x="1867286" y="6474128"/>
              <a:ext cx="376686" cy="2534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  <a:buSzPct val="100000"/>
              </a:pPr>
              <a:r>
                <a:rPr lang="fr-FR" sz="1600" dirty="0">
                  <a:solidFill>
                    <a:schemeClr val="bg1"/>
                  </a:solidFill>
                </a:rPr>
                <a:t>/10</a:t>
              </a:r>
            </a:p>
          </p:txBody>
        </p:sp>
      </p:grpSp>
      <p:pic>
        <p:nvPicPr>
          <p:cNvPr id="36" name="GRAPHIQUE_35">
            <a:extLst>
              <a:ext uri="{FF2B5EF4-FFF2-40B4-BE49-F238E27FC236}">
                <a16:creationId xmlns:a16="http://schemas.microsoft.com/office/drawing/2014/main" id="{27DD599E-3011-7AD4-6EFB-F3B4C31064F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09345" y="6411499"/>
            <a:ext cx="290485" cy="290485"/>
          </a:xfrm>
          <a:prstGeom prst="rect">
            <a:avLst/>
          </a:prstGeom>
        </p:spPr>
      </p:pic>
      <p:sp>
        <p:nvSpPr>
          <p:cNvPr id="37" name="ZONETEXTE_36" descr="Set Id=&quot;A20260430093523_006&quot;&#10;">
            <a:extLst>
              <a:ext uri="{FF2B5EF4-FFF2-40B4-BE49-F238E27FC236}">
                <a16:creationId xmlns:a16="http://schemas.microsoft.com/office/drawing/2014/main" id="{5F564D34-63F5-96DC-299C-1D303C2AF9D3}"/>
              </a:ext>
            </a:extLst>
          </p:cNvPr>
          <p:cNvSpPr txBox="1"/>
          <p:nvPr/>
        </p:nvSpPr>
        <p:spPr>
          <a:xfrm>
            <a:off x="2509002" y="6282804"/>
            <a:ext cx="4728013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Les établissements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chemeClr val="bg1"/>
                </a:solidFill>
                <a:latin typeface="Barlow"/>
              </a:rPr>
              <a:t>(note de satisfaction)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grpSp>
        <p:nvGrpSpPr>
          <p:cNvPr id="38" name="GROUPE_37">
            <a:extLst>
              <a:ext uri="{FF2B5EF4-FFF2-40B4-BE49-F238E27FC236}">
                <a16:creationId xmlns:a16="http://schemas.microsoft.com/office/drawing/2014/main" id="{54AB4C0F-614C-2D60-8632-8330BBCAD4C7}"/>
              </a:ext>
            </a:extLst>
          </p:cNvPr>
          <p:cNvGrpSpPr/>
          <p:nvPr/>
        </p:nvGrpSpPr>
        <p:grpSpPr>
          <a:xfrm>
            <a:off x="1071897" y="6132464"/>
            <a:ext cx="847454" cy="847454"/>
            <a:chOff x="1576888" y="5931645"/>
            <a:chExt cx="847454" cy="847454"/>
          </a:xfrm>
        </p:grpSpPr>
        <p:sp>
          <p:nvSpPr>
            <p:cNvPr id="39" name="Q12_MOYENNE">
              <a:extLst>
                <a:ext uri="{FF2B5EF4-FFF2-40B4-BE49-F238E27FC236}">
                  <a16:creationId xmlns:a16="http://schemas.microsoft.com/office/drawing/2014/main" id="{670B6324-9EBB-732B-6F03-27FA0F0B14A8}"/>
                </a:ext>
              </a:extLst>
            </p:cNvPr>
            <p:cNvSpPr txBox="1"/>
            <p:nvPr/>
          </p:nvSpPr>
          <p:spPr>
            <a:xfrm>
              <a:off x="1576888" y="5931645"/>
              <a:ext cx="847454" cy="84745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txBody>
            <a:bodyPr wrap="none" tIns="0" bIns="144000" rtlCol="0" anchor="ctr" anchorCtr="1">
              <a:noAutofit/>
            </a:bodyPr>
            <a:lstStyle>
              <a:defPPr>
                <a:defRPr lang="fr-FR"/>
              </a:defPPr>
              <a:lvl1pPr>
                <a:defRPr sz="2800" b="1">
                  <a:solidFill>
                    <a:schemeClr val="bg1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dirty="0">
                  <a:solidFill>
                    <a:prstClr val="white"/>
                  </a:solidFill>
                  <a:latin typeface="Barlow"/>
                </a:rPr>
                <a:t>9,3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0" name="ZONETEXTE_39">
              <a:extLst>
                <a:ext uri="{FF2B5EF4-FFF2-40B4-BE49-F238E27FC236}">
                  <a16:creationId xmlns:a16="http://schemas.microsoft.com/office/drawing/2014/main" id="{4DC1B086-ECDC-91AB-D8DD-200B0BF4AD10}"/>
                </a:ext>
              </a:extLst>
            </p:cNvPr>
            <p:cNvSpPr txBox="1"/>
            <p:nvPr/>
          </p:nvSpPr>
          <p:spPr>
            <a:xfrm>
              <a:off x="1867286" y="6474128"/>
              <a:ext cx="376686" cy="2534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  <a:buSzPct val="100000"/>
              </a:pPr>
              <a:r>
                <a:rPr lang="fr-FR" sz="1600" dirty="0">
                  <a:solidFill>
                    <a:schemeClr val="bg1"/>
                  </a:solidFill>
                </a:rPr>
                <a:t>/10</a:t>
              </a:r>
            </a:p>
          </p:txBody>
        </p:sp>
      </p:grpSp>
      <p:pic>
        <p:nvPicPr>
          <p:cNvPr id="41" name="GRAPHIQUE_40">
            <a:extLst>
              <a:ext uri="{FF2B5EF4-FFF2-40B4-BE49-F238E27FC236}">
                <a16:creationId xmlns:a16="http://schemas.microsoft.com/office/drawing/2014/main" id="{0F55ED50-4951-8635-2BDC-FE681B2011A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4447" y="8636871"/>
            <a:ext cx="290485" cy="290485"/>
          </a:xfrm>
          <a:prstGeom prst="rect">
            <a:avLst/>
          </a:prstGeom>
        </p:spPr>
      </p:pic>
      <p:sp>
        <p:nvSpPr>
          <p:cNvPr id="42" name="ZONETEXTE_41" descr="Set Id=&quot;A20260430093523_008&quot;&#10;">
            <a:extLst>
              <a:ext uri="{FF2B5EF4-FFF2-40B4-BE49-F238E27FC236}">
                <a16:creationId xmlns:a16="http://schemas.microsoft.com/office/drawing/2014/main" id="{2B3020EE-6F8C-56C7-8547-6CE097CBFF52}"/>
              </a:ext>
            </a:extLst>
          </p:cNvPr>
          <p:cNvSpPr txBox="1"/>
          <p:nvPr/>
        </p:nvSpPr>
        <p:spPr>
          <a:xfrm>
            <a:off x="2524105" y="8619579"/>
            <a:ext cx="406483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Le niveau de confiance accordé par les parents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grpSp>
        <p:nvGrpSpPr>
          <p:cNvPr id="43" name="GROUPE_42">
            <a:extLst>
              <a:ext uri="{FF2B5EF4-FFF2-40B4-BE49-F238E27FC236}">
                <a16:creationId xmlns:a16="http://schemas.microsoft.com/office/drawing/2014/main" id="{8566AEDC-B336-506F-E0BB-364BCC2EF388}"/>
              </a:ext>
            </a:extLst>
          </p:cNvPr>
          <p:cNvGrpSpPr/>
          <p:nvPr/>
        </p:nvGrpSpPr>
        <p:grpSpPr>
          <a:xfrm>
            <a:off x="1086999" y="8358386"/>
            <a:ext cx="847454" cy="847454"/>
            <a:chOff x="1576888" y="5931645"/>
            <a:chExt cx="847454" cy="847454"/>
          </a:xfrm>
        </p:grpSpPr>
        <p:sp>
          <p:nvSpPr>
            <p:cNvPr id="44" name="Q10_MOYENNE">
              <a:extLst>
                <a:ext uri="{FF2B5EF4-FFF2-40B4-BE49-F238E27FC236}">
                  <a16:creationId xmlns:a16="http://schemas.microsoft.com/office/drawing/2014/main" id="{3B6A99D0-3443-8F62-0019-448472045287}"/>
                </a:ext>
              </a:extLst>
            </p:cNvPr>
            <p:cNvSpPr txBox="1"/>
            <p:nvPr/>
          </p:nvSpPr>
          <p:spPr>
            <a:xfrm>
              <a:off x="1576888" y="5931645"/>
              <a:ext cx="847454" cy="84745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txBody>
            <a:bodyPr wrap="none" tIns="0" bIns="144000" rtlCol="0" anchor="ctr" anchorCtr="1">
              <a:noAutofit/>
            </a:bodyPr>
            <a:lstStyle>
              <a:defPPr>
                <a:defRPr lang="fr-FR"/>
              </a:defPPr>
              <a:lvl1pPr>
                <a:defRPr sz="2800" b="1">
                  <a:solidFill>
                    <a:schemeClr val="bg1"/>
                  </a:solidFill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400" dirty="0">
                  <a:solidFill>
                    <a:prstClr val="white"/>
                  </a:solidFill>
                  <a:latin typeface="Barlow"/>
                </a:rPr>
                <a:t>9,3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  <p:sp>
          <p:nvSpPr>
            <p:cNvPr id="45" name="ZONETEXTE_44">
              <a:extLst>
                <a:ext uri="{FF2B5EF4-FFF2-40B4-BE49-F238E27FC236}">
                  <a16:creationId xmlns:a16="http://schemas.microsoft.com/office/drawing/2014/main" id="{1E2E02A8-6116-ADB2-8F8E-381662F64F47}"/>
                </a:ext>
              </a:extLst>
            </p:cNvPr>
            <p:cNvSpPr txBox="1"/>
            <p:nvPr/>
          </p:nvSpPr>
          <p:spPr>
            <a:xfrm>
              <a:off x="1867286" y="6474128"/>
              <a:ext cx="376686" cy="2534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lnSpc>
                  <a:spcPct val="115000"/>
                </a:lnSpc>
                <a:spcBef>
                  <a:spcPts val="400"/>
                </a:spcBef>
                <a:spcAft>
                  <a:spcPts val="400"/>
                </a:spcAft>
                <a:buSzPct val="100000"/>
              </a:pPr>
              <a:r>
                <a:rPr lang="fr-FR" sz="1600" dirty="0">
                  <a:solidFill>
                    <a:schemeClr val="bg1"/>
                  </a:solidFill>
                </a:rPr>
                <a:t>/10</a:t>
              </a:r>
            </a:p>
          </p:txBody>
        </p:sp>
      </p:grpSp>
      <p:pic>
        <p:nvPicPr>
          <p:cNvPr id="46" name="GRAPHIQUE_45">
            <a:extLst>
              <a:ext uri="{FF2B5EF4-FFF2-40B4-BE49-F238E27FC236}">
                <a16:creationId xmlns:a16="http://schemas.microsoft.com/office/drawing/2014/main" id="{995825F1-8153-4E71-E5D5-2F4A8E2BF28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4447" y="5298813"/>
            <a:ext cx="290485" cy="290485"/>
          </a:xfrm>
          <a:prstGeom prst="rect">
            <a:avLst/>
          </a:prstGeom>
        </p:spPr>
      </p:pic>
      <p:sp>
        <p:nvSpPr>
          <p:cNvPr id="47" name="ZONETEXTE_46" descr="Set Id=&quot;A20260430093523_005&quot;&#10;">
            <a:extLst>
              <a:ext uri="{FF2B5EF4-FFF2-40B4-BE49-F238E27FC236}">
                <a16:creationId xmlns:a16="http://schemas.microsoft.com/office/drawing/2014/main" id="{E1395572-CB9F-F250-94B5-94891E4B9CFF}"/>
              </a:ext>
            </a:extLst>
          </p:cNvPr>
          <p:cNvSpPr txBox="1"/>
          <p:nvPr/>
        </p:nvSpPr>
        <p:spPr>
          <a:xfrm>
            <a:off x="2524105" y="5273141"/>
            <a:ext cx="406483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b="1" dirty="0">
                <a:solidFill>
                  <a:schemeClr val="bg1"/>
                </a:solidFill>
                <a:latin typeface="Barlow"/>
              </a:rPr>
              <a:t>Taux de bonheur des enfants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51" name="Q11_ST_OUI">
            <a:extLst>
              <a:ext uri="{FF2B5EF4-FFF2-40B4-BE49-F238E27FC236}">
                <a16:creationId xmlns:a16="http://schemas.microsoft.com/office/drawing/2014/main" id="{9A2304B7-7521-603E-149C-C88045B3D442}"/>
              </a:ext>
            </a:extLst>
          </p:cNvPr>
          <p:cNvSpPr txBox="1"/>
          <p:nvPr/>
        </p:nvSpPr>
        <p:spPr>
          <a:xfrm>
            <a:off x="1086170" y="5019502"/>
            <a:ext cx="847454" cy="847454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none" rtlCol="0" anchor="ctr" anchorCtr="1">
            <a:noAutofit/>
          </a:bodyPr>
          <a:lstStyle>
            <a:defPPr>
              <a:defRPr lang="fr-FR"/>
            </a:defPPr>
            <a:lvl1pPr>
              <a:defRPr sz="2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solidFill>
                  <a:prstClr val="white"/>
                </a:solidFill>
                <a:latin typeface="Barlow"/>
              </a:rPr>
              <a:t>100%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pic>
        <p:nvPicPr>
          <p:cNvPr id="3" name="GRAPHIQUE_2">
            <a:extLst>
              <a:ext uri="{FF2B5EF4-FFF2-40B4-BE49-F238E27FC236}">
                <a16:creationId xmlns:a16="http://schemas.microsoft.com/office/drawing/2014/main" id="{7B97B5A6-F567-B97D-5173-C301A129EC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73246" y="10019573"/>
            <a:ext cx="942882" cy="582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55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__SINGLE_CORNER_SNIPPED_4">
            <a:extLst>
              <a:ext uri="{FF2B5EF4-FFF2-40B4-BE49-F238E27FC236}">
                <a16:creationId xmlns:a16="http://schemas.microsoft.com/office/drawing/2014/main" id="{A532F026-6793-ABE4-DE9B-03882D5C3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4932758" y="3258467"/>
            <a:ext cx="2422919" cy="6671447"/>
          </a:xfrm>
          <a:prstGeom prst="snip1Rect">
            <a:avLst>
              <a:gd name="adj" fmla="val 14117"/>
            </a:avLst>
          </a:prstGeom>
          <a:solidFill>
            <a:schemeClr val="bg2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</a:pPr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16" name="ZONETEXTE_15">
            <a:extLst>
              <a:ext uri="{FF2B5EF4-FFF2-40B4-BE49-F238E27FC236}">
                <a16:creationId xmlns:a16="http://schemas.microsoft.com/office/drawing/2014/main" id="{312AE18E-2718-5265-8FCF-DA4E21D95F78}"/>
              </a:ext>
            </a:extLst>
          </p:cNvPr>
          <p:cNvSpPr txBox="1"/>
          <p:nvPr/>
        </p:nvSpPr>
        <p:spPr>
          <a:xfrm>
            <a:off x="386654" y="763475"/>
            <a:ext cx="658713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La FFEC a mis en place depuis 14 ans un baromètre de satisfaction auprès des parents dont les enfants sont inscrits en crèches ou microcrèches pour :   </a:t>
            </a:r>
          </a:p>
          <a:p>
            <a:pPr marR="0" lvl="1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marR="0" lvl="1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Mesurer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la satisfaction des parents et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suivre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ses évolutions dans le temps.</a:t>
            </a:r>
          </a:p>
          <a:p>
            <a:pPr marR="0" lvl="1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marR="0" lvl="1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Analyser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les principales attentes des parents</a:t>
            </a:r>
          </a:p>
          <a:p>
            <a:pPr marR="0" lvl="1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  <a:p>
            <a:pPr marR="0" lvl="1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Communiquer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 auprès des entreprises, parents, partenaires institutionnels et publics.</a:t>
            </a:r>
          </a:p>
        </p:txBody>
      </p:sp>
      <p:sp>
        <p:nvSpPr>
          <p:cNvPr id="62" name="ESPACE_RESERVE_DU_CONTENU_15">
            <a:extLst>
              <a:ext uri="{FF2B5EF4-FFF2-40B4-BE49-F238E27FC236}">
                <a16:creationId xmlns:a16="http://schemas.microsoft.com/office/drawing/2014/main" id="{06081291-09DA-C769-6EE0-452077678DB7}"/>
              </a:ext>
            </a:extLst>
          </p:cNvPr>
          <p:cNvSpPr txBox="1">
            <a:spLocks/>
          </p:cNvSpPr>
          <p:nvPr/>
        </p:nvSpPr>
        <p:spPr>
          <a:xfrm>
            <a:off x="323447" y="3434003"/>
            <a:ext cx="4388250" cy="1840689"/>
          </a:xfrm>
          <a:prstGeom prst="rect">
            <a:avLst/>
          </a:prstGeom>
        </p:spPr>
        <p:txBody>
          <a:bodyPr vert="horz" lIns="0" tIns="28355" rIns="0" bIns="28355" rtlCol="0">
            <a:noAutofit/>
          </a:bodyPr>
          <a:lstStyle>
            <a:lvl1pPr marL="85725" indent="-8572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SzPct val="50000"/>
              <a:buFont typeface="HelveticaNeueLT Std Lt Cn" panose="020B0406020202030204" pitchFamily="34" charset="0"/>
              <a:buChar char=" 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4375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NeueLT Std Lt Cn" panose="020B0406020202030204" pitchFamily="34" charset="0"/>
              <a:buChar char="−"/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7648" lvl="1" indent="-194944" defTabSz="567111">
              <a:spcBef>
                <a:spcPts val="372"/>
              </a:spcBef>
              <a:buClr>
                <a:srgbClr val="121B5A"/>
              </a:buClr>
              <a:buFont typeface="Wingdings" panose="05000000000000000000" pitchFamily="2" charset="2"/>
              <a:buChar char="q"/>
              <a:defRPr/>
            </a:pPr>
            <a:r>
              <a:rPr lang="fr-FR" dirty="0">
                <a:solidFill>
                  <a:sysClr val="windowText" lastClr="000000"/>
                </a:solidFill>
                <a:latin typeface="Barlow"/>
                <a:cs typeface="Arial" panose="020B0604020202020204" pitchFamily="34" charset="0"/>
              </a:rPr>
              <a:t>Parents d’1 enfant ou + accueilli pour la rentrée 2025-2026 dans l’une des Entreprises de Crèches de la FFEC.</a:t>
            </a:r>
            <a:endParaRPr lang="fr-FR" dirty="0">
              <a:solidFill>
                <a:srgbClr val="FF0000"/>
              </a:solidFill>
              <a:latin typeface="Barlow"/>
              <a:cs typeface="Arial" panose="020B0604020202020204" pitchFamily="34" charset="0"/>
            </a:endParaRPr>
          </a:p>
          <a:p>
            <a:pPr marL="277648" lvl="1" indent="-194944" defTabSz="567111">
              <a:spcBef>
                <a:spcPts val="372"/>
              </a:spcBef>
              <a:buClr>
                <a:srgbClr val="121B5A"/>
              </a:buClr>
              <a:buFont typeface="Wingdings" panose="05000000000000000000" pitchFamily="2" charset="2"/>
              <a:buChar char="q"/>
              <a:defRPr/>
            </a:pPr>
            <a:r>
              <a:rPr lang="fr-FR" dirty="0">
                <a:solidFill>
                  <a:sysClr val="windowText" lastClr="000000"/>
                </a:solidFill>
                <a:latin typeface="Barlow"/>
                <a:cs typeface="Arial" panose="020B0604020202020204" pitchFamily="34" charset="0"/>
              </a:rPr>
              <a:t>Exploitation exhaustive des fichiers fournis par chaque Entreprise de Crèches. Seuls les parents ayant donné leur accord pour la transmission de leur email ont été interrogés directement par Ipsos </a:t>
            </a:r>
            <a:r>
              <a:rPr lang="fr-FR" dirty="0" err="1">
                <a:solidFill>
                  <a:sysClr val="windowText" lastClr="000000"/>
                </a:solidFill>
                <a:latin typeface="Barlow"/>
                <a:cs typeface="Arial" panose="020B0604020202020204" pitchFamily="34" charset="0"/>
              </a:rPr>
              <a:t>bva</a:t>
            </a:r>
            <a:r>
              <a:rPr lang="fr-FR" dirty="0">
                <a:solidFill>
                  <a:sysClr val="windowText" lastClr="000000"/>
                </a:solidFill>
                <a:latin typeface="Barlow"/>
                <a:cs typeface="Arial" panose="020B0604020202020204" pitchFamily="34" charset="0"/>
              </a:rPr>
              <a:t>.</a:t>
            </a:r>
          </a:p>
          <a:p>
            <a:pPr marL="277648" lvl="1" indent="-194944" defTabSz="567111">
              <a:spcBef>
                <a:spcPts val="372"/>
              </a:spcBef>
              <a:buClr>
                <a:srgbClr val="121B5A"/>
              </a:buClr>
              <a:buFont typeface="Wingdings" panose="05000000000000000000" pitchFamily="2" charset="2"/>
              <a:buChar char="q"/>
              <a:defRPr/>
            </a:pPr>
            <a:r>
              <a:rPr lang="fr-FR" dirty="0">
                <a:solidFill>
                  <a:sysClr val="windowText" lastClr="000000"/>
                </a:solidFill>
                <a:latin typeface="Barlow"/>
                <a:cs typeface="Arial" panose="020B0604020202020204" pitchFamily="34" charset="0"/>
              </a:rPr>
              <a:t>Seuls les parents ayant une adresse email valide ont été sollicités (partie Ipsos </a:t>
            </a:r>
            <a:r>
              <a:rPr lang="fr-FR" dirty="0" err="1">
                <a:solidFill>
                  <a:sysClr val="windowText" lastClr="000000"/>
                </a:solidFill>
                <a:latin typeface="Barlow"/>
                <a:cs typeface="Arial" panose="020B0604020202020204" pitchFamily="34" charset="0"/>
              </a:rPr>
              <a:t>bva</a:t>
            </a:r>
            <a:r>
              <a:rPr lang="fr-FR" dirty="0">
                <a:solidFill>
                  <a:sysClr val="windowText" lastClr="000000"/>
                </a:solidFill>
                <a:latin typeface="Barlow"/>
                <a:cs typeface="Arial" panose="020B0604020202020204" pitchFamily="34" charset="0"/>
              </a:rPr>
              <a:t>).</a:t>
            </a:r>
          </a:p>
          <a:p>
            <a:pPr marL="277648" lvl="1" indent="-194944" defTabSz="567111">
              <a:spcBef>
                <a:spcPts val="372"/>
              </a:spcBef>
              <a:buClr>
                <a:srgbClr val="121B5A"/>
              </a:buClr>
              <a:buFont typeface="Wingdings" panose="05000000000000000000" pitchFamily="2" charset="2"/>
              <a:buChar char="q"/>
              <a:defRPr/>
            </a:pPr>
            <a:r>
              <a:rPr lang="fr-FR" dirty="0">
                <a:solidFill>
                  <a:sysClr val="windowText" lastClr="000000"/>
                </a:solidFill>
                <a:latin typeface="Barlow"/>
                <a:cs typeface="Arial" panose="020B0604020202020204" pitchFamily="34" charset="0"/>
              </a:rPr>
              <a:t>Aucun quota n’a été appliqué.	</a:t>
            </a:r>
          </a:p>
        </p:txBody>
      </p:sp>
      <p:sp>
        <p:nvSpPr>
          <p:cNvPr id="63" name="ESPACE_RESERVE_DU_CONTENU_2">
            <a:extLst>
              <a:ext uri="{FF2B5EF4-FFF2-40B4-BE49-F238E27FC236}">
                <a16:creationId xmlns:a16="http://schemas.microsoft.com/office/drawing/2014/main" id="{943B238F-6C5E-E429-AF9E-73FF211DA3B7}"/>
              </a:ext>
            </a:extLst>
          </p:cNvPr>
          <p:cNvSpPr txBox="1">
            <a:spLocks/>
          </p:cNvSpPr>
          <p:nvPr/>
        </p:nvSpPr>
        <p:spPr>
          <a:xfrm>
            <a:off x="323447" y="6570836"/>
            <a:ext cx="4388250" cy="1672980"/>
          </a:xfrm>
          <a:prstGeom prst="rect">
            <a:avLst/>
          </a:prstGeom>
        </p:spPr>
        <p:txBody>
          <a:bodyPr vert="horz" lIns="0" tIns="28355" rIns="0" bIns="28355" rtlCol="0">
            <a:noAutofit/>
          </a:bodyPr>
          <a:lstStyle>
            <a:lvl1pPr marL="85725" indent="-8572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SzPct val="50000"/>
              <a:buFont typeface="HelveticaNeueLT Std Lt Cn" panose="020B0406020202030204" pitchFamily="34" charset="0"/>
              <a:buChar char=" 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4375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NeueLT Std Lt Cn" panose="020B0406020202030204" pitchFamily="34" charset="0"/>
              <a:buChar char="−"/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7648" lvl="1" indent="-194944" defTabSz="567111">
              <a:spcBef>
                <a:spcPts val="372"/>
              </a:spcBef>
              <a:buClr>
                <a:srgbClr val="1DAFAD"/>
              </a:buClr>
              <a:buFont typeface="Wingdings" panose="05000000000000000000" pitchFamily="2" charset="2"/>
              <a:buChar char="q"/>
              <a:defRPr/>
            </a:pPr>
            <a:r>
              <a:rPr lang="fr-FR" dirty="0">
                <a:latin typeface="Barlow"/>
              </a:rPr>
              <a:t>Enquête online</a:t>
            </a:r>
          </a:p>
          <a:p>
            <a:pPr marL="277648" lvl="1" indent="-194944" defTabSz="567111">
              <a:spcBef>
                <a:spcPts val="372"/>
              </a:spcBef>
              <a:buClr>
                <a:srgbClr val="1DAFAD"/>
              </a:buClr>
              <a:buFont typeface="Wingdings" panose="05000000000000000000" pitchFamily="2" charset="2"/>
              <a:buChar char="q"/>
              <a:defRPr/>
            </a:pPr>
            <a:r>
              <a:rPr lang="fr-FR" dirty="0">
                <a:latin typeface="Barlow"/>
              </a:rPr>
              <a:t>La satisfaction est mesurée via une échelle numérique allant de 1 à 10.</a:t>
            </a:r>
          </a:p>
          <a:p>
            <a:pPr marL="277648" lvl="1" indent="-194944" defTabSz="567111">
              <a:spcBef>
                <a:spcPts val="372"/>
              </a:spcBef>
              <a:buClr>
                <a:srgbClr val="1DAFAD"/>
              </a:buClr>
              <a:buFont typeface="Wingdings" panose="05000000000000000000" pitchFamily="2" charset="2"/>
              <a:buChar char="q"/>
              <a:defRPr/>
            </a:pPr>
            <a:r>
              <a:rPr lang="fr-FR" dirty="0">
                <a:latin typeface="Barlow"/>
              </a:rPr>
              <a:t>La majorité des interviews a été réalisée par Ipsos </a:t>
            </a:r>
            <a:r>
              <a:rPr lang="fr-FR" dirty="0" err="1">
                <a:latin typeface="Barlow"/>
              </a:rPr>
              <a:t>bva</a:t>
            </a:r>
            <a:endParaRPr lang="fr-FR" dirty="0">
              <a:latin typeface="Barlow"/>
            </a:endParaRPr>
          </a:p>
          <a:p>
            <a:pPr marL="277648" lvl="1" indent="-194944" defTabSz="567111">
              <a:spcBef>
                <a:spcPts val="372"/>
              </a:spcBef>
              <a:buClr>
                <a:srgbClr val="1DAFAD"/>
              </a:buClr>
              <a:buFont typeface="Wingdings" panose="05000000000000000000" pitchFamily="2" charset="2"/>
              <a:buChar char="q"/>
              <a:defRPr/>
            </a:pPr>
            <a:r>
              <a:rPr lang="fr-FR" dirty="0">
                <a:solidFill>
                  <a:sysClr val="windowText" lastClr="000000"/>
                </a:solidFill>
                <a:latin typeface="Barlow"/>
              </a:rPr>
              <a:t>L’autre partie a été réalisée directement par les Entreprises de Crèches.</a:t>
            </a:r>
          </a:p>
          <a:p>
            <a:pPr marL="277648" lvl="1" indent="-194944" defTabSz="567111">
              <a:spcBef>
                <a:spcPts val="372"/>
              </a:spcBef>
              <a:buClr>
                <a:srgbClr val="1DAFAD"/>
              </a:buClr>
              <a:buFont typeface="Wingdings" panose="05000000000000000000" pitchFamily="2" charset="2"/>
              <a:buChar char="q"/>
              <a:defRPr/>
            </a:pPr>
            <a:r>
              <a:rPr lang="fr-FR" dirty="0">
                <a:solidFill>
                  <a:sysClr val="windowText" lastClr="000000"/>
                </a:solidFill>
                <a:latin typeface="Barlow"/>
              </a:rPr>
              <a:t>Le terrain a été réalisé sur la période du 10 mars au 13 avril 2026.</a:t>
            </a:r>
          </a:p>
        </p:txBody>
      </p:sp>
      <p:sp>
        <p:nvSpPr>
          <p:cNvPr id="64" name="ESPACE_RESERVE_DU_CONTENU_3">
            <a:extLst>
              <a:ext uri="{FF2B5EF4-FFF2-40B4-BE49-F238E27FC236}">
                <a16:creationId xmlns:a16="http://schemas.microsoft.com/office/drawing/2014/main" id="{7717959A-EBC9-2EE2-C3AB-20D4A2411AB0}"/>
              </a:ext>
            </a:extLst>
          </p:cNvPr>
          <p:cNvSpPr txBox="1">
            <a:spLocks/>
          </p:cNvSpPr>
          <p:nvPr/>
        </p:nvSpPr>
        <p:spPr>
          <a:xfrm>
            <a:off x="305762" y="9313861"/>
            <a:ext cx="4405935" cy="845858"/>
          </a:xfrm>
          <a:prstGeom prst="rect">
            <a:avLst/>
          </a:prstGeom>
        </p:spPr>
        <p:txBody>
          <a:bodyPr vert="horz" lIns="0" tIns="28355" rIns="0" bIns="28355" rtlCol="0">
            <a:noAutofit/>
          </a:bodyPr>
          <a:lstStyle>
            <a:lvl1pPr marL="85725" indent="-8572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SzPct val="50000"/>
              <a:buFont typeface="HelveticaNeueLT Std Lt Cn" panose="020B0406020202030204" pitchFamily="34" charset="0"/>
              <a:buChar char=" "/>
              <a:defRPr sz="1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7675" indent="-3143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4375" indent="-17145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‒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2620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HelveticaNeueLT Std Lt Cn" panose="020B0406020202030204" pitchFamily="34" charset="0"/>
              <a:buChar char="−"/>
              <a:defRPr sz="105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7648" lvl="1" indent="-194944" defTabSz="567111">
              <a:spcBef>
                <a:spcPts val="372"/>
              </a:spcBef>
              <a:buClr>
                <a:srgbClr val="451B67"/>
              </a:buClr>
              <a:buFont typeface="Wingdings" panose="05000000000000000000" pitchFamily="2" charset="2"/>
              <a:buChar char="q"/>
              <a:defRPr/>
            </a:pPr>
            <a:r>
              <a:rPr lang="fr-FR" dirty="0">
                <a:latin typeface="Barlow"/>
              </a:rPr>
              <a:t>Un redressement a été appliqué aux résultats </a:t>
            </a:r>
            <a:r>
              <a:rPr lang="fr-FR" dirty="0">
                <a:solidFill>
                  <a:sysClr val="windowText" lastClr="000000"/>
                </a:solidFill>
                <a:latin typeface="Barlow"/>
              </a:rPr>
              <a:t>présentés dans ce tableau de bord pour les rendre représentatifs par Entreprise de Crèches.</a:t>
            </a:r>
          </a:p>
        </p:txBody>
      </p:sp>
      <p:sp>
        <p:nvSpPr>
          <p:cNvPr id="68" name="TEXTBOX_47">
            <a:extLst>
              <a:ext uri="{FF2B5EF4-FFF2-40B4-BE49-F238E27FC236}">
                <a16:creationId xmlns:a16="http://schemas.microsoft.com/office/drawing/2014/main" id="{A5AFE187-C3E9-6101-54D0-BCCEBF4E8CBC}"/>
              </a:ext>
            </a:extLst>
          </p:cNvPr>
          <p:cNvSpPr txBox="1"/>
          <p:nvPr/>
        </p:nvSpPr>
        <p:spPr>
          <a:xfrm>
            <a:off x="572003" y="5994772"/>
            <a:ext cx="335264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567111">
              <a:defRPr/>
            </a:pPr>
            <a:r>
              <a:rPr lang="en-GB" sz="2400" b="1" dirty="0">
                <a:solidFill>
                  <a:srgbClr val="009D9C"/>
                </a:solidFill>
                <a:latin typeface="Barlow Condensed Light" panose="00000406000000000000" pitchFamily="2" charset="0"/>
              </a:rPr>
              <a:t>Collecte de données</a:t>
            </a:r>
          </a:p>
        </p:txBody>
      </p:sp>
      <p:sp>
        <p:nvSpPr>
          <p:cNvPr id="69" name="TEXTBOX_48">
            <a:extLst>
              <a:ext uri="{FF2B5EF4-FFF2-40B4-BE49-F238E27FC236}">
                <a16:creationId xmlns:a16="http://schemas.microsoft.com/office/drawing/2014/main" id="{A8A03E3B-FBCD-3F20-C732-FB3080FE8FC2}"/>
              </a:ext>
            </a:extLst>
          </p:cNvPr>
          <p:cNvSpPr txBox="1"/>
          <p:nvPr/>
        </p:nvSpPr>
        <p:spPr>
          <a:xfrm>
            <a:off x="565149" y="8731076"/>
            <a:ext cx="357552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567111">
              <a:defRPr/>
            </a:pPr>
            <a:r>
              <a:rPr lang="en-GB" sz="2400" b="1" dirty="0">
                <a:solidFill>
                  <a:srgbClr val="84329B"/>
                </a:solidFill>
                <a:latin typeface="Barlow Condensed Light" panose="00000406000000000000" pitchFamily="2" charset="0"/>
              </a:rPr>
              <a:t>Traitement des données</a:t>
            </a:r>
          </a:p>
        </p:txBody>
      </p:sp>
      <p:cxnSp>
        <p:nvCxnSpPr>
          <p:cNvPr id="6" name="STRAIGHT_CONNECTOR_12">
            <a:extLst>
              <a:ext uri="{FF2B5EF4-FFF2-40B4-BE49-F238E27FC236}">
                <a16:creationId xmlns:a16="http://schemas.microsoft.com/office/drawing/2014/main" id="{3D93C4B6-3D08-BB1F-25D4-BAFBA912E56D}"/>
              </a:ext>
            </a:extLst>
          </p:cNvPr>
          <p:cNvCxnSpPr>
            <a:cxnSpLocks/>
          </p:cNvCxnSpPr>
          <p:nvPr/>
        </p:nvCxnSpPr>
        <p:spPr>
          <a:xfrm>
            <a:off x="581857" y="3352020"/>
            <a:ext cx="4129843" cy="0"/>
          </a:xfrm>
          <a:prstGeom prst="line">
            <a:avLst/>
          </a:prstGeom>
          <a:ln w="177800">
            <a:solidFill>
              <a:srgbClr val="121B5A">
                <a:alpha val="6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_PLACEHOLDER_13" descr="Set Id=&quot;A20260430093524_001&quot;&#10;">
            <a:extLst>
              <a:ext uri="{FF2B5EF4-FFF2-40B4-BE49-F238E27FC236}">
                <a16:creationId xmlns:a16="http://schemas.microsoft.com/office/drawing/2014/main" id="{3FD7D049-DC8F-2CB1-B52E-7393A9468D59}"/>
              </a:ext>
            </a:extLst>
          </p:cNvPr>
          <p:cNvSpPr txBox="1">
            <a:spLocks/>
          </p:cNvSpPr>
          <p:nvPr/>
        </p:nvSpPr>
        <p:spPr>
          <a:xfrm>
            <a:off x="591074" y="2862290"/>
            <a:ext cx="4120625" cy="1801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6711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2F469C"/>
                </a:solidFill>
                <a:latin typeface="Barlow Condensed Light" panose="00000406000000000000" pitchFamily="2" charset="0"/>
              </a:rPr>
              <a:t>Échantillon</a:t>
            </a:r>
          </a:p>
        </p:txBody>
      </p:sp>
      <p:cxnSp>
        <p:nvCxnSpPr>
          <p:cNvPr id="8" name="STRAIGHT_CONNECTOR_13">
            <a:extLst>
              <a:ext uri="{FF2B5EF4-FFF2-40B4-BE49-F238E27FC236}">
                <a16:creationId xmlns:a16="http://schemas.microsoft.com/office/drawing/2014/main" id="{B1E4ADB7-B936-78DF-BC63-F0ED5AF3877C}"/>
              </a:ext>
            </a:extLst>
          </p:cNvPr>
          <p:cNvCxnSpPr>
            <a:cxnSpLocks/>
          </p:cNvCxnSpPr>
          <p:nvPr/>
        </p:nvCxnSpPr>
        <p:spPr>
          <a:xfrm>
            <a:off x="572002" y="6477020"/>
            <a:ext cx="4139695" cy="0"/>
          </a:xfrm>
          <a:prstGeom prst="line">
            <a:avLst/>
          </a:prstGeom>
          <a:ln w="177800">
            <a:solidFill>
              <a:schemeClr val="tx2">
                <a:lumMod val="75000"/>
                <a:alpha val="5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_CONNECTOR_14">
            <a:extLst>
              <a:ext uri="{FF2B5EF4-FFF2-40B4-BE49-F238E27FC236}">
                <a16:creationId xmlns:a16="http://schemas.microsoft.com/office/drawing/2014/main" id="{06F32CF6-DBB9-7A2B-B22E-997F9646AA1D}"/>
              </a:ext>
            </a:extLst>
          </p:cNvPr>
          <p:cNvCxnSpPr>
            <a:cxnSpLocks/>
          </p:cNvCxnSpPr>
          <p:nvPr/>
        </p:nvCxnSpPr>
        <p:spPr>
          <a:xfrm>
            <a:off x="565148" y="9196033"/>
            <a:ext cx="4146549" cy="0"/>
          </a:xfrm>
          <a:prstGeom prst="line">
            <a:avLst/>
          </a:prstGeom>
          <a:ln w="177800">
            <a:solidFill>
              <a:srgbClr val="451B67">
                <a:alpha val="56863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">
            <a:extLst>
              <a:ext uri="{FF2B5EF4-FFF2-40B4-BE49-F238E27FC236}">
                <a16:creationId xmlns:a16="http://schemas.microsoft.com/office/drawing/2014/main" id="{430B70DE-AD35-F7BF-1222-98B17027E9CB}"/>
              </a:ext>
            </a:extLst>
          </p:cNvPr>
          <p:cNvSpPr txBox="1">
            <a:spLocks/>
          </p:cNvSpPr>
          <p:nvPr/>
        </p:nvSpPr>
        <p:spPr>
          <a:xfrm>
            <a:off x="428623" y="90116"/>
            <a:ext cx="4545013" cy="3984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Wingdings 2" panose="05020102010507070707" pitchFamily="18" charset="2"/>
              <a:buNone/>
              <a:defRPr sz="744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333" indent="-106333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Arial" panose="020B0604020202020204" pitchFamily="34" charset="0"/>
              <a:buChar char="•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6722" indent="-10731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‒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401" indent="-14177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•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954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406020202030204" pitchFamily="34" charset="0"/>
              <a:buNone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9555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43110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6666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0221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dirty="0">
                <a:solidFill>
                  <a:schemeClr val="accent6"/>
                </a:solidFill>
                <a:latin typeface="Barlow Condensed Light" panose="00000406000000000000" pitchFamily="2" charset="0"/>
              </a:rPr>
              <a:t>Contexte et objectifs</a:t>
            </a:r>
          </a:p>
        </p:txBody>
      </p:sp>
      <p:cxnSp>
        <p:nvCxnSpPr>
          <p:cNvPr id="15" name="STRAIGHT_CONNECTOR_15">
            <a:extLst>
              <a:ext uri="{FF2B5EF4-FFF2-40B4-BE49-F238E27FC236}">
                <a16:creationId xmlns:a16="http://schemas.microsoft.com/office/drawing/2014/main" id="{9ACCBD19-6EC9-B9F7-B01E-631476347182}"/>
              </a:ext>
            </a:extLst>
          </p:cNvPr>
          <p:cNvCxnSpPr>
            <a:cxnSpLocks/>
          </p:cNvCxnSpPr>
          <p:nvPr/>
        </p:nvCxnSpPr>
        <p:spPr>
          <a:xfrm>
            <a:off x="428623" y="544269"/>
            <a:ext cx="4283077" cy="0"/>
          </a:xfrm>
          <a:prstGeom prst="line">
            <a:avLst/>
          </a:prstGeom>
          <a:ln w="177800">
            <a:solidFill>
              <a:schemeClr val="accent6">
                <a:lumMod val="75000"/>
                <a:alpha val="5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QUE_16">
            <a:extLst>
              <a:ext uri="{FF2B5EF4-FFF2-40B4-BE49-F238E27FC236}">
                <a16:creationId xmlns:a16="http://schemas.microsoft.com/office/drawing/2014/main" id="{FF24A0EE-02D8-EF58-98B1-ECC39A745E0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149" y="1442438"/>
            <a:ext cx="290485" cy="290485"/>
          </a:xfrm>
          <a:prstGeom prst="rect">
            <a:avLst/>
          </a:prstGeom>
        </p:spPr>
      </p:pic>
      <p:pic>
        <p:nvPicPr>
          <p:cNvPr id="19" name="GRAPHIQUE_18">
            <a:extLst>
              <a:ext uri="{FF2B5EF4-FFF2-40B4-BE49-F238E27FC236}">
                <a16:creationId xmlns:a16="http://schemas.microsoft.com/office/drawing/2014/main" id="{F3004102-E027-2E0F-DCDA-352A44A2597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149" y="1870563"/>
            <a:ext cx="290485" cy="290485"/>
          </a:xfrm>
          <a:prstGeom prst="rect">
            <a:avLst/>
          </a:prstGeom>
        </p:spPr>
      </p:pic>
      <p:pic>
        <p:nvPicPr>
          <p:cNvPr id="20" name="GRAPHIQUE_19">
            <a:extLst>
              <a:ext uri="{FF2B5EF4-FFF2-40B4-BE49-F238E27FC236}">
                <a16:creationId xmlns:a16="http://schemas.microsoft.com/office/drawing/2014/main" id="{44299CCB-312E-BFA7-1FB8-5EADFDF4A5D4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5149" y="2290701"/>
            <a:ext cx="290485" cy="290485"/>
          </a:xfrm>
          <a:prstGeom prst="rect">
            <a:avLst/>
          </a:prstGeom>
        </p:spPr>
      </p:pic>
      <p:sp>
        <p:nvSpPr>
          <p:cNvPr id="23" name="NB_CONTACTS_ANNEE_N">
            <a:extLst>
              <a:ext uri="{FF2B5EF4-FFF2-40B4-BE49-F238E27FC236}">
                <a16:creationId xmlns:a16="http://schemas.microsoft.com/office/drawing/2014/main" id="{E65A29E4-FAF0-8E06-8D89-D5693652E9A0}"/>
              </a:ext>
            </a:extLst>
          </p:cNvPr>
          <p:cNvSpPr txBox="1"/>
          <p:nvPr/>
        </p:nvSpPr>
        <p:spPr>
          <a:xfrm>
            <a:off x="5476262" y="4455176"/>
            <a:ext cx="2422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GB" sz="3600" b="1" dirty="0">
                <a:solidFill>
                  <a:schemeClr val="bg1"/>
                </a:solidFill>
              </a:rPr>
              <a:t>147</a:t>
            </a:r>
            <a:endParaRPr/>
          </a:p>
        </p:txBody>
      </p:sp>
      <p:sp>
        <p:nvSpPr>
          <p:cNvPr id="24" name="RECTANGLE_23">
            <a:extLst>
              <a:ext uri="{FF2B5EF4-FFF2-40B4-BE49-F238E27FC236}">
                <a16:creationId xmlns:a16="http://schemas.microsoft.com/office/drawing/2014/main" id="{AB51DF5E-B34C-1E6D-B306-0E8E8A4E0EE6}"/>
              </a:ext>
            </a:extLst>
          </p:cNvPr>
          <p:cNvSpPr/>
          <p:nvPr/>
        </p:nvSpPr>
        <p:spPr>
          <a:xfrm>
            <a:off x="5392125" y="4121106"/>
            <a:ext cx="27604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Parents sollicités</a:t>
            </a:r>
          </a:p>
        </p:txBody>
      </p:sp>
      <p:sp>
        <p:nvSpPr>
          <p:cNvPr id="25" name="NB_CONTACTS_ANNEE_N_1">
            <a:extLst>
              <a:ext uri="{FF2B5EF4-FFF2-40B4-BE49-F238E27FC236}">
                <a16:creationId xmlns:a16="http://schemas.microsoft.com/office/drawing/2014/main" id="{AABFE47A-6072-48E3-1D35-02C3443947EB}"/>
              </a:ext>
            </a:extLst>
          </p:cNvPr>
          <p:cNvSpPr txBox="1"/>
          <p:nvPr/>
        </p:nvSpPr>
        <p:spPr>
          <a:xfrm>
            <a:off x="5476262" y="4961399"/>
            <a:ext cx="144681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endParaRPr sz="1100" i="1">
              <a:solidFill>
                <a:schemeClr val="bg1"/>
              </a:solidFill>
            </a:endParaRPr>
          </a:p>
        </p:txBody>
      </p:sp>
      <p:pic>
        <p:nvPicPr>
          <p:cNvPr id="26" name="GRAPHIQUE_25">
            <a:extLst>
              <a:ext uri="{FF2B5EF4-FFF2-40B4-BE49-F238E27FC236}">
                <a16:creationId xmlns:a16="http://schemas.microsoft.com/office/drawing/2014/main" id="{A06DAF28-4E3F-0116-ED47-FE056218F7E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8658" y="4166505"/>
            <a:ext cx="290485" cy="290485"/>
          </a:xfrm>
          <a:prstGeom prst="rect">
            <a:avLst/>
          </a:prstGeom>
        </p:spPr>
      </p:pic>
      <p:sp>
        <p:nvSpPr>
          <p:cNvPr id="27" name="NB_REPONDANTS_ANNEE_N">
            <a:extLst>
              <a:ext uri="{FF2B5EF4-FFF2-40B4-BE49-F238E27FC236}">
                <a16:creationId xmlns:a16="http://schemas.microsoft.com/office/drawing/2014/main" id="{B7BEEF55-4CE7-E196-8646-38AD4699595C}"/>
              </a:ext>
            </a:extLst>
          </p:cNvPr>
          <p:cNvSpPr txBox="1"/>
          <p:nvPr/>
        </p:nvSpPr>
        <p:spPr>
          <a:xfrm>
            <a:off x="5496810" y="6616874"/>
            <a:ext cx="2422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GB" sz="3600" b="1" dirty="0">
                <a:solidFill>
                  <a:schemeClr val="bg1"/>
                </a:solidFill>
              </a:rPr>
              <a:t>58</a:t>
            </a:r>
            <a:endParaRPr/>
          </a:p>
        </p:txBody>
      </p:sp>
      <p:sp>
        <p:nvSpPr>
          <p:cNvPr id="28" name="RECTANGLE_27">
            <a:extLst>
              <a:ext uri="{FF2B5EF4-FFF2-40B4-BE49-F238E27FC236}">
                <a16:creationId xmlns:a16="http://schemas.microsoft.com/office/drawing/2014/main" id="{77DC38A9-D3BA-7EA9-2427-4DA18C405788}"/>
              </a:ext>
            </a:extLst>
          </p:cNvPr>
          <p:cNvSpPr/>
          <p:nvPr/>
        </p:nvSpPr>
        <p:spPr>
          <a:xfrm>
            <a:off x="5412673" y="6282804"/>
            <a:ext cx="27604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Parents répondants</a:t>
            </a:r>
          </a:p>
        </p:txBody>
      </p:sp>
      <p:sp>
        <p:nvSpPr>
          <p:cNvPr id="29" name="NB_REPONDANTS_ANNEE_N_1">
            <a:extLst>
              <a:ext uri="{FF2B5EF4-FFF2-40B4-BE49-F238E27FC236}">
                <a16:creationId xmlns:a16="http://schemas.microsoft.com/office/drawing/2014/main" id="{A054360F-898D-879F-C0E7-FB74706B8B0A}"/>
              </a:ext>
            </a:extLst>
          </p:cNvPr>
          <p:cNvSpPr txBox="1"/>
          <p:nvPr/>
        </p:nvSpPr>
        <p:spPr>
          <a:xfrm>
            <a:off x="5496810" y="7123097"/>
            <a:ext cx="144681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endParaRPr sz="1100" i="1">
              <a:solidFill>
                <a:schemeClr val="bg1"/>
              </a:solidFill>
            </a:endParaRPr>
          </a:p>
        </p:txBody>
      </p:sp>
      <p:pic>
        <p:nvPicPr>
          <p:cNvPr id="30" name="GRAPHIQUE_29">
            <a:extLst>
              <a:ext uri="{FF2B5EF4-FFF2-40B4-BE49-F238E27FC236}">
                <a16:creationId xmlns:a16="http://schemas.microsoft.com/office/drawing/2014/main" id="{0E896843-9799-93AA-8ED3-0887143932F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8658" y="6306838"/>
            <a:ext cx="290485" cy="290485"/>
          </a:xfrm>
          <a:prstGeom prst="rect">
            <a:avLst/>
          </a:prstGeom>
        </p:spPr>
      </p:pic>
      <p:sp>
        <p:nvSpPr>
          <p:cNvPr id="37" name="TX_RETOUR_ANNEE_N">
            <a:extLst>
              <a:ext uri="{FF2B5EF4-FFF2-40B4-BE49-F238E27FC236}">
                <a16:creationId xmlns:a16="http://schemas.microsoft.com/office/drawing/2014/main" id="{B534DBA2-45CD-DD4C-9053-46AD5EC934BB}"/>
              </a:ext>
            </a:extLst>
          </p:cNvPr>
          <p:cNvSpPr txBox="1"/>
          <p:nvPr/>
        </p:nvSpPr>
        <p:spPr>
          <a:xfrm>
            <a:off x="5464927" y="8487624"/>
            <a:ext cx="242292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GB" sz="3600" b="1" dirty="0">
                <a:solidFill>
                  <a:schemeClr val="bg1"/>
                </a:solidFill>
              </a:rPr>
              <a:t>39,5%</a:t>
            </a:r>
            <a:endParaRPr/>
          </a:p>
        </p:txBody>
      </p:sp>
      <p:sp>
        <p:nvSpPr>
          <p:cNvPr id="38" name="RECTANGLE_37">
            <a:extLst>
              <a:ext uri="{FF2B5EF4-FFF2-40B4-BE49-F238E27FC236}">
                <a16:creationId xmlns:a16="http://schemas.microsoft.com/office/drawing/2014/main" id="{48B467C8-6B61-DF4C-81FE-55A6C33A96A8}"/>
              </a:ext>
            </a:extLst>
          </p:cNvPr>
          <p:cNvSpPr/>
          <p:nvPr/>
        </p:nvSpPr>
        <p:spPr>
          <a:xfrm>
            <a:off x="5380790" y="8153554"/>
            <a:ext cx="27604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</a:rPr>
              <a:t>Taux de retour</a:t>
            </a:r>
          </a:p>
        </p:txBody>
      </p:sp>
      <p:sp>
        <p:nvSpPr>
          <p:cNvPr id="39" name="TX_RETOUR_ANNEE_N_1">
            <a:extLst>
              <a:ext uri="{FF2B5EF4-FFF2-40B4-BE49-F238E27FC236}">
                <a16:creationId xmlns:a16="http://schemas.microsoft.com/office/drawing/2014/main" id="{963408A0-F0D6-2F15-40C9-568B033B8F38}"/>
              </a:ext>
            </a:extLst>
          </p:cNvPr>
          <p:cNvSpPr txBox="1"/>
          <p:nvPr/>
        </p:nvSpPr>
        <p:spPr>
          <a:xfrm>
            <a:off x="5502172" y="8993847"/>
            <a:ext cx="1446811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endParaRPr sz="1100" i="1">
              <a:solidFill>
                <a:schemeClr val="bg1"/>
              </a:solidFill>
            </a:endParaRPr>
          </a:p>
        </p:txBody>
      </p:sp>
      <p:pic>
        <p:nvPicPr>
          <p:cNvPr id="40" name="GRAPHIQUE_39">
            <a:extLst>
              <a:ext uri="{FF2B5EF4-FFF2-40B4-BE49-F238E27FC236}">
                <a16:creationId xmlns:a16="http://schemas.microsoft.com/office/drawing/2014/main" id="{D66DE083-61C7-1676-FDA8-898113708463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76775" y="8177588"/>
            <a:ext cx="290485" cy="290485"/>
          </a:xfrm>
          <a:prstGeom prst="rect">
            <a:avLst/>
          </a:prstGeom>
        </p:spPr>
      </p:pic>
      <p:pic>
        <p:nvPicPr>
          <p:cNvPr id="2" name="IMAGE_1">
            <a:extLst>
              <a:ext uri="{FF2B5EF4-FFF2-40B4-BE49-F238E27FC236}">
                <a16:creationId xmlns:a16="http://schemas.microsoft.com/office/drawing/2014/main" id="{7B787973-324F-F93B-5CBD-27760061F6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52" y="122247"/>
            <a:ext cx="1287778" cy="437135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1759155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_CONNECTOR_12">
            <a:extLst>
              <a:ext uri="{FF2B5EF4-FFF2-40B4-BE49-F238E27FC236}">
                <a16:creationId xmlns:a16="http://schemas.microsoft.com/office/drawing/2014/main" id="{9E003ED9-796D-BF2E-E343-DDB5F504CF66}"/>
              </a:ext>
            </a:extLst>
          </p:cNvPr>
          <p:cNvCxnSpPr>
            <a:cxnSpLocks/>
          </p:cNvCxnSpPr>
          <p:nvPr/>
        </p:nvCxnSpPr>
        <p:spPr>
          <a:xfrm>
            <a:off x="520650" y="1192595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_PLACEHOLDER_13">
            <a:extLst>
              <a:ext uri="{FF2B5EF4-FFF2-40B4-BE49-F238E27FC236}">
                <a16:creationId xmlns:a16="http://schemas.microsoft.com/office/drawing/2014/main" id="{A2F55D9A-4F43-B91B-2E78-3F2906E0DEB4}"/>
              </a:ext>
            </a:extLst>
          </p:cNvPr>
          <p:cNvSpPr txBox="1">
            <a:spLocks/>
          </p:cNvSpPr>
          <p:nvPr/>
        </p:nvSpPr>
        <p:spPr>
          <a:xfrm>
            <a:off x="535511" y="807027"/>
            <a:ext cx="3591870" cy="267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Le niveau de confiance des parents</a:t>
            </a:r>
          </a:p>
        </p:txBody>
      </p:sp>
      <p:sp>
        <p:nvSpPr>
          <p:cNvPr id="54" name="DIFFERENCE_HEADER">
            <a:extLst>
              <a:ext uri="{FF2B5EF4-FFF2-40B4-BE49-F238E27FC236}">
                <a16:creationId xmlns:a16="http://schemas.microsoft.com/office/drawing/2014/main" id="{A7ADD56C-8D26-3A64-8581-FD4D6BCB0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8035" y="2383967"/>
            <a:ext cx="323514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Q10. Si vous deviez noter entre 1 et 10 votre niveau de confiance lorsque vous laissez votre/vos enfant(s) à la crèche, quelle note donneriez-vous ?</a:t>
            </a:r>
          </a:p>
        </p:txBody>
      </p:sp>
      <p:cxnSp>
        <p:nvCxnSpPr>
          <p:cNvPr id="59" name="STRAIGHT_CONNECTOR_13">
            <a:extLst>
              <a:ext uri="{FF2B5EF4-FFF2-40B4-BE49-F238E27FC236}">
                <a16:creationId xmlns:a16="http://schemas.microsoft.com/office/drawing/2014/main" id="{689741AB-AFE3-5492-DB85-4B6190739C60}"/>
              </a:ext>
            </a:extLst>
          </p:cNvPr>
          <p:cNvCxnSpPr>
            <a:cxnSpLocks/>
          </p:cNvCxnSpPr>
          <p:nvPr/>
        </p:nvCxnSpPr>
        <p:spPr>
          <a:xfrm>
            <a:off x="520650" y="5012188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_PLACEHOLDER_14">
            <a:extLst>
              <a:ext uri="{FF2B5EF4-FFF2-40B4-BE49-F238E27FC236}">
                <a16:creationId xmlns:a16="http://schemas.microsoft.com/office/drawing/2014/main" id="{A45A1956-6883-9A74-ADCC-BEB977B4C027}"/>
              </a:ext>
            </a:extLst>
          </p:cNvPr>
          <p:cNvSpPr txBox="1">
            <a:spLocks/>
          </p:cNvSpPr>
          <p:nvPr/>
        </p:nvSpPr>
        <p:spPr>
          <a:xfrm>
            <a:off x="535511" y="4626620"/>
            <a:ext cx="3591870" cy="267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La crèche apporte aux parents…</a:t>
            </a:r>
          </a:p>
        </p:txBody>
      </p:sp>
      <p:sp>
        <p:nvSpPr>
          <p:cNvPr id="62" name="DIFFERENCE_HEADER1">
            <a:extLst>
              <a:ext uri="{FF2B5EF4-FFF2-40B4-BE49-F238E27FC236}">
                <a16:creationId xmlns:a16="http://schemas.microsoft.com/office/drawing/2014/main" id="{58B7DA1B-D250-D4CC-EA82-332A50F47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06020" y="5254555"/>
            <a:ext cx="691452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Q13. Quelle note de 1 à 10 donneriez-vous à ces différentes propositions ?</a:t>
            </a:r>
          </a:p>
          <a:p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La crèche vous apporte /garantit… </a:t>
            </a:r>
          </a:p>
        </p:txBody>
      </p:sp>
      <p:graphicFrame>
        <p:nvGraphicFramePr>
          <p:cNvPr id="12" name="Q13X_GRAPH" descr="Set Id=&quot;A20260430093525_003&quot;&#10;">
            <a:extLst>
              <a:ext uri="{FF2B5EF4-FFF2-40B4-BE49-F238E27FC236}">
                <a16:creationId xmlns:a16="http://schemas.microsoft.com/office/drawing/2014/main" id="{F586B511-E7A0-11CE-598D-5C76015D899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3785635"/>
              </p:ext>
            </p:extLst>
          </p:nvPr>
        </p:nvGraphicFramePr>
        <p:xfrm>
          <a:off x="401105" y="6165129"/>
          <a:ext cx="6078416" cy="3431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AVG._GUESS_HEADER">
            <a:extLst>
              <a:ext uri="{FF2B5EF4-FFF2-40B4-BE49-F238E27FC236}">
                <a16:creationId xmlns:a16="http://schemas.microsoft.com/office/drawing/2014/main" id="{6DA6332A-4752-2B04-68B6-BF8C6F806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184285" y="6011332"/>
            <a:ext cx="975872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Moyenne</a:t>
            </a:r>
          </a:p>
        </p:txBody>
      </p:sp>
      <p:graphicFrame>
        <p:nvGraphicFramePr>
          <p:cNvPr id="33" name="Q10_GRAPH" descr="Set Id=&quot;A20260430093525_006&quot;&#10;">
            <a:extLst>
              <a:ext uri="{FF2B5EF4-FFF2-40B4-BE49-F238E27FC236}">
                <a16:creationId xmlns:a16="http://schemas.microsoft.com/office/drawing/2014/main" id="{004F3D7E-13BF-0F3C-D0ED-E039A3484F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2710085"/>
              </p:ext>
            </p:extLst>
          </p:nvPr>
        </p:nvGraphicFramePr>
        <p:xfrm>
          <a:off x="4082907" y="1960079"/>
          <a:ext cx="2880321" cy="2903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5" name="GROUPE_34">
            <a:extLst>
              <a:ext uri="{FF2B5EF4-FFF2-40B4-BE49-F238E27FC236}">
                <a16:creationId xmlns:a16="http://schemas.microsoft.com/office/drawing/2014/main" id="{0438778C-F1C0-8C76-9C31-3C60E1D34ABE}"/>
              </a:ext>
            </a:extLst>
          </p:cNvPr>
          <p:cNvGrpSpPr/>
          <p:nvPr/>
        </p:nvGrpSpPr>
        <p:grpSpPr>
          <a:xfrm>
            <a:off x="4391861" y="3486498"/>
            <a:ext cx="2450954" cy="246221"/>
            <a:chOff x="4121503" y="2563004"/>
            <a:chExt cx="2277352" cy="246221"/>
          </a:xfrm>
        </p:grpSpPr>
        <p:sp>
          <p:nvSpPr>
            <p:cNvPr id="36" name="OBDELNIK_6">
              <a:extLst>
                <a:ext uri="{FF2B5EF4-FFF2-40B4-BE49-F238E27FC236}">
                  <a16:creationId xmlns:a16="http://schemas.microsoft.com/office/drawing/2014/main" id="{582C4D3A-2CF2-17D2-C113-D58891106090}"/>
                </a:ext>
              </a:extLst>
            </p:cNvPr>
            <p:cNvSpPr/>
            <p:nvPr/>
          </p:nvSpPr>
          <p:spPr>
            <a:xfrm>
              <a:off x="5297254" y="2662548"/>
              <a:ext cx="108000" cy="57565"/>
            </a:xfrm>
            <a:prstGeom prst="rect">
              <a:avLst/>
            </a:prstGeom>
            <a:solidFill>
              <a:srgbClr val="F1BE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7" name="TEXTOVEPOLE_9">
              <a:extLst>
                <a:ext uri="{FF2B5EF4-FFF2-40B4-BE49-F238E27FC236}">
                  <a16:creationId xmlns:a16="http://schemas.microsoft.com/office/drawing/2014/main" id="{0F65F391-4C13-63E3-10C5-8611D01D8E3E}"/>
                </a:ext>
              </a:extLst>
            </p:cNvPr>
            <p:cNvSpPr txBox="1"/>
            <p:nvPr/>
          </p:nvSpPr>
          <p:spPr>
            <a:xfrm>
              <a:off x="5292799" y="2563004"/>
              <a:ext cx="591421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000" b="1" dirty="0">
                  <a:latin typeface="Barlow" panose="00000500000000000000" pitchFamily="2" charset="0"/>
                  <a:cs typeface="Arial" panose="020B0604020202020204" pitchFamily="34" charset="0"/>
                </a:rPr>
                <a:t>6 à 7</a:t>
              </a:r>
              <a:endParaRPr kumimoji="0" lang="en-US" sz="1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rlow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1" name="OBDELNIK_7">
              <a:extLst>
                <a:ext uri="{FF2B5EF4-FFF2-40B4-BE49-F238E27FC236}">
                  <a16:creationId xmlns:a16="http://schemas.microsoft.com/office/drawing/2014/main" id="{47F88D03-8B65-07CE-60E3-4558FA4879FF}"/>
                </a:ext>
              </a:extLst>
            </p:cNvPr>
            <p:cNvSpPr/>
            <p:nvPr/>
          </p:nvSpPr>
          <p:spPr>
            <a:xfrm>
              <a:off x="4140671" y="2662548"/>
              <a:ext cx="108000" cy="57565"/>
            </a:xfrm>
            <a:prstGeom prst="rect">
              <a:avLst/>
            </a:prstGeom>
            <a:solidFill>
              <a:srgbClr val="2DB5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2" name="TEXTOVEPOLE_10">
              <a:extLst>
                <a:ext uri="{FF2B5EF4-FFF2-40B4-BE49-F238E27FC236}">
                  <a16:creationId xmlns:a16="http://schemas.microsoft.com/office/drawing/2014/main" id="{AF2A4EA8-C79C-AD6E-6D31-254036505F11}"/>
                </a:ext>
              </a:extLst>
            </p:cNvPr>
            <p:cNvSpPr txBox="1"/>
            <p:nvPr/>
          </p:nvSpPr>
          <p:spPr>
            <a:xfrm>
              <a:off x="4121503" y="2563004"/>
              <a:ext cx="486950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44" name="TEXTOVEPOLE_11">
              <a:extLst>
                <a:ext uri="{FF2B5EF4-FFF2-40B4-BE49-F238E27FC236}">
                  <a16:creationId xmlns:a16="http://schemas.microsoft.com/office/drawing/2014/main" id="{87D84545-0C0D-7016-9436-3B6424940950}"/>
                </a:ext>
              </a:extLst>
            </p:cNvPr>
            <p:cNvSpPr txBox="1"/>
            <p:nvPr/>
          </p:nvSpPr>
          <p:spPr>
            <a:xfrm>
              <a:off x="4757637" y="2563004"/>
              <a:ext cx="482740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8 à 9</a:t>
              </a:r>
              <a:endParaRPr lang="fr-FR" sz="1000" b="1" dirty="0">
                <a:latin typeface="Barlow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45" name="OBDELNIK_8">
              <a:extLst>
                <a:ext uri="{FF2B5EF4-FFF2-40B4-BE49-F238E27FC236}">
                  <a16:creationId xmlns:a16="http://schemas.microsoft.com/office/drawing/2014/main" id="{66DA9839-2C16-887C-DB94-00B4B22237F2}"/>
                </a:ext>
              </a:extLst>
            </p:cNvPr>
            <p:cNvSpPr/>
            <p:nvPr/>
          </p:nvSpPr>
          <p:spPr>
            <a:xfrm>
              <a:off x="5904879" y="2662548"/>
              <a:ext cx="108000" cy="57565"/>
            </a:xfrm>
            <a:prstGeom prst="rect">
              <a:avLst/>
            </a:prstGeom>
            <a:solidFill>
              <a:srgbClr val="FF7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6" name="TEXTOVEPOLE_12">
              <a:extLst>
                <a:ext uri="{FF2B5EF4-FFF2-40B4-BE49-F238E27FC236}">
                  <a16:creationId xmlns:a16="http://schemas.microsoft.com/office/drawing/2014/main" id="{7C773325-E2A5-C2F3-623F-9AE9FBFAC137}"/>
                </a:ext>
              </a:extLst>
            </p:cNvPr>
            <p:cNvSpPr txBox="1"/>
            <p:nvPr/>
          </p:nvSpPr>
          <p:spPr>
            <a:xfrm>
              <a:off x="5969264" y="2563004"/>
              <a:ext cx="429591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1 à 5</a:t>
              </a:r>
            </a:p>
          </p:txBody>
        </p:sp>
        <p:sp>
          <p:nvSpPr>
            <p:cNvPr id="70" name="OBDELNIK_9">
              <a:extLst>
                <a:ext uri="{FF2B5EF4-FFF2-40B4-BE49-F238E27FC236}">
                  <a16:creationId xmlns:a16="http://schemas.microsoft.com/office/drawing/2014/main" id="{5071744F-7990-AAFB-B2EF-DF5F0C1ECCEE}"/>
                </a:ext>
              </a:extLst>
            </p:cNvPr>
            <p:cNvSpPr/>
            <p:nvPr/>
          </p:nvSpPr>
          <p:spPr>
            <a:xfrm>
              <a:off x="4713646" y="2662548"/>
              <a:ext cx="108000" cy="57565"/>
            </a:xfrm>
            <a:prstGeom prst="rect">
              <a:avLst/>
            </a:prstGeom>
            <a:solidFill>
              <a:srgbClr val="1DA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47" name="TEXTOVEPOLE_13">
            <a:extLst>
              <a:ext uri="{FF2B5EF4-FFF2-40B4-BE49-F238E27FC236}">
                <a16:creationId xmlns:a16="http://schemas.microsoft.com/office/drawing/2014/main" id="{68221F0A-5038-3BFB-7C1A-782A60B0C70C}"/>
              </a:ext>
            </a:extLst>
          </p:cNvPr>
          <p:cNvSpPr txBox="1"/>
          <p:nvPr/>
        </p:nvSpPr>
        <p:spPr>
          <a:xfrm>
            <a:off x="5230937" y="3243198"/>
            <a:ext cx="582639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arlow" panose="00000500000000000000" pitchFamily="2" charset="0"/>
                <a:cs typeface="Arial" panose="020B0604020202020204" pitchFamily="34" charset="0"/>
              </a:rPr>
              <a:t>/10</a:t>
            </a:r>
          </a:p>
        </p:txBody>
      </p:sp>
      <p:sp>
        <p:nvSpPr>
          <p:cNvPr id="58" name="Q10_BASE">
            <a:extLst>
              <a:ext uri="{FF2B5EF4-FFF2-40B4-BE49-F238E27FC236}">
                <a16:creationId xmlns:a16="http://schemas.microsoft.com/office/drawing/2014/main" id="{7F1F510F-E914-352D-9456-CF3FC3532631}"/>
              </a:ext>
            </a:extLst>
          </p:cNvPr>
          <p:cNvSpPr/>
          <p:nvPr/>
        </p:nvSpPr>
        <p:spPr>
          <a:xfrm>
            <a:off x="5062597" y="3983266"/>
            <a:ext cx="8290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pic>
        <p:nvPicPr>
          <p:cNvPr id="71" name="IMAGE_70">
            <a:extLst>
              <a:ext uri="{FF2B5EF4-FFF2-40B4-BE49-F238E27FC236}">
                <a16:creationId xmlns:a16="http://schemas.microsoft.com/office/drawing/2014/main" id="{B0D58DA4-B65B-EDC6-C3D9-AC650C7144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52" y="122247"/>
            <a:ext cx="1287778" cy="4371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2" name="NOM_ENTREPRISE">
            <a:extLst>
              <a:ext uri="{FF2B5EF4-FFF2-40B4-BE49-F238E27FC236}">
                <a16:creationId xmlns:a16="http://schemas.microsoft.com/office/drawing/2014/main" id="{13A3C9B8-477D-658B-EDB8-2A253040A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201" y="162704"/>
            <a:ext cx="7421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LES PETITES CRECHES</a:t>
            </a:r>
            <a:endParaRPr/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D182474A-7F82-E524-CA71-3F6FD267A036}"/>
              </a:ext>
            </a:extLst>
          </p:cNvPr>
          <p:cNvSpPr txBox="1"/>
          <p:nvPr/>
        </p:nvSpPr>
        <p:spPr>
          <a:xfrm>
            <a:off x="5292799" y="2897422"/>
            <a:ext cx="519539" cy="380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400" b="1" dirty="0">
                <a:latin typeface="Barlow" panose="00000500000000000000" pitchFamily="2" charset="0"/>
              </a:rPr>
              <a:t>9,3</a:t>
            </a:r>
            <a:endParaRPr/>
          </a:p>
        </p:txBody>
      </p:sp>
      <p:sp>
        <p:nvSpPr>
          <p:cNvPr id="18" name="TEXT1">
            <a:extLst>
              <a:ext uri="{FF2B5EF4-FFF2-40B4-BE49-F238E27FC236}">
                <a16:creationId xmlns:a16="http://schemas.microsoft.com/office/drawing/2014/main" id="{670D71AE-761B-FA2E-48D9-509D81E21279}"/>
              </a:ext>
            </a:extLst>
          </p:cNvPr>
          <p:cNvSpPr txBox="1"/>
          <p:nvPr/>
        </p:nvSpPr>
        <p:spPr>
          <a:xfrm>
            <a:off x="5792867" y="3011009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19" name="TEXT2">
            <a:extLst>
              <a:ext uri="{FF2B5EF4-FFF2-40B4-BE49-F238E27FC236}">
                <a16:creationId xmlns:a16="http://schemas.microsoft.com/office/drawing/2014/main" id="{7C1BF85B-F6BD-5566-7F4D-06D43DBB6E63}"/>
              </a:ext>
            </a:extLst>
          </p:cNvPr>
          <p:cNvSpPr txBox="1"/>
          <p:nvPr/>
        </p:nvSpPr>
        <p:spPr>
          <a:xfrm>
            <a:off x="5724847" y="3293720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00B050"/>
              </a:solidFill>
              <a:latin typeface="Barlow" panose="00000500000000000000" pitchFamily="2" charset="0"/>
            </a:endParaRPr>
          </a:p>
        </p:txBody>
      </p:sp>
      <p:sp>
        <p:nvSpPr>
          <p:cNvPr id="21" name="TEXT3">
            <a:extLst>
              <a:ext uri="{FF2B5EF4-FFF2-40B4-BE49-F238E27FC236}">
                <a16:creationId xmlns:a16="http://schemas.microsoft.com/office/drawing/2014/main" id="{EC9EF66A-C616-FA7B-064E-3375F98EA7B9}"/>
              </a:ext>
            </a:extLst>
          </p:cNvPr>
          <p:cNvSpPr txBox="1"/>
          <p:nvPr/>
        </p:nvSpPr>
        <p:spPr>
          <a:xfrm>
            <a:off x="6497318" y="6552666"/>
            <a:ext cx="519539" cy="285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b="1" dirty="0">
                <a:latin typeface="Barlow" panose="00000500000000000000" pitchFamily="2" charset="0"/>
              </a:rPr>
              <a:t>9,7</a:t>
            </a:r>
            <a:endParaRPr/>
          </a:p>
        </p:txBody>
      </p:sp>
      <p:sp>
        <p:nvSpPr>
          <p:cNvPr id="22" name="TEXT4">
            <a:extLst>
              <a:ext uri="{FF2B5EF4-FFF2-40B4-BE49-F238E27FC236}">
                <a16:creationId xmlns:a16="http://schemas.microsoft.com/office/drawing/2014/main" id="{D388407D-5C2A-AA00-01AB-0248E3A9C19A}"/>
              </a:ext>
            </a:extLst>
          </p:cNvPr>
          <p:cNvSpPr txBox="1"/>
          <p:nvPr/>
        </p:nvSpPr>
        <p:spPr>
          <a:xfrm>
            <a:off x="6997386" y="6666253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23" name="TEXT5">
            <a:extLst>
              <a:ext uri="{FF2B5EF4-FFF2-40B4-BE49-F238E27FC236}">
                <a16:creationId xmlns:a16="http://schemas.microsoft.com/office/drawing/2014/main" id="{28E16B45-79DF-CCB2-ED2E-2AA6DB150BFA}"/>
              </a:ext>
            </a:extLst>
          </p:cNvPr>
          <p:cNvSpPr txBox="1"/>
          <p:nvPr/>
        </p:nvSpPr>
        <p:spPr>
          <a:xfrm>
            <a:off x="7001188" y="6948964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  <p:sp>
        <p:nvSpPr>
          <p:cNvPr id="24" name="TEXT6">
            <a:extLst>
              <a:ext uri="{FF2B5EF4-FFF2-40B4-BE49-F238E27FC236}">
                <a16:creationId xmlns:a16="http://schemas.microsoft.com/office/drawing/2014/main" id="{E0786394-62AA-EFF2-5E59-8DF50F46B1D2}"/>
              </a:ext>
            </a:extLst>
          </p:cNvPr>
          <p:cNvSpPr txBox="1"/>
          <p:nvPr/>
        </p:nvSpPr>
        <p:spPr>
          <a:xfrm>
            <a:off x="6497318" y="7290916"/>
            <a:ext cx="519539" cy="285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b="1" dirty="0">
                <a:latin typeface="Barlow" panose="00000500000000000000" pitchFamily="2" charset="0"/>
              </a:rPr>
              <a:t>9,5</a:t>
            </a:r>
            <a:endParaRPr/>
          </a:p>
        </p:txBody>
      </p:sp>
      <p:sp>
        <p:nvSpPr>
          <p:cNvPr id="25" name="TEXT7">
            <a:extLst>
              <a:ext uri="{FF2B5EF4-FFF2-40B4-BE49-F238E27FC236}">
                <a16:creationId xmlns:a16="http://schemas.microsoft.com/office/drawing/2014/main" id="{3E74EE54-EC55-50EA-44DB-B94B103707BA}"/>
              </a:ext>
            </a:extLst>
          </p:cNvPr>
          <p:cNvSpPr txBox="1"/>
          <p:nvPr/>
        </p:nvSpPr>
        <p:spPr>
          <a:xfrm>
            <a:off x="7017003" y="7404503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26" name="TEXT8">
            <a:extLst>
              <a:ext uri="{FF2B5EF4-FFF2-40B4-BE49-F238E27FC236}">
                <a16:creationId xmlns:a16="http://schemas.microsoft.com/office/drawing/2014/main" id="{5CAB09B6-30BE-895A-92E8-40FE510D8C64}"/>
              </a:ext>
            </a:extLst>
          </p:cNvPr>
          <p:cNvSpPr txBox="1"/>
          <p:nvPr/>
        </p:nvSpPr>
        <p:spPr>
          <a:xfrm>
            <a:off x="7020805" y="7687214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800" b="1" dirty="0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  <p:sp>
        <p:nvSpPr>
          <p:cNvPr id="27" name="TEXT9">
            <a:extLst>
              <a:ext uri="{FF2B5EF4-FFF2-40B4-BE49-F238E27FC236}">
                <a16:creationId xmlns:a16="http://schemas.microsoft.com/office/drawing/2014/main" id="{FCD64AB4-7EE7-FD4D-D835-672FBA0DB38B}"/>
              </a:ext>
            </a:extLst>
          </p:cNvPr>
          <p:cNvSpPr txBox="1"/>
          <p:nvPr/>
        </p:nvSpPr>
        <p:spPr>
          <a:xfrm>
            <a:off x="6497318" y="8083004"/>
            <a:ext cx="519539" cy="285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b="1" dirty="0">
                <a:latin typeface="Barlow" panose="00000500000000000000" pitchFamily="2" charset="0"/>
              </a:rPr>
              <a:t>9,4</a:t>
            </a:r>
            <a:endParaRPr/>
          </a:p>
        </p:txBody>
      </p:sp>
      <p:sp>
        <p:nvSpPr>
          <p:cNvPr id="28" name="TEXT10">
            <a:extLst>
              <a:ext uri="{FF2B5EF4-FFF2-40B4-BE49-F238E27FC236}">
                <a16:creationId xmlns:a16="http://schemas.microsoft.com/office/drawing/2014/main" id="{643A5B71-F37F-6550-D017-5ADA92887A2A}"/>
              </a:ext>
            </a:extLst>
          </p:cNvPr>
          <p:cNvSpPr txBox="1"/>
          <p:nvPr/>
        </p:nvSpPr>
        <p:spPr>
          <a:xfrm>
            <a:off x="7017003" y="8196591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29" name="TEXT11">
            <a:extLst>
              <a:ext uri="{FF2B5EF4-FFF2-40B4-BE49-F238E27FC236}">
                <a16:creationId xmlns:a16="http://schemas.microsoft.com/office/drawing/2014/main" id="{BB08173A-EBAF-95E9-AA71-DC14E983AEA8}"/>
              </a:ext>
            </a:extLst>
          </p:cNvPr>
          <p:cNvSpPr txBox="1"/>
          <p:nvPr/>
        </p:nvSpPr>
        <p:spPr>
          <a:xfrm>
            <a:off x="7020805" y="8479302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  <p:sp>
        <p:nvSpPr>
          <p:cNvPr id="30" name="TEXT12">
            <a:extLst>
              <a:ext uri="{FF2B5EF4-FFF2-40B4-BE49-F238E27FC236}">
                <a16:creationId xmlns:a16="http://schemas.microsoft.com/office/drawing/2014/main" id="{29E8AA3D-D5D2-703A-5C30-CE812E45E3C7}"/>
              </a:ext>
            </a:extLst>
          </p:cNvPr>
          <p:cNvSpPr txBox="1"/>
          <p:nvPr/>
        </p:nvSpPr>
        <p:spPr>
          <a:xfrm>
            <a:off x="6497318" y="8803084"/>
            <a:ext cx="519539" cy="285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b="1" dirty="0">
                <a:latin typeface="Barlow" panose="00000500000000000000" pitchFamily="2" charset="0"/>
              </a:rPr>
              <a:t>9,3</a:t>
            </a:r>
            <a:endParaRPr/>
          </a:p>
        </p:txBody>
      </p:sp>
      <p:sp>
        <p:nvSpPr>
          <p:cNvPr id="31" name="TEXT13">
            <a:extLst>
              <a:ext uri="{FF2B5EF4-FFF2-40B4-BE49-F238E27FC236}">
                <a16:creationId xmlns:a16="http://schemas.microsoft.com/office/drawing/2014/main" id="{F21F0D30-BBFC-B498-5C30-7DA5FFCF5322}"/>
              </a:ext>
            </a:extLst>
          </p:cNvPr>
          <p:cNvSpPr txBox="1"/>
          <p:nvPr/>
        </p:nvSpPr>
        <p:spPr>
          <a:xfrm>
            <a:off x="7034654" y="8916671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32" name="TEXT14">
            <a:extLst>
              <a:ext uri="{FF2B5EF4-FFF2-40B4-BE49-F238E27FC236}">
                <a16:creationId xmlns:a16="http://schemas.microsoft.com/office/drawing/2014/main" id="{3E210D9E-91F9-84C4-4C43-1902711EC73F}"/>
              </a:ext>
            </a:extLst>
          </p:cNvPr>
          <p:cNvSpPr txBox="1"/>
          <p:nvPr/>
        </p:nvSpPr>
        <p:spPr>
          <a:xfrm>
            <a:off x="7038456" y="9199382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28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_12">
            <a:extLst>
              <a:ext uri="{FF2B5EF4-FFF2-40B4-BE49-F238E27FC236}">
                <a16:creationId xmlns:a16="http://schemas.microsoft.com/office/drawing/2014/main" id="{DA65320E-DD79-4960-290A-D95AAC494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6352" y="122247"/>
            <a:ext cx="1287778" cy="437135"/>
          </a:xfrm>
          <a:prstGeom prst="rect">
            <a:avLst/>
          </a:prstGeom>
          <a:solidFill>
            <a:srgbClr val="FFFFFF"/>
          </a:solidFill>
        </p:spPr>
      </p:pic>
      <p:cxnSp>
        <p:nvCxnSpPr>
          <p:cNvPr id="2" name="STRAIGHT_CONNECTOR_12">
            <a:extLst>
              <a:ext uri="{FF2B5EF4-FFF2-40B4-BE49-F238E27FC236}">
                <a16:creationId xmlns:a16="http://schemas.microsoft.com/office/drawing/2014/main" id="{9E003ED9-796D-BF2E-E343-DDB5F504CF66}"/>
              </a:ext>
            </a:extLst>
          </p:cNvPr>
          <p:cNvCxnSpPr>
            <a:cxnSpLocks/>
          </p:cNvCxnSpPr>
          <p:nvPr/>
        </p:nvCxnSpPr>
        <p:spPr>
          <a:xfrm>
            <a:off x="493899" y="832555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_PLACEHOLDER_13">
            <a:extLst>
              <a:ext uri="{FF2B5EF4-FFF2-40B4-BE49-F238E27FC236}">
                <a16:creationId xmlns:a16="http://schemas.microsoft.com/office/drawing/2014/main" id="{A2F55D9A-4F43-B91B-2E78-3F2906E0DEB4}"/>
              </a:ext>
            </a:extLst>
          </p:cNvPr>
          <p:cNvSpPr txBox="1">
            <a:spLocks/>
          </p:cNvSpPr>
          <p:nvPr/>
        </p:nvSpPr>
        <p:spPr>
          <a:xfrm>
            <a:off x="493899" y="446987"/>
            <a:ext cx="4685280" cy="2877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La satisfaction par rapport aux équipes de la crèche</a:t>
            </a:r>
          </a:p>
        </p:txBody>
      </p:sp>
      <p:sp>
        <p:nvSpPr>
          <p:cNvPr id="58" name="Q7BIS_2_BASE">
            <a:extLst>
              <a:ext uri="{FF2B5EF4-FFF2-40B4-BE49-F238E27FC236}">
                <a16:creationId xmlns:a16="http://schemas.microsoft.com/office/drawing/2014/main" id="{7F1F510F-E914-352D-9456-CF3FC3532631}"/>
              </a:ext>
            </a:extLst>
          </p:cNvPr>
          <p:cNvSpPr/>
          <p:nvPr/>
        </p:nvSpPr>
        <p:spPr>
          <a:xfrm>
            <a:off x="1285987" y="2189381"/>
            <a:ext cx="972556" cy="276999"/>
          </a:xfrm>
          <a:prstGeom prst="rect">
            <a:avLst/>
          </a:prstGeom>
        </p:spPr>
        <p:txBody>
          <a:bodyPr wrap="none" lIns="72000" rIns="7200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     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54" name="DIFFERENCE_HEADER">
            <a:extLst>
              <a:ext uri="{FF2B5EF4-FFF2-40B4-BE49-F238E27FC236}">
                <a16:creationId xmlns:a16="http://schemas.microsoft.com/office/drawing/2014/main" id="{A7ADD56C-8D26-3A64-8581-FD4D6BCB0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3899" y="1027381"/>
            <a:ext cx="416569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Q7 bis. Pouvez-vous évaluer votre niveau de satisfaction par rapport aux équipes de la crèche ?</a:t>
            </a:r>
          </a:p>
        </p:txBody>
      </p:sp>
      <p:cxnSp>
        <p:nvCxnSpPr>
          <p:cNvPr id="59" name="STRAIGHT_CONNECTOR_13">
            <a:extLst>
              <a:ext uri="{FF2B5EF4-FFF2-40B4-BE49-F238E27FC236}">
                <a16:creationId xmlns:a16="http://schemas.microsoft.com/office/drawing/2014/main" id="{689741AB-AFE3-5492-DB85-4B6190739C60}"/>
              </a:ext>
            </a:extLst>
          </p:cNvPr>
          <p:cNvCxnSpPr>
            <a:cxnSpLocks/>
          </p:cNvCxnSpPr>
          <p:nvPr/>
        </p:nvCxnSpPr>
        <p:spPr>
          <a:xfrm>
            <a:off x="493899" y="6524356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DIFFERENCE_HEADER1">
            <a:extLst>
              <a:ext uri="{FF2B5EF4-FFF2-40B4-BE49-F238E27FC236}">
                <a16:creationId xmlns:a16="http://schemas.microsoft.com/office/drawing/2014/main" id="{9735E747-D339-304D-F672-350D683E6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85987" y="1701010"/>
            <a:ext cx="3073811" cy="43088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pPr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L’équipe de professionnels qui accueillent votre enfant</a:t>
            </a:r>
          </a:p>
        </p:txBody>
      </p:sp>
      <p:cxnSp>
        <p:nvCxnSpPr>
          <p:cNvPr id="69" name="DIFFERENCE_UNDERLINE">
            <a:extLst>
              <a:ext uri="{FF2B5EF4-FFF2-40B4-BE49-F238E27FC236}">
                <a16:creationId xmlns:a16="http://schemas.microsoft.com/office/drawing/2014/main" id="{75547DA8-A988-BDFA-5B19-A8637793C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6657" y="2692521"/>
            <a:ext cx="6523049" cy="0"/>
          </a:xfrm>
          <a:prstGeom prst="line">
            <a:avLst/>
          </a:prstGeom>
          <a:ln w="1905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Q7BIS_1_BASE">
            <a:extLst>
              <a:ext uri="{FF2B5EF4-FFF2-40B4-BE49-F238E27FC236}">
                <a16:creationId xmlns:a16="http://schemas.microsoft.com/office/drawing/2014/main" id="{3EA2EAD3-35AE-8533-E93C-AE06BAE9E9E3}"/>
              </a:ext>
            </a:extLst>
          </p:cNvPr>
          <p:cNvSpPr/>
          <p:nvPr/>
        </p:nvSpPr>
        <p:spPr>
          <a:xfrm>
            <a:off x="1285987" y="3629541"/>
            <a:ext cx="789813" cy="276999"/>
          </a:xfrm>
          <a:prstGeom prst="rect">
            <a:avLst/>
          </a:prstGeom>
        </p:spPr>
        <p:txBody>
          <a:bodyPr wrap="none" lIns="72000" rIns="7200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57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8" name="DIFFERENCE_HEADER2">
            <a:extLst>
              <a:ext uri="{FF2B5EF4-FFF2-40B4-BE49-F238E27FC236}">
                <a16:creationId xmlns:a16="http://schemas.microsoft.com/office/drawing/2014/main" id="{C902BA79-BFDC-0B97-5CBA-5CCF205B0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85987" y="3341293"/>
            <a:ext cx="1858499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pPr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L’équipe de direction</a:t>
            </a:r>
          </a:p>
        </p:txBody>
      </p:sp>
      <p:cxnSp>
        <p:nvCxnSpPr>
          <p:cNvPr id="19" name="DIFFERENCE_UNDERLINE1">
            <a:extLst>
              <a:ext uri="{FF2B5EF4-FFF2-40B4-BE49-F238E27FC236}">
                <a16:creationId xmlns:a16="http://schemas.microsoft.com/office/drawing/2014/main" id="{34B33FFE-5003-44CC-40EB-1B39C0DA0D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6657" y="4410596"/>
            <a:ext cx="6523049" cy="0"/>
          </a:xfrm>
          <a:prstGeom prst="line">
            <a:avLst/>
          </a:prstGeom>
          <a:ln w="19050">
            <a:solidFill>
              <a:schemeClr val="bg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Q7BIS_3_BASE">
            <a:extLst>
              <a:ext uri="{FF2B5EF4-FFF2-40B4-BE49-F238E27FC236}">
                <a16:creationId xmlns:a16="http://schemas.microsoft.com/office/drawing/2014/main" id="{632C15EB-2B5B-CADB-6E8F-6C207F81DF14}"/>
              </a:ext>
            </a:extLst>
          </p:cNvPr>
          <p:cNvSpPr/>
          <p:nvPr/>
        </p:nvSpPr>
        <p:spPr>
          <a:xfrm>
            <a:off x="1285987" y="5285725"/>
            <a:ext cx="789813" cy="276999"/>
          </a:xfrm>
          <a:prstGeom prst="rect">
            <a:avLst/>
          </a:prstGeom>
        </p:spPr>
        <p:txBody>
          <a:bodyPr wrap="none" lIns="72000" rIns="7200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45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87" name="DIFFERENCE_HEADER3">
            <a:extLst>
              <a:ext uri="{FF2B5EF4-FFF2-40B4-BE49-F238E27FC236}">
                <a16:creationId xmlns:a16="http://schemas.microsoft.com/office/drawing/2014/main" id="{391981FA-F64A-B204-FE2B-1F4E83ED17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285987" y="4997477"/>
            <a:ext cx="1566752" cy="215444"/>
          </a:xfrm>
          <a:prstGeom prst="rect">
            <a:avLst/>
          </a:prstGeom>
          <a:noFill/>
        </p:spPr>
        <p:txBody>
          <a:bodyPr wrap="none" lIns="72000" tIns="0" rIns="72000" bIns="0" rtlCol="0">
            <a:spAutoFit/>
          </a:bodyPr>
          <a:lstStyle/>
          <a:p>
            <a:pPr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L’équipe du siège</a:t>
            </a:r>
          </a:p>
        </p:txBody>
      </p:sp>
      <p:sp>
        <p:nvSpPr>
          <p:cNvPr id="171" name="DIFFERENCE_HEADER4">
            <a:extLst>
              <a:ext uri="{FF2B5EF4-FFF2-40B4-BE49-F238E27FC236}">
                <a16:creationId xmlns:a16="http://schemas.microsoft.com/office/drawing/2014/main" id="{2DCBA182-E5E8-26FE-EB79-E42127A7A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3899" y="6735443"/>
            <a:ext cx="5785603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Q8. Pouvez-vous évaluer de manière plus précise votre niveau de satisfaction par rapport aux professionnels qui accueillent votre enfant ?</a:t>
            </a:r>
          </a:p>
        </p:txBody>
      </p:sp>
      <p:sp>
        <p:nvSpPr>
          <p:cNvPr id="60" name="TEXT_PLACEHOLDER_14">
            <a:extLst>
              <a:ext uri="{FF2B5EF4-FFF2-40B4-BE49-F238E27FC236}">
                <a16:creationId xmlns:a16="http://schemas.microsoft.com/office/drawing/2014/main" id="{A45A1956-6883-9A74-ADCC-BEB977B4C027}"/>
              </a:ext>
            </a:extLst>
          </p:cNvPr>
          <p:cNvSpPr txBox="1">
            <a:spLocks/>
          </p:cNvSpPr>
          <p:nvPr/>
        </p:nvSpPr>
        <p:spPr>
          <a:xfrm>
            <a:off x="493898" y="6138787"/>
            <a:ext cx="6854269" cy="2934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lang="fr-FR" sz="2000" b="1" dirty="0">
                <a:solidFill>
                  <a:srgbClr val="1DAFAD"/>
                </a:solidFill>
                <a:latin typeface="Barlow Condensed Light" panose="00000406000000000000" pitchFamily="2" charset="0"/>
              </a:rPr>
              <a:t>La satisfaction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 détaillée par rapport aux professionnels accueillant votre enfant </a:t>
            </a:r>
          </a:p>
        </p:txBody>
      </p:sp>
      <p:grpSp>
        <p:nvGrpSpPr>
          <p:cNvPr id="26" name="GROUPE_25">
            <a:extLst>
              <a:ext uri="{FF2B5EF4-FFF2-40B4-BE49-F238E27FC236}">
                <a16:creationId xmlns:a16="http://schemas.microsoft.com/office/drawing/2014/main" id="{9DA92438-4F43-37FF-A9CA-D5AC6DBA6A51}"/>
              </a:ext>
            </a:extLst>
          </p:cNvPr>
          <p:cNvGrpSpPr/>
          <p:nvPr/>
        </p:nvGrpSpPr>
        <p:grpSpPr>
          <a:xfrm>
            <a:off x="4426472" y="804173"/>
            <a:ext cx="2880321" cy="2903863"/>
            <a:chOff x="7575402" y="1582333"/>
            <a:chExt cx="2880321" cy="2903863"/>
          </a:xfrm>
        </p:grpSpPr>
        <p:graphicFrame>
          <p:nvGraphicFramePr>
            <p:cNvPr id="28" name="Q7BIS_2_GRAPH" descr="Set Id=&quot;A20260430093526_009&quot;&#10;">
              <a:extLst>
                <a:ext uri="{FF2B5EF4-FFF2-40B4-BE49-F238E27FC236}">
                  <a16:creationId xmlns:a16="http://schemas.microsoft.com/office/drawing/2014/main" id="{686FB8A8-A047-8E3C-018E-B46B798B570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78345238"/>
                </p:ext>
              </p:extLst>
            </p:nvPr>
          </p:nvGraphicFramePr>
          <p:xfrm>
            <a:off x="7575402" y="1582333"/>
            <a:ext cx="2880321" cy="29038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29" name="GROUPE_28">
              <a:extLst>
                <a:ext uri="{FF2B5EF4-FFF2-40B4-BE49-F238E27FC236}">
                  <a16:creationId xmlns:a16="http://schemas.microsoft.com/office/drawing/2014/main" id="{68D2A8B4-CCB5-ABC8-C161-ECB7AC44403A}"/>
                </a:ext>
              </a:extLst>
            </p:cNvPr>
            <p:cNvGrpSpPr/>
            <p:nvPr/>
          </p:nvGrpSpPr>
          <p:grpSpPr>
            <a:xfrm>
              <a:off x="7884356" y="3108752"/>
              <a:ext cx="2450954" cy="246221"/>
              <a:chOff x="4121503" y="2563004"/>
              <a:chExt cx="2277352" cy="246221"/>
            </a:xfrm>
          </p:grpSpPr>
          <p:sp>
            <p:nvSpPr>
              <p:cNvPr id="32" name="OBDELNIK_6">
                <a:extLst>
                  <a:ext uri="{FF2B5EF4-FFF2-40B4-BE49-F238E27FC236}">
                    <a16:creationId xmlns:a16="http://schemas.microsoft.com/office/drawing/2014/main" id="{5046E31F-1D77-C34A-0B83-FDABCE72690E}"/>
                  </a:ext>
                </a:extLst>
              </p:cNvPr>
              <p:cNvSpPr/>
              <p:nvPr/>
            </p:nvSpPr>
            <p:spPr>
              <a:xfrm>
                <a:off x="5297254" y="2662548"/>
                <a:ext cx="108000" cy="57565"/>
              </a:xfrm>
              <a:prstGeom prst="rect">
                <a:avLst/>
              </a:prstGeom>
              <a:solidFill>
                <a:srgbClr val="F1BE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OVEPOLE_9">
                <a:extLst>
                  <a:ext uri="{FF2B5EF4-FFF2-40B4-BE49-F238E27FC236}">
                    <a16:creationId xmlns:a16="http://schemas.microsoft.com/office/drawing/2014/main" id="{1C1AA0D4-2DCC-67BE-8F29-B4B97ABC05D3}"/>
                  </a:ext>
                </a:extLst>
              </p:cNvPr>
              <p:cNvSpPr txBox="1"/>
              <p:nvPr/>
            </p:nvSpPr>
            <p:spPr>
              <a:xfrm>
                <a:off x="5292799" y="2563004"/>
                <a:ext cx="591421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000" b="1" dirty="0">
                    <a:latin typeface="Barlow" panose="00000500000000000000" pitchFamily="2" charset="0"/>
                    <a:cs typeface="Arial" panose="020B0604020202020204" pitchFamily="34" charset="0"/>
                  </a:rPr>
                  <a:t>6 à 7</a:t>
                </a: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OBDELNIK_7">
                <a:extLst>
                  <a:ext uri="{FF2B5EF4-FFF2-40B4-BE49-F238E27FC236}">
                    <a16:creationId xmlns:a16="http://schemas.microsoft.com/office/drawing/2014/main" id="{18CF7CF7-86CC-53BD-DE46-5F0C568ADD4E}"/>
                  </a:ext>
                </a:extLst>
              </p:cNvPr>
              <p:cNvSpPr/>
              <p:nvPr/>
            </p:nvSpPr>
            <p:spPr>
              <a:xfrm>
                <a:off x="4140671" y="2662548"/>
                <a:ext cx="108000" cy="57565"/>
              </a:xfrm>
              <a:prstGeom prst="rect">
                <a:avLst/>
              </a:prstGeom>
              <a:solidFill>
                <a:srgbClr val="2DB5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35" name="TEXTOVEPOLE_10">
                <a:extLst>
                  <a:ext uri="{FF2B5EF4-FFF2-40B4-BE49-F238E27FC236}">
                    <a16:creationId xmlns:a16="http://schemas.microsoft.com/office/drawing/2014/main" id="{6CC2533F-373A-ED0C-509E-A0AF9E4547B3}"/>
                  </a:ext>
                </a:extLst>
              </p:cNvPr>
              <p:cNvSpPr txBox="1"/>
              <p:nvPr/>
            </p:nvSpPr>
            <p:spPr>
              <a:xfrm>
                <a:off x="4121503" y="2563004"/>
                <a:ext cx="486950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36" name="TEXTOVEPOLE_11">
                <a:extLst>
                  <a:ext uri="{FF2B5EF4-FFF2-40B4-BE49-F238E27FC236}">
                    <a16:creationId xmlns:a16="http://schemas.microsoft.com/office/drawing/2014/main" id="{843EB02E-FE57-1645-1EDD-24653122F1A7}"/>
                  </a:ext>
                </a:extLst>
              </p:cNvPr>
              <p:cNvSpPr txBox="1"/>
              <p:nvPr/>
            </p:nvSpPr>
            <p:spPr>
              <a:xfrm>
                <a:off x="4757637" y="2563004"/>
                <a:ext cx="482740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8 à 9</a:t>
                </a:r>
                <a:endParaRPr lang="fr-FR" sz="1000" b="1" dirty="0">
                  <a:latin typeface="Barlow" panose="000005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6" name="OBDELNIK_8">
                <a:extLst>
                  <a:ext uri="{FF2B5EF4-FFF2-40B4-BE49-F238E27FC236}">
                    <a16:creationId xmlns:a16="http://schemas.microsoft.com/office/drawing/2014/main" id="{62A8FFAC-EEF3-BBE0-A697-4DF6E2A1EB8E}"/>
                  </a:ext>
                </a:extLst>
              </p:cNvPr>
              <p:cNvSpPr/>
              <p:nvPr/>
            </p:nvSpPr>
            <p:spPr>
              <a:xfrm>
                <a:off x="5904879" y="2662548"/>
                <a:ext cx="108000" cy="57565"/>
              </a:xfrm>
              <a:prstGeom prst="rect">
                <a:avLst/>
              </a:prstGeom>
              <a:solidFill>
                <a:srgbClr val="FF7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OVEPOLE_12">
                <a:extLst>
                  <a:ext uri="{FF2B5EF4-FFF2-40B4-BE49-F238E27FC236}">
                    <a16:creationId xmlns:a16="http://schemas.microsoft.com/office/drawing/2014/main" id="{42FDC24A-139A-6068-9D14-5CBC9F8EF8A0}"/>
                  </a:ext>
                </a:extLst>
              </p:cNvPr>
              <p:cNvSpPr txBox="1"/>
              <p:nvPr/>
            </p:nvSpPr>
            <p:spPr>
              <a:xfrm>
                <a:off x="5969264" y="2563004"/>
                <a:ext cx="429591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1 à 5</a:t>
                </a:r>
              </a:p>
            </p:txBody>
          </p:sp>
          <p:sp>
            <p:nvSpPr>
              <p:cNvPr id="63" name="OBDELNIK_9">
                <a:extLst>
                  <a:ext uri="{FF2B5EF4-FFF2-40B4-BE49-F238E27FC236}">
                    <a16:creationId xmlns:a16="http://schemas.microsoft.com/office/drawing/2014/main" id="{4F9BE984-B4B6-19DB-5C15-345CB4EE8A1D}"/>
                  </a:ext>
                </a:extLst>
              </p:cNvPr>
              <p:cNvSpPr/>
              <p:nvPr/>
            </p:nvSpPr>
            <p:spPr>
              <a:xfrm>
                <a:off x="4713646" y="2662548"/>
                <a:ext cx="108000" cy="57565"/>
              </a:xfrm>
              <a:prstGeom prst="rect">
                <a:avLst/>
              </a:prstGeom>
              <a:solidFill>
                <a:srgbClr val="1DAF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" name="TEXTOVEPOLE_13">
              <a:extLst>
                <a:ext uri="{FF2B5EF4-FFF2-40B4-BE49-F238E27FC236}">
                  <a16:creationId xmlns:a16="http://schemas.microsoft.com/office/drawing/2014/main" id="{E6D45E84-79B7-0A52-5CC3-8365DCE8F617}"/>
                </a:ext>
              </a:extLst>
            </p:cNvPr>
            <p:cNvSpPr txBox="1"/>
            <p:nvPr/>
          </p:nvSpPr>
          <p:spPr>
            <a:xfrm>
              <a:off x="8723432" y="2865452"/>
              <a:ext cx="582639" cy="27699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/10</a:t>
              </a:r>
            </a:p>
          </p:txBody>
        </p:sp>
      </p:grpSp>
      <p:sp>
        <p:nvSpPr>
          <p:cNvPr id="80" name="NOM_ENTREPRISE">
            <a:extLst>
              <a:ext uri="{FF2B5EF4-FFF2-40B4-BE49-F238E27FC236}">
                <a16:creationId xmlns:a16="http://schemas.microsoft.com/office/drawing/2014/main" id="{8A150F0B-9091-F715-8000-4686234028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201" y="162704"/>
            <a:ext cx="7421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</a:rPr>
              <a:t>LES PETITES CRECHES</a:t>
            </a:r>
            <a:endParaRPr/>
          </a:p>
        </p:txBody>
      </p:sp>
      <p:grpSp>
        <p:nvGrpSpPr>
          <p:cNvPr id="81" name="GROUPE_80">
            <a:extLst>
              <a:ext uri="{FF2B5EF4-FFF2-40B4-BE49-F238E27FC236}">
                <a16:creationId xmlns:a16="http://schemas.microsoft.com/office/drawing/2014/main" id="{5B0F5CF0-DB18-31C1-7EE8-6F831E56722B}"/>
              </a:ext>
            </a:extLst>
          </p:cNvPr>
          <p:cNvGrpSpPr/>
          <p:nvPr/>
        </p:nvGrpSpPr>
        <p:grpSpPr>
          <a:xfrm>
            <a:off x="4393135" y="2538388"/>
            <a:ext cx="2880321" cy="2903863"/>
            <a:chOff x="7575402" y="1582333"/>
            <a:chExt cx="2880321" cy="2903863"/>
          </a:xfrm>
        </p:grpSpPr>
        <p:graphicFrame>
          <p:nvGraphicFramePr>
            <p:cNvPr id="82" name="Q7BIS_1_GRAPH" descr="Set Id=&quot;A20260430093526_010&quot;&#10;">
              <a:extLst>
                <a:ext uri="{FF2B5EF4-FFF2-40B4-BE49-F238E27FC236}">
                  <a16:creationId xmlns:a16="http://schemas.microsoft.com/office/drawing/2014/main" id="{3804F713-DEF2-2110-6FBA-C3151FC20AC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76730684"/>
                </p:ext>
              </p:extLst>
            </p:nvPr>
          </p:nvGraphicFramePr>
          <p:xfrm>
            <a:off x="7575402" y="1582333"/>
            <a:ext cx="2880321" cy="29038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pSp>
          <p:nvGrpSpPr>
            <p:cNvPr id="83" name="GROUPE_82">
              <a:extLst>
                <a:ext uri="{FF2B5EF4-FFF2-40B4-BE49-F238E27FC236}">
                  <a16:creationId xmlns:a16="http://schemas.microsoft.com/office/drawing/2014/main" id="{A51D6824-56B2-B1CF-1DD7-F8AF123220E8}"/>
                </a:ext>
              </a:extLst>
            </p:cNvPr>
            <p:cNvGrpSpPr/>
            <p:nvPr/>
          </p:nvGrpSpPr>
          <p:grpSpPr>
            <a:xfrm>
              <a:off x="7884356" y="3108752"/>
              <a:ext cx="2450954" cy="246221"/>
              <a:chOff x="4121503" y="2563004"/>
              <a:chExt cx="2277352" cy="246221"/>
            </a:xfrm>
          </p:grpSpPr>
          <p:sp>
            <p:nvSpPr>
              <p:cNvPr id="85" name="OBDELNIK_10">
                <a:extLst>
                  <a:ext uri="{FF2B5EF4-FFF2-40B4-BE49-F238E27FC236}">
                    <a16:creationId xmlns:a16="http://schemas.microsoft.com/office/drawing/2014/main" id="{149AEF85-2B04-4025-1A29-54616363D8C7}"/>
                  </a:ext>
                </a:extLst>
              </p:cNvPr>
              <p:cNvSpPr/>
              <p:nvPr/>
            </p:nvSpPr>
            <p:spPr>
              <a:xfrm>
                <a:off x="5297254" y="2662548"/>
                <a:ext cx="108000" cy="57565"/>
              </a:xfrm>
              <a:prstGeom prst="rect">
                <a:avLst/>
              </a:prstGeom>
              <a:solidFill>
                <a:srgbClr val="F1BE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86" name="TEXTOVEPOLE_14">
                <a:extLst>
                  <a:ext uri="{FF2B5EF4-FFF2-40B4-BE49-F238E27FC236}">
                    <a16:creationId xmlns:a16="http://schemas.microsoft.com/office/drawing/2014/main" id="{29B9B8CF-EEDD-DFDD-AB6C-19EF8006756E}"/>
                  </a:ext>
                </a:extLst>
              </p:cNvPr>
              <p:cNvSpPr txBox="1"/>
              <p:nvPr/>
            </p:nvSpPr>
            <p:spPr>
              <a:xfrm>
                <a:off x="5292799" y="2563004"/>
                <a:ext cx="591421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000" b="1" dirty="0">
                    <a:latin typeface="Barlow" panose="00000500000000000000" pitchFamily="2" charset="0"/>
                    <a:cs typeface="Arial" panose="020B0604020202020204" pitchFamily="34" charset="0"/>
                  </a:rPr>
                  <a:t>6 à 7</a:t>
                </a: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9" name="OBDELNIK_11">
                <a:extLst>
                  <a:ext uri="{FF2B5EF4-FFF2-40B4-BE49-F238E27FC236}">
                    <a16:creationId xmlns:a16="http://schemas.microsoft.com/office/drawing/2014/main" id="{06857D78-7BBD-C97E-07C1-0D887B6DCCF3}"/>
                  </a:ext>
                </a:extLst>
              </p:cNvPr>
              <p:cNvSpPr/>
              <p:nvPr/>
            </p:nvSpPr>
            <p:spPr>
              <a:xfrm>
                <a:off x="4140671" y="2662548"/>
                <a:ext cx="108000" cy="57565"/>
              </a:xfrm>
              <a:prstGeom prst="rect">
                <a:avLst/>
              </a:prstGeom>
              <a:solidFill>
                <a:srgbClr val="2DB5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0" name="TEXTOVEPOLE_15">
                <a:extLst>
                  <a:ext uri="{FF2B5EF4-FFF2-40B4-BE49-F238E27FC236}">
                    <a16:creationId xmlns:a16="http://schemas.microsoft.com/office/drawing/2014/main" id="{E6D631D7-AA32-5DD3-6607-5BA3B7045730}"/>
                  </a:ext>
                </a:extLst>
              </p:cNvPr>
              <p:cNvSpPr txBox="1"/>
              <p:nvPr/>
            </p:nvSpPr>
            <p:spPr>
              <a:xfrm>
                <a:off x="4121503" y="2563004"/>
                <a:ext cx="486950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91" name="TEXTOVEPOLE_16">
                <a:extLst>
                  <a:ext uri="{FF2B5EF4-FFF2-40B4-BE49-F238E27FC236}">
                    <a16:creationId xmlns:a16="http://schemas.microsoft.com/office/drawing/2014/main" id="{CDE16A4E-422B-4EE5-31BC-B97D4B1471C6}"/>
                  </a:ext>
                </a:extLst>
              </p:cNvPr>
              <p:cNvSpPr txBox="1"/>
              <p:nvPr/>
            </p:nvSpPr>
            <p:spPr>
              <a:xfrm>
                <a:off x="4757637" y="2563004"/>
                <a:ext cx="482740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8 à 9</a:t>
                </a:r>
                <a:endParaRPr lang="fr-FR" sz="1000" b="1" dirty="0">
                  <a:latin typeface="Barlow" panose="000005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2" name="OBDELNIK_12">
                <a:extLst>
                  <a:ext uri="{FF2B5EF4-FFF2-40B4-BE49-F238E27FC236}">
                    <a16:creationId xmlns:a16="http://schemas.microsoft.com/office/drawing/2014/main" id="{3DD5FD78-8E8D-2A32-E48D-5D8A62E1EA29}"/>
                  </a:ext>
                </a:extLst>
              </p:cNvPr>
              <p:cNvSpPr/>
              <p:nvPr/>
            </p:nvSpPr>
            <p:spPr>
              <a:xfrm>
                <a:off x="5904879" y="2662548"/>
                <a:ext cx="108000" cy="57565"/>
              </a:xfrm>
              <a:prstGeom prst="rect">
                <a:avLst/>
              </a:prstGeom>
              <a:solidFill>
                <a:srgbClr val="FF7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93" name="TEXTOVEPOLE_17">
                <a:extLst>
                  <a:ext uri="{FF2B5EF4-FFF2-40B4-BE49-F238E27FC236}">
                    <a16:creationId xmlns:a16="http://schemas.microsoft.com/office/drawing/2014/main" id="{519425D2-9DD0-4A67-A2A5-F7CCB01C7B88}"/>
                  </a:ext>
                </a:extLst>
              </p:cNvPr>
              <p:cNvSpPr txBox="1"/>
              <p:nvPr/>
            </p:nvSpPr>
            <p:spPr>
              <a:xfrm>
                <a:off x="5969264" y="2563004"/>
                <a:ext cx="429591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1 à 5</a:t>
                </a:r>
              </a:p>
            </p:txBody>
          </p:sp>
          <p:sp>
            <p:nvSpPr>
              <p:cNvPr id="94" name="OBDELNIK_13">
                <a:extLst>
                  <a:ext uri="{FF2B5EF4-FFF2-40B4-BE49-F238E27FC236}">
                    <a16:creationId xmlns:a16="http://schemas.microsoft.com/office/drawing/2014/main" id="{6816164D-67EE-2BE9-C4CE-1E36BE359CEC}"/>
                  </a:ext>
                </a:extLst>
              </p:cNvPr>
              <p:cNvSpPr/>
              <p:nvPr/>
            </p:nvSpPr>
            <p:spPr>
              <a:xfrm>
                <a:off x="4713646" y="2662548"/>
                <a:ext cx="108000" cy="57565"/>
              </a:xfrm>
              <a:prstGeom prst="rect">
                <a:avLst/>
              </a:prstGeom>
              <a:solidFill>
                <a:srgbClr val="1DAF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4" name="TEXTOVEPOLE_18">
              <a:extLst>
                <a:ext uri="{FF2B5EF4-FFF2-40B4-BE49-F238E27FC236}">
                  <a16:creationId xmlns:a16="http://schemas.microsoft.com/office/drawing/2014/main" id="{D76FBF47-8604-44AE-F68B-D052026AAAA3}"/>
                </a:ext>
              </a:extLst>
            </p:cNvPr>
            <p:cNvSpPr txBox="1"/>
            <p:nvPr/>
          </p:nvSpPr>
          <p:spPr>
            <a:xfrm>
              <a:off x="8723432" y="2865452"/>
              <a:ext cx="582639" cy="27699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/10</a:t>
              </a:r>
            </a:p>
          </p:txBody>
        </p:sp>
      </p:grpSp>
      <p:grpSp>
        <p:nvGrpSpPr>
          <p:cNvPr id="95" name="GROUPE_94">
            <a:extLst>
              <a:ext uri="{FF2B5EF4-FFF2-40B4-BE49-F238E27FC236}">
                <a16:creationId xmlns:a16="http://schemas.microsoft.com/office/drawing/2014/main" id="{5A330814-904C-4526-3A3B-5128468497BE}"/>
              </a:ext>
            </a:extLst>
          </p:cNvPr>
          <p:cNvGrpSpPr/>
          <p:nvPr/>
        </p:nvGrpSpPr>
        <p:grpSpPr>
          <a:xfrm>
            <a:off x="4359798" y="4266580"/>
            <a:ext cx="2880321" cy="2903863"/>
            <a:chOff x="7575402" y="1582333"/>
            <a:chExt cx="2880321" cy="2903863"/>
          </a:xfrm>
        </p:grpSpPr>
        <p:graphicFrame>
          <p:nvGraphicFramePr>
            <p:cNvPr id="96" name="Q7BIS_3_GRAPH" descr="Set Id=&quot;A20260430093526_011&quot;&#10;">
              <a:extLst>
                <a:ext uri="{FF2B5EF4-FFF2-40B4-BE49-F238E27FC236}">
                  <a16:creationId xmlns:a16="http://schemas.microsoft.com/office/drawing/2014/main" id="{27766D48-6757-3242-EC23-B4C408F6426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49866615"/>
                </p:ext>
              </p:extLst>
            </p:nvPr>
          </p:nvGraphicFramePr>
          <p:xfrm>
            <a:off x="7575402" y="1582333"/>
            <a:ext cx="2880321" cy="29038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pSp>
          <p:nvGrpSpPr>
            <p:cNvPr id="97" name="GROUPE_96">
              <a:extLst>
                <a:ext uri="{FF2B5EF4-FFF2-40B4-BE49-F238E27FC236}">
                  <a16:creationId xmlns:a16="http://schemas.microsoft.com/office/drawing/2014/main" id="{001C8B84-BE8A-14B9-DC92-45B916C1D4E9}"/>
                </a:ext>
              </a:extLst>
            </p:cNvPr>
            <p:cNvGrpSpPr/>
            <p:nvPr/>
          </p:nvGrpSpPr>
          <p:grpSpPr>
            <a:xfrm>
              <a:off x="7884356" y="3108752"/>
              <a:ext cx="2450954" cy="246221"/>
              <a:chOff x="4121503" y="2563004"/>
              <a:chExt cx="2277352" cy="246221"/>
            </a:xfrm>
          </p:grpSpPr>
          <p:sp>
            <p:nvSpPr>
              <p:cNvPr id="99" name="OBDELNIK_14">
                <a:extLst>
                  <a:ext uri="{FF2B5EF4-FFF2-40B4-BE49-F238E27FC236}">
                    <a16:creationId xmlns:a16="http://schemas.microsoft.com/office/drawing/2014/main" id="{8EDE12BA-D441-20FF-5BF9-0074E3F509BD}"/>
                  </a:ext>
                </a:extLst>
              </p:cNvPr>
              <p:cNvSpPr/>
              <p:nvPr/>
            </p:nvSpPr>
            <p:spPr>
              <a:xfrm>
                <a:off x="5297254" y="2662548"/>
                <a:ext cx="108000" cy="57565"/>
              </a:xfrm>
              <a:prstGeom prst="rect">
                <a:avLst/>
              </a:prstGeom>
              <a:solidFill>
                <a:srgbClr val="F1BE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0" name="TEXTOVEPOLE_19">
                <a:extLst>
                  <a:ext uri="{FF2B5EF4-FFF2-40B4-BE49-F238E27FC236}">
                    <a16:creationId xmlns:a16="http://schemas.microsoft.com/office/drawing/2014/main" id="{6EFCF43F-47A8-0B2B-8706-8F7BE2D7F7E6}"/>
                  </a:ext>
                </a:extLst>
              </p:cNvPr>
              <p:cNvSpPr txBox="1"/>
              <p:nvPr/>
            </p:nvSpPr>
            <p:spPr>
              <a:xfrm>
                <a:off x="5292799" y="2563004"/>
                <a:ext cx="591421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000" b="1" dirty="0">
                    <a:latin typeface="Barlow" panose="00000500000000000000" pitchFamily="2" charset="0"/>
                    <a:cs typeface="Arial" panose="020B0604020202020204" pitchFamily="34" charset="0"/>
                  </a:rPr>
                  <a:t>6 à 7</a:t>
                </a: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1" name="OBDELNIK_15">
                <a:extLst>
                  <a:ext uri="{FF2B5EF4-FFF2-40B4-BE49-F238E27FC236}">
                    <a16:creationId xmlns:a16="http://schemas.microsoft.com/office/drawing/2014/main" id="{DC2D54F9-DF0D-0325-47CB-A5DE9AECA1A0}"/>
                  </a:ext>
                </a:extLst>
              </p:cNvPr>
              <p:cNvSpPr/>
              <p:nvPr/>
            </p:nvSpPr>
            <p:spPr>
              <a:xfrm>
                <a:off x="4140671" y="2662548"/>
                <a:ext cx="108000" cy="57565"/>
              </a:xfrm>
              <a:prstGeom prst="rect">
                <a:avLst/>
              </a:prstGeom>
              <a:solidFill>
                <a:srgbClr val="2DB5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2" name="TEXTOVEPOLE_20">
                <a:extLst>
                  <a:ext uri="{FF2B5EF4-FFF2-40B4-BE49-F238E27FC236}">
                    <a16:creationId xmlns:a16="http://schemas.microsoft.com/office/drawing/2014/main" id="{1A19D3E3-3591-29AD-5D76-E6BB229AEBE5}"/>
                  </a:ext>
                </a:extLst>
              </p:cNvPr>
              <p:cNvSpPr txBox="1"/>
              <p:nvPr/>
            </p:nvSpPr>
            <p:spPr>
              <a:xfrm>
                <a:off x="4121503" y="2563004"/>
                <a:ext cx="486950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103" name="TEXTOVEPOLE_21">
                <a:extLst>
                  <a:ext uri="{FF2B5EF4-FFF2-40B4-BE49-F238E27FC236}">
                    <a16:creationId xmlns:a16="http://schemas.microsoft.com/office/drawing/2014/main" id="{9FAE3E55-42AB-C7B3-333B-63BD3395F95F}"/>
                  </a:ext>
                </a:extLst>
              </p:cNvPr>
              <p:cNvSpPr txBox="1"/>
              <p:nvPr/>
            </p:nvSpPr>
            <p:spPr>
              <a:xfrm>
                <a:off x="4757637" y="2563004"/>
                <a:ext cx="482740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8 à 9</a:t>
                </a:r>
                <a:endParaRPr lang="fr-FR" sz="1000" b="1" dirty="0">
                  <a:latin typeface="Barlow" panose="000005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04" name="OBDELNIK_16">
                <a:extLst>
                  <a:ext uri="{FF2B5EF4-FFF2-40B4-BE49-F238E27FC236}">
                    <a16:creationId xmlns:a16="http://schemas.microsoft.com/office/drawing/2014/main" id="{680C0F93-0B4F-2C98-5DC0-84DA6C962500}"/>
                  </a:ext>
                </a:extLst>
              </p:cNvPr>
              <p:cNvSpPr/>
              <p:nvPr/>
            </p:nvSpPr>
            <p:spPr>
              <a:xfrm>
                <a:off x="5904879" y="2662548"/>
                <a:ext cx="108000" cy="57565"/>
              </a:xfrm>
              <a:prstGeom prst="rect">
                <a:avLst/>
              </a:prstGeom>
              <a:solidFill>
                <a:srgbClr val="FF7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05" name="TEXTOVEPOLE_22">
                <a:extLst>
                  <a:ext uri="{FF2B5EF4-FFF2-40B4-BE49-F238E27FC236}">
                    <a16:creationId xmlns:a16="http://schemas.microsoft.com/office/drawing/2014/main" id="{C7D10ECD-43E6-341D-0A01-FA1723C574AE}"/>
                  </a:ext>
                </a:extLst>
              </p:cNvPr>
              <p:cNvSpPr txBox="1"/>
              <p:nvPr/>
            </p:nvSpPr>
            <p:spPr>
              <a:xfrm>
                <a:off x="5969264" y="2563004"/>
                <a:ext cx="429591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1 à 5</a:t>
                </a:r>
              </a:p>
            </p:txBody>
          </p:sp>
          <p:sp>
            <p:nvSpPr>
              <p:cNvPr id="106" name="OBDELNIK_17">
                <a:extLst>
                  <a:ext uri="{FF2B5EF4-FFF2-40B4-BE49-F238E27FC236}">
                    <a16:creationId xmlns:a16="http://schemas.microsoft.com/office/drawing/2014/main" id="{F1C86E90-B0DE-B5F2-13CD-68F66FB3E09B}"/>
                  </a:ext>
                </a:extLst>
              </p:cNvPr>
              <p:cNvSpPr/>
              <p:nvPr/>
            </p:nvSpPr>
            <p:spPr>
              <a:xfrm>
                <a:off x="4713646" y="2662548"/>
                <a:ext cx="108000" cy="57565"/>
              </a:xfrm>
              <a:prstGeom prst="rect">
                <a:avLst/>
              </a:prstGeom>
              <a:solidFill>
                <a:srgbClr val="1DAF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8" name="TEXTOVEPOLE_23">
              <a:extLst>
                <a:ext uri="{FF2B5EF4-FFF2-40B4-BE49-F238E27FC236}">
                  <a16:creationId xmlns:a16="http://schemas.microsoft.com/office/drawing/2014/main" id="{8C1CB900-C728-C568-0C82-8A46BBE32999}"/>
                </a:ext>
              </a:extLst>
            </p:cNvPr>
            <p:cNvSpPr txBox="1"/>
            <p:nvPr/>
          </p:nvSpPr>
          <p:spPr>
            <a:xfrm>
              <a:off x="8723432" y="2865452"/>
              <a:ext cx="582639" cy="27699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/10</a:t>
              </a:r>
            </a:p>
          </p:txBody>
        </p:sp>
      </p:grpSp>
      <p:sp>
        <p:nvSpPr>
          <p:cNvPr id="7" name="AVG._GUESS_HEADER">
            <a:extLst>
              <a:ext uri="{FF2B5EF4-FFF2-40B4-BE49-F238E27FC236}">
                <a16:creationId xmlns:a16="http://schemas.microsoft.com/office/drawing/2014/main" id="{62BE4DA6-5081-BA0E-783E-221817E7DF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372296" y="6955053"/>
            <a:ext cx="975872" cy="21544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Moyenne</a:t>
            </a: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A42DF017-1322-8FE6-1D4D-40EC8129D077}"/>
              </a:ext>
            </a:extLst>
          </p:cNvPr>
          <p:cNvSpPr txBox="1"/>
          <p:nvPr/>
        </p:nvSpPr>
        <p:spPr>
          <a:xfrm>
            <a:off x="5488941" y="1727357"/>
            <a:ext cx="611429" cy="380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400" b="1" dirty="0">
                <a:latin typeface="Barlow" panose="00000500000000000000" pitchFamily="2" charset="0"/>
              </a:rPr>
              <a:t>9,4</a:t>
            </a:r>
            <a:endParaRPr/>
          </a:p>
        </p:txBody>
      </p:sp>
      <p:sp>
        <p:nvSpPr>
          <p:cNvPr id="21" name="TEXT1">
            <a:extLst>
              <a:ext uri="{FF2B5EF4-FFF2-40B4-BE49-F238E27FC236}">
                <a16:creationId xmlns:a16="http://schemas.microsoft.com/office/drawing/2014/main" id="{A4CB4FAC-B47C-ED32-8759-281ED13A4FCE}"/>
              </a:ext>
            </a:extLst>
          </p:cNvPr>
          <p:cNvSpPr txBox="1"/>
          <p:nvPr/>
        </p:nvSpPr>
        <p:spPr>
          <a:xfrm>
            <a:off x="6098550" y="1840944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22" name="TEXT2">
            <a:extLst>
              <a:ext uri="{FF2B5EF4-FFF2-40B4-BE49-F238E27FC236}">
                <a16:creationId xmlns:a16="http://schemas.microsoft.com/office/drawing/2014/main" id="{F05055D8-F635-00AF-7183-72846E4E8455}"/>
              </a:ext>
            </a:extLst>
          </p:cNvPr>
          <p:cNvSpPr txBox="1"/>
          <p:nvPr/>
        </p:nvSpPr>
        <p:spPr>
          <a:xfrm>
            <a:off x="6030530" y="2123655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00B050"/>
              </a:solidFill>
              <a:latin typeface="Barlow" panose="00000500000000000000" pitchFamily="2" charset="0"/>
            </a:endParaRPr>
          </a:p>
        </p:txBody>
      </p:sp>
      <p:sp>
        <p:nvSpPr>
          <p:cNvPr id="23" name="TEXT3">
            <a:extLst>
              <a:ext uri="{FF2B5EF4-FFF2-40B4-BE49-F238E27FC236}">
                <a16:creationId xmlns:a16="http://schemas.microsoft.com/office/drawing/2014/main" id="{2C0913F7-92E3-85FE-8F72-960B6CA07383}"/>
              </a:ext>
            </a:extLst>
          </p:cNvPr>
          <p:cNvSpPr txBox="1"/>
          <p:nvPr/>
        </p:nvSpPr>
        <p:spPr>
          <a:xfrm>
            <a:off x="5463865" y="3455549"/>
            <a:ext cx="636505" cy="380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400" b="1" dirty="0">
                <a:latin typeface="Barlow" panose="00000500000000000000" pitchFamily="2" charset="0"/>
              </a:rPr>
              <a:t>9,2</a:t>
            </a:r>
            <a:endParaRPr/>
          </a:p>
        </p:txBody>
      </p:sp>
      <p:sp>
        <p:nvSpPr>
          <p:cNvPr id="24" name="TEXT4">
            <a:extLst>
              <a:ext uri="{FF2B5EF4-FFF2-40B4-BE49-F238E27FC236}">
                <a16:creationId xmlns:a16="http://schemas.microsoft.com/office/drawing/2014/main" id="{E77521E9-2CF1-7EF0-43CB-F19B05344A4E}"/>
              </a:ext>
            </a:extLst>
          </p:cNvPr>
          <p:cNvSpPr txBox="1"/>
          <p:nvPr/>
        </p:nvSpPr>
        <p:spPr>
          <a:xfrm>
            <a:off x="6098550" y="3569136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25" name="TEXT5">
            <a:extLst>
              <a:ext uri="{FF2B5EF4-FFF2-40B4-BE49-F238E27FC236}">
                <a16:creationId xmlns:a16="http://schemas.microsoft.com/office/drawing/2014/main" id="{7F76E6F5-FC16-1E71-4227-8D0143BEA519}"/>
              </a:ext>
            </a:extLst>
          </p:cNvPr>
          <p:cNvSpPr txBox="1"/>
          <p:nvPr/>
        </p:nvSpPr>
        <p:spPr>
          <a:xfrm>
            <a:off x="6030530" y="3851847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00B050"/>
              </a:solidFill>
              <a:latin typeface="Barlow" panose="00000500000000000000" pitchFamily="2" charset="0"/>
            </a:endParaRPr>
          </a:p>
        </p:txBody>
      </p:sp>
      <p:sp>
        <p:nvSpPr>
          <p:cNvPr id="38" name="TEXT6">
            <a:extLst>
              <a:ext uri="{FF2B5EF4-FFF2-40B4-BE49-F238E27FC236}">
                <a16:creationId xmlns:a16="http://schemas.microsoft.com/office/drawing/2014/main" id="{8D0A677E-949E-1A41-4F54-4F7A3AD1C1FF}"/>
              </a:ext>
            </a:extLst>
          </p:cNvPr>
          <p:cNvSpPr txBox="1"/>
          <p:nvPr/>
        </p:nvSpPr>
        <p:spPr>
          <a:xfrm>
            <a:off x="5420053" y="5183741"/>
            <a:ext cx="608310" cy="380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400" b="1" dirty="0">
                <a:latin typeface="Barlow" panose="00000500000000000000" pitchFamily="2" charset="0"/>
              </a:rPr>
              <a:t>8,8</a:t>
            </a:r>
            <a:endParaRPr/>
          </a:p>
        </p:txBody>
      </p:sp>
      <p:sp>
        <p:nvSpPr>
          <p:cNvPr id="39" name="TEXT7">
            <a:extLst>
              <a:ext uri="{FF2B5EF4-FFF2-40B4-BE49-F238E27FC236}">
                <a16:creationId xmlns:a16="http://schemas.microsoft.com/office/drawing/2014/main" id="{551B36F0-C596-4365-EEB6-62F2B8407314}"/>
              </a:ext>
            </a:extLst>
          </p:cNvPr>
          <p:cNvSpPr txBox="1"/>
          <p:nvPr/>
        </p:nvSpPr>
        <p:spPr>
          <a:xfrm>
            <a:off x="6026542" y="5297328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40" name="TEXT8">
            <a:extLst>
              <a:ext uri="{FF2B5EF4-FFF2-40B4-BE49-F238E27FC236}">
                <a16:creationId xmlns:a16="http://schemas.microsoft.com/office/drawing/2014/main" id="{07A99FD3-91B4-28EE-3C7A-DA8FBBEBA233}"/>
              </a:ext>
            </a:extLst>
          </p:cNvPr>
          <p:cNvSpPr txBox="1"/>
          <p:nvPr/>
        </p:nvSpPr>
        <p:spPr>
          <a:xfrm>
            <a:off x="5958522" y="5580039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00B050"/>
              </a:solidFill>
              <a:latin typeface="Barlow" panose="00000500000000000000" pitchFamily="2" charset="0"/>
            </a:endParaRPr>
          </a:p>
        </p:txBody>
      </p:sp>
      <p:graphicFrame>
        <p:nvGraphicFramePr>
          <p:cNvPr id="41" name="Q8X_GRAPH" descr="Set Id=&quot;A20260430093526_013&quot;&#10;">
            <a:extLst>
              <a:ext uri="{FF2B5EF4-FFF2-40B4-BE49-F238E27FC236}">
                <a16:creationId xmlns:a16="http://schemas.microsoft.com/office/drawing/2014/main" id="{9223E962-C048-E561-B82B-CE7BC81BE0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8881685"/>
              </p:ext>
            </p:extLst>
          </p:nvPr>
        </p:nvGraphicFramePr>
        <p:xfrm>
          <a:off x="438705" y="7002883"/>
          <a:ext cx="6078416" cy="3240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3" name="TEXT9">
            <a:extLst>
              <a:ext uri="{FF2B5EF4-FFF2-40B4-BE49-F238E27FC236}">
                <a16:creationId xmlns:a16="http://schemas.microsoft.com/office/drawing/2014/main" id="{F4FE4CA7-A525-41E1-5055-00D05810929F}"/>
              </a:ext>
            </a:extLst>
          </p:cNvPr>
          <p:cNvSpPr txBox="1"/>
          <p:nvPr/>
        </p:nvSpPr>
        <p:spPr>
          <a:xfrm>
            <a:off x="6534918" y="7362924"/>
            <a:ext cx="519539" cy="285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b="1" dirty="0">
                <a:latin typeface="Barlow" panose="00000500000000000000" pitchFamily="2" charset="0"/>
              </a:rPr>
              <a:t>9,4</a:t>
            </a:r>
            <a:endParaRPr/>
          </a:p>
        </p:txBody>
      </p:sp>
      <p:sp>
        <p:nvSpPr>
          <p:cNvPr id="47" name="TEXT10">
            <a:extLst>
              <a:ext uri="{FF2B5EF4-FFF2-40B4-BE49-F238E27FC236}">
                <a16:creationId xmlns:a16="http://schemas.microsoft.com/office/drawing/2014/main" id="{EFE7C53A-10D3-6B1A-266B-ECF7112C1180}"/>
              </a:ext>
            </a:extLst>
          </p:cNvPr>
          <p:cNvSpPr txBox="1"/>
          <p:nvPr/>
        </p:nvSpPr>
        <p:spPr>
          <a:xfrm>
            <a:off x="6534918" y="7941942"/>
            <a:ext cx="519539" cy="285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b="1" dirty="0">
                <a:latin typeface="Barlow" panose="00000500000000000000" pitchFamily="2" charset="0"/>
              </a:rPr>
              <a:t>9,4</a:t>
            </a:r>
            <a:endParaRPr/>
          </a:p>
        </p:txBody>
      </p:sp>
      <p:sp>
        <p:nvSpPr>
          <p:cNvPr id="49" name="TEXT11">
            <a:extLst>
              <a:ext uri="{FF2B5EF4-FFF2-40B4-BE49-F238E27FC236}">
                <a16:creationId xmlns:a16="http://schemas.microsoft.com/office/drawing/2014/main" id="{AD119BFB-7A19-A637-70FD-5492E9A54C53}"/>
              </a:ext>
            </a:extLst>
          </p:cNvPr>
          <p:cNvSpPr txBox="1"/>
          <p:nvPr/>
        </p:nvSpPr>
        <p:spPr>
          <a:xfrm>
            <a:off x="6534918" y="8443044"/>
            <a:ext cx="519539" cy="285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b="1" dirty="0">
                <a:latin typeface="Barlow" panose="00000500000000000000" pitchFamily="2" charset="0"/>
              </a:rPr>
              <a:t>9,3</a:t>
            </a:r>
            <a:endParaRPr/>
          </a:p>
        </p:txBody>
      </p:sp>
      <p:sp>
        <p:nvSpPr>
          <p:cNvPr id="51" name="TEXT12">
            <a:extLst>
              <a:ext uri="{FF2B5EF4-FFF2-40B4-BE49-F238E27FC236}">
                <a16:creationId xmlns:a16="http://schemas.microsoft.com/office/drawing/2014/main" id="{CC9E3530-DE3E-7CC5-FB70-4B1827D55A8D}"/>
              </a:ext>
            </a:extLst>
          </p:cNvPr>
          <p:cNvSpPr txBox="1"/>
          <p:nvPr/>
        </p:nvSpPr>
        <p:spPr>
          <a:xfrm>
            <a:off x="6534918" y="9019108"/>
            <a:ext cx="519539" cy="285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b="1" dirty="0">
                <a:latin typeface="Barlow" panose="00000500000000000000" pitchFamily="2" charset="0"/>
              </a:rPr>
              <a:t>9,2</a:t>
            </a:r>
            <a:endParaRPr/>
          </a:p>
        </p:txBody>
      </p:sp>
      <p:sp>
        <p:nvSpPr>
          <p:cNvPr id="53" name="TEXT13">
            <a:extLst>
              <a:ext uri="{FF2B5EF4-FFF2-40B4-BE49-F238E27FC236}">
                <a16:creationId xmlns:a16="http://schemas.microsoft.com/office/drawing/2014/main" id="{8E3BCD67-1F82-F130-99C2-B8B65C8CF9AE}"/>
              </a:ext>
            </a:extLst>
          </p:cNvPr>
          <p:cNvSpPr txBox="1"/>
          <p:nvPr/>
        </p:nvSpPr>
        <p:spPr>
          <a:xfrm>
            <a:off x="6534918" y="9598126"/>
            <a:ext cx="519539" cy="285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b="1" dirty="0">
                <a:latin typeface="Barlow" panose="00000500000000000000" pitchFamily="2" charset="0"/>
              </a:rPr>
              <a:t>9,1</a:t>
            </a:r>
            <a:endParaRPr/>
          </a:p>
        </p:txBody>
      </p:sp>
      <p:sp>
        <p:nvSpPr>
          <p:cNvPr id="55" name="TEXT14">
            <a:extLst>
              <a:ext uri="{FF2B5EF4-FFF2-40B4-BE49-F238E27FC236}">
                <a16:creationId xmlns:a16="http://schemas.microsoft.com/office/drawing/2014/main" id="{4AA49493-F637-6E57-8BAB-3F0B244BC3E0}"/>
              </a:ext>
            </a:extLst>
          </p:cNvPr>
          <p:cNvSpPr txBox="1"/>
          <p:nvPr/>
        </p:nvSpPr>
        <p:spPr>
          <a:xfrm>
            <a:off x="7034654" y="7434932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56" name="TEXT15">
            <a:extLst>
              <a:ext uri="{FF2B5EF4-FFF2-40B4-BE49-F238E27FC236}">
                <a16:creationId xmlns:a16="http://schemas.microsoft.com/office/drawing/2014/main" id="{EE1898EE-80C4-7510-5254-C5126F272946}"/>
              </a:ext>
            </a:extLst>
          </p:cNvPr>
          <p:cNvSpPr txBox="1"/>
          <p:nvPr/>
        </p:nvSpPr>
        <p:spPr>
          <a:xfrm>
            <a:off x="7034654" y="7668271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  <p:sp>
        <p:nvSpPr>
          <p:cNvPr id="61" name="TEXT16">
            <a:extLst>
              <a:ext uri="{FF2B5EF4-FFF2-40B4-BE49-F238E27FC236}">
                <a16:creationId xmlns:a16="http://schemas.microsoft.com/office/drawing/2014/main" id="{31133393-6154-4F4C-AD68-FD7CFCFB9CF8}"/>
              </a:ext>
            </a:extLst>
          </p:cNvPr>
          <p:cNvSpPr txBox="1"/>
          <p:nvPr/>
        </p:nvSpPr>
        <p:spPr>
          <a:xfrm>
            <a:off x="7034654" y="8010996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62" name="TEXT17">
            <a:extLst>
              <a:ext uri="{FF2B5EF4-FFF2-40B4-BE49-F238E27FC236}">
                <a16:creationId xmlns:a16="http://schemas.microsoft.com/office/drawing/2014/main" id="{167748BF-4D88-BA38-8B29-9CAAFC4F0104}"/>
              </a:ext>
            </a:extLst>
          </p:cNvPr>
          <p:cNvSpPr txBox="1"/>
          <p:nvPr/>
        </p:nvSpPr>
        <p:spPr>
          <a:xfrm>
            <a:off x="7034654" y="8244335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  <p:sp>
        <p:nvSpPr>
          <p:cNvPr id="64" name="TEXT18">
            <a:extLst>
              <a:ext uri="{FF2B5EF4-FFF2-40B4-BE49-F238E27FC236}">
                <a16:creationId xmlns:a16="http://schemas.microsoft.com/office/drawing/2014/main" id="{B7D8C56B-7EC5-46A6-E73F-75F1259876C3}"/>
              </a:ext>
            </a:extLst>
          </p:cNvPr>
          <p:cNvSpPr txBox="1"/>
          <p:nvPr/>
        </p:nvSpPr>
        <p:spPr>
          <a:xfrm>
            <a:off x="7034654" y="8515052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65" name="TEXT19">
            <a:extLst>
              <a:ext uri="{FF2B5EF4-FFF2-40B4-BE49-F238E27FC236}">
                <a16:creationId xmlns:a16="http://schemas.microsoft.com/office/drawing/2014/main" id="{E63EB85E-EC72-7243-7D62-1A2E905CAE4F}"/>
              </a:ext>
            </a:extLst>
          </p:cNvPr>
          <p:cNvSpPr txBox="1"/>
          <p:nvPr/>
        </p:nvSpPr>
        <p:spPr>
          <a:xfrm>
            <a:off x="7034654" y="8748391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  <p:sp>
        <p:nvSpPr>
          <p:cNvPr id="66" name="TEXT20">
            <a:extLst>
              <a:ext uri="{FF2B5EF4-FFF2-40B4-BE49-F238E27FC236}">
                <a16:creationId xmlns:a16="http://schemas.microsoft.com/office/drawing/2014/main" id="{402B47B0-DBAE-945D-3875-D917ED3CBDCD}"/>
              </a:ext>
            </a:extLst>
          </p:cNvPr>
          <p:cNvSpPr txBox="1"/>
          <p:nvPr/>
        </p:nvSpPr>
        <p:spPr>
          <a:xfrm>
            <a:off x="7034654" y="9091116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67" name="TEXT21">
            <a:extLst>
              <a:ext uri="{FF2B5EF4-FFF2-40B4-BE49-F238E27FC236}">
                <a16:creationId xmlns:a16="http://schemas.microsoft.com/office/drawing/2014/main" id="{1B8EAE64-483D-59B3-5EFB-CBB43C96A129}"/>
              </a:ext>
            </a:extLst>
          </p:cNvPr>
          <p:cNvSpPr txBox="1"/>
          <p:nvPr/>
        </p:nvSpPr>
        <p:spPr>
          <a:xfrm>
            <a:off x="7034654" y="9324455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  <p:sp>
        <p:nvSpPr>
          <p:cNvPr id="70" name="TEXT22">
            <a:extLst>
              <a:ext uri="{FF2B5EF4-FFF2-40B4-BE49-F238E27FC236}">
                <a16:creationId xmlns:a16="http://schemas.microsoft.com/office/drawing/2014/main" id="{79F2E6D7-12A7-D4FC-DF94-304919841CB8}"/>
              </a:ext>
            </a:extLst>
          </p:cNvPr>
          <p:cNvSpPr txBox="1"/>
          <p:nvPr/>
        </p:nvSpPr>
        <p:spPr>
          <a:xfrm>
            <a:off x="7034654" y="9667180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71" name="TEXT23">
            <a:extLst>
              <a:ext uri="{FF2B5EF4-FFF2-40B4-BE49-F238E27FC236}">
                <a16:creationId xmlns:a16="http://schemas.microsoft.com/office/drawing/2014/main" id="{F9C7C8C4-CECB-7C0F-4173-EB86DBBFAE20}"/>
              </a:ext>
            </a:extLst>
          </p:cNvPr>
          <p:cNvSpPr txBox="1"/>
          <p:nvPr/>
        </p:nvSpPr>
        <p:spPr>
          <a:xfrm>
            <a:off x="7034654" y="9900519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FFC000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623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_CONNECTOR_12">
            <a:extLst>
              <a:ext uri="{FF2B5EF4-FFF2-40B4-BE49-F238E27FC236}">
                <a16:creationId xmlns:a16="http://schemas.microsoft.com/office/drawing/2014/main" id="{9E003ED9-796D-BF2E-E343-DDB5F504CF66}"/>
              </a:ext>
            </a:extLst>
          </p:cNvPr>
          <p:cNvCxnSpPr>
            <a:cxnSpLocks/>
          </p:cNvCxnSpPr>
          <p:nvPr/>
        </p:nvCxnSpPr>
        <p:spPr>
          <a:xfrm>
            <a:off x="520650" y="910171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_PLACEHOLDER_13">
            <a:extLst>
              <a:ext uri="{FF2B5EF4-FFF2-40B4-BE49-F238E27FC236}">
                <a16:creationId xmlns:a16="http://schemas.microsoft.com/office/drawing/2014/main" id="{A2F55D9A-4F43-B91B-2E78-3F2906E0DEB4}"/>
              </a:ext>
            </a:extLst>
          </p:cNvPr>
          <p:cNvSpPr txBox="1">
            <a:spLocks/>
          </p:cNvSpPr>
          <p:nvPr/>
        </p:nvSpPr>
        <p:spPr>
          <a:xfrm>
            <a:off x="535511" y="524603"/>
            <a:ext cx="3591870" cy="267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La satisfaction vis-à-vis de la crèche</a:t>
            </a:r>
          </a:p>
        </p:txBody>
      </p:sp>
      <p:cxnSp>
        <p:nvCxnSpPr>
          <p:cNvPr id="59" name="STRAIGHT_CONNECTOR_13">
            <a:extLst>
              <a:ext uri="{FF2B5EF4-FFF2-40B4-BE49-F238E27FC236}">
                <a16:creationId xmlns:a16="http://schemas.microsoft.com/office/drawing/2014/main" id="{689741AB-AFE3-5492-DB85-4B6190739C60}"/>
              </a:ext>
            </a:extLst>
          </p:cNvPr>
          <p:cNvCxnSpPr>
            <a:cxnSpLocks/>
          </p:cNvCxnSpPr>
          <p:nvPr/>
        </p:nvCxnSpPr>
        <p:spPr>
          <a:xfrm>
            <a:off x="520650" y="3944953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_PLACEHOLDER_14">
            <a:extLst>
              <a:ext uri="{FF2B5EF4-FFF2-40B4-BE49-F238E27FC236}">
                <a16:creationId xmlns:a16="http://schemas.microsoft.com/office/drawing/2014/main" id="{A45A1956-6883-9A74-ADCC-BEB977B4C027}"/>
              </a:ext>
            </a:extLst>
          </p:cNvPr>
          <p:cNvSpPr txBox="1">
            <a:spLocks/>
          </p:cNvSpPr>
          <p:nvPr/>
        </p:nvSpPr>
        <p:spPr>
          <a:xfrm>
            <a:off x="535511" y="3559385"/>
            <a:ext cx="5261344" cy="3645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La satisfaction vis-à-vis du fonctionnement de la crèche</a:t>
            </a:r>
          </a:p>
        </p:txBody>
      </p:sp>
      <p:graphicFrame>
        <p:nvGraphicFramePr>
          <p:cNvPr id="4" name="Q9X_TABLE" descr="Set Id=&quot;A20260430093527_008&quot;&#10;">
            <a:extLst>
              <a:ext uri="{FF2B5EF4-FFF2-40B4-BE49-F238E27FC236}">
                <a16:creationId xmlns:a16="http://schemas.microsoft.com/office/drawing/2014/main" id="{666FFA68-B5BA-D9CF-D38A-41A5EEE614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1311463"/>
              </p:ext>
            </p:extLst>
          </p:nvPr>
        </p:nvGraphicFramePr>
        <p:xfrm>
          <a:off x="468263" y="5130676"/>
          <a:ext cx="6940386" cy="46476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63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6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86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8699">
                  <a:extLst>
                    <a:ext uri="{9D8B030D-6E8A-4147-A177-3AD203B41FA5}">
                      <a16:colId xmlns:a16="http://schemas.microsoft.com/office/drawing/2014/main" val="35922009"/>
                    </a:ext>
                  </a:extLst>
                </a:gridCol>
                <a:gridCol w="6386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556">
                  <a:extLst>
                    <a:ext uri="{9D8B030D-6E8A-4147-A177-3AD203B41FA5}">
                      <a16:colId xmlns:a16="http://schemas.microsoft.com/office/drawing/2014/main" val="2117764617"/>
                    </a:ext>
                  </a:extLst>
                </a:gridCol>
                <a:gridCol w="544929">
                  <a:extLst>
                    <a:ext uri="{9D8B030D-6E8A-4147-A177-3AD203B41FA5}">
                      <a16:colId xmlns:a16="http://schemas.microsoft.com/office/drawing/2014/main" val="204702620"/>
                    </a:ext>
                  </a:extLst>
                </a:gridCol>
                <a:gridCol w="160104">
                  <a:extLst>
                    <a:ext uri="{9D8B030D-6E8A-4147-A177-3AD203B41FA5}">
                      <a16:colId xmlns:a16="http://schemas.microsoft.com/office/drawing/2014/main" val="2515145317"/>
                    </a:ext>
                  </a:extLst>
                </a:gridCol>
                <a:gridCol w="243846">
                  <a:extLst>
                    <a:ext uri="{9D8B030D-6E8A-4147-A177-3AD203B41FA5}">
                      <a16:colId xmlns:a16="http://schemas.microsoft.com/office/drawing/2014/main" val="847134984"/>
                    </a:ext>
                  </a:extLst>
                </a:gridCol>
                <a:gridCol w="303821">
                  <a:extLst>
                    <a:ext uri="{9D8B030D-6E8A-4147-A177-3AD203B41FA5}">
                      <a16:colId xmlns:a16="http://schemas.microsoft.com/office/drawing/2014/main" val="2608914332"/>
                    </a:ext>
                  </a:extLst>
                </a:gridCol>
              </a:tblGrid>
              <a:tr h="296099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Barlow" panose="020B0502040204020203" pitchFamily="34" charset="0"/>
                          <a:cs typeface="Barlow" panose="020B0604020202020204" pitchFamily="34" charset="0"/>
                        </a:rPr>
                        <a:t>Notes</a:t>
                      </a:r>
                    </a:p>
                  </a:txBody>
                  <a:tcPr marL="106432" marR="106432" marT="36000" marB="36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Barlow" panose="020B0502040204020203" pitchFamily="34" charset="0"/>
                          <a:cs typeface="Barlow" panose="020B0604020202020204" pitchFamily="34" charset="0"/>
                        </a:rPr>
                        <a:t>10</a:t>
                      </a:r>
                    </a:p>
                  </a:txBody>
                  <a:tcPr marL="106432" marR="106432" marT="36000" marB="3600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Barlow" panose="020B0502040204020203" pitchFamily="34" charset="0"/>
                          <a:cs typeface="Barlow" panose="020B0604020202020204" pitchFamily="34" charset="0"/>
                        </a:rPr>
                        <a:t>8 à 9</a:t>
                      </a:r>
                    </a:p>
                  </a:txBody>
                  <a:tcPr marL="106432" marR="106432" marT="36000" marB="36000" anchor="b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Barlow" panose="020B0502040204020203" pitchFamily="34" charset="0"/>
                          <a:cs typeface="Barlow" panose="020B0604020202020204" pitchFamily="34" charset="0"/>
                        </a:rPr>
                        <a:t>6 à 7</a:t>
                      </a:r>
                    </a:p>
                  </a:txBody>
                  <a:tcPr marL="106432" marR="106432" marT="36000" marB="36000" anchor="b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u="none" strike="noStrike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Barlow" panose="020B0502040204020203" pitchFamily="34" charset="0"/>
                          <a:cs typeface="Barlow" panose="020B0604020202020204" pitchFamily="34" charset="0"/>
                        </a:rPr>
                        <a:t>1 à 5</a:t>
                      </a:r>
                    </a:p>
                  </a:txBody>
                  <a:tcPr marL="106432" marR="106432" marT="36000" marB="36000" anchor="b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1" i="0" u="none" strike="noStrike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b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algn="l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Barlow" panose="020B0502040204020203" pitchFamily="34" charset="0"/>
                          <a:cs typeface="Barlow" panose="020B0604020202020204" pitchFamily="34" charset="0"/>
                        </a:rPr>
                        <a:t>Moyenne</a:t>
                      </a:r>
                    </a:p>
                  </a:txBody>
                  <a:tcPr marL="0" marR="0" marT="36000" marB="3600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2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106432" marR="106432" marT="36000" marB="36000" anchor="b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47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L’amplitude d’ouverture de la crèche (base : 58)</a:t>
                      </a:r>
                      <a:endParaRPr/>
                    </a:p>
                  </a:txBody>
                  <a:tcPr marL="3489" marR="36000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78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19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24282" rtl="0" eaLnBrk="1" fontAlgn="ctr" latinLnBrk="0" hangingPunct="1"/>
                      <a:r>
                        <a:rPr lang="fr-F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arlow Semi Condensed ExtraBold" panose="00000906000000000000" pitchFamily="2" charset="0"/>
                          <a:ea typeface="+mn-ea"/>
                          <a:cs typeface="+mn-cs"/>
                        </a:rPr>
                        <a:t>9,6</a:t>
                      </a:r>
                      <a:endParaRPr/>
                    </a:p>
                  </a:txBody>
                  <a:tcPr marL="6350" marR="635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24282" rtl="0" eaLnBrk="1" fontAlgn="ctr" latinLnBrk="0" hangingPunct="1"/>
                      <a:endParaRPr lang="fr-F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47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Les ateliers et activités animés par les professionnels (base : 57)</a:t>
                      </a:r>
                      <a:endParaRPr/>
                    </a:p>
                  </a:txBody>
                  <a:tcPr marL="3489" marR="36000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60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32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9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24282" rtl="0" eaLnBrk="1" fontAlgn="ctr" latinLnBrk="0" hangingPunct="1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 Semi Condensed ExtraBold" panose="00000906000000000000" pitchFamily="2" charset="0"/>
                          <a:ea typeface="+mn-ea"/>
                          <a:cs typeface="+mn-cs"/>
                        </a:rPr>
                        <a:t>9,2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6350" marR="635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24282" rtl="0" eaLnBrk="1" fontAlgn="ctr" latinLnBrk="0" hangingPunct="1"/>
                      <a:endParaRPr lang="fr-F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marL="0" marR="0" lvl="0" indent="0" algn="l" defTabSz="92428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L’information aux familles (base : 58)</a:t>
                      </a:r>
                      <a:endParaRPr/>
                    </a:p>
                  </a:txBody>
                  <a:tcPr marL="3489" marR="36000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62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26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7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5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 Semi Condensed ExtraBold" panose="00000906000000000000" pitchFamily="2" charset="0"/>
                          <a:ea typeface="+mn-ea"/>
                          <a:cs typeface="+mn-cs"/>
                        </a:rPr>
                        <a:t>9,2</a:t>
                      </a:r>
                      <a:endParaRPr/>
                    </a:p>
                  </a:txBody>
                  <a:tcPr marL="6350" marR="635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24282" rtl="0" eaLnBrk="1" fontAlgn="ctr" latinLnBrk="0" hangingPunct="1"/>
                      <a:endParaRPr lang="fr-F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959651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Les jeux libres, l’éveil et l’accès aux jouets (base : 58)</a:t>
                      </a:r>
                      <a:endParaRPr/>
                    </a:p>
                  </a:txBody>
                  <a:tcPr marL="6350" marR="3600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60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28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9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 Semi Condensed ExtraBold" panose="00000906000000000000" pitchFamily="2" charset="0"/>
                          <a:ea typeface="+mn-ea"/>
                          <a:cs typeface="+mn-cs"/>
                        </a:rPr>
                        <a:t>9,1</a:t>
                      </a:r>
                      <a:endParaRPr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24282" rtl="0" eaLnBrk="1" fontAlgn="ctr" latinLnBrk="0" hangingPunct="1"/>
                      <a:endParaRPr lang="fr-F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0" marR="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616727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La sécurité affective et physique de votre enfant (base : 58)</a:t>
                      </a:r>
                      <a:endParaRPr/>
                    </a:p>
                  </a:txBody>
                  <a:tcPr marL="3489" marR="36000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55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36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5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 Semi Condensed ExtraBold" panose="00000906000000000000" pitchFamily="2" charset="0"/>
                          <a:ea typeface="+mn-ea"/>
                          <a:cs typeface="+mn-cs"/>
                        </a:rPr>
                        <a:t>9,1</a:t>
                      </a:r>
                      <a:endParaRPr kumimoji="0" lang="fr-F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6350" marR="635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24282" rtl="0" eaLnBrk="1" fontAlgn="ctr" latinLnBrk="0" hangingPunct="1"/>
                      <a:endParaRPr lang="fr-FR" sz="1200" b="1" i="0" u="none" strike="noStrike" kern="1200" dirty="0">
                        <a:solidFill>
                          <a:srgbClr val="00B050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189553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La qualité globale des locaux  (base : 58)</a:t>
                      </a:r>
                      <a:endParaRPr/>
                    </a:p>
                  </a:txBody>
                  <a:tcPr marL="3489" marR="36000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48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41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9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 Semi Condensed ExtraBold" panose="00000906000000000000" pitchFamily="2" charset="0"/>
                          <a:ea typeface="+mn-ea"/>
                          <a:cs typeface="+mn-cs"/>
                        </a:rPr>
                        <a:t>8,9</a:t>
                      </a:r>
                      <a:endParaRPr/>
                    </a:p>
                  </a:txBody>
                  <a:tcPr marL="6350" marR="635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24282" rtl="0" eaLnBrk="1" fontAlgn="ctr" latinLnBrk="0" hangingPunct="1"/>
                      <a:endParaRPr lang="fr-FR" sz="1200" b="1" i="0" u="none" strike="noStrike" kern="1200" dirty="0">
                        <a:solidFill>
                          <a:srgbClr val="00B050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542784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La qualité des soins de change (base : 58)</a:t>
                      </a:r>
                      <a:endParaRPr/>
                    </a:p>
                  </a:txBody>
                  <a:tcPr marL="3489" marR="36000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53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31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5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10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 Semi Condensed ExtraBold" panose="00000906000000000000" pitchFamily="2" charset="0"/>
                          <a:ea typeface="+mn-ea"/>
                          <a:cs typeface="+mn-cs"/>
                        </a:rPr>
                        <a:t>8,9</a:t>
                      </a:r>
                      <a:endParaRPr/>
                    </a:p>
                  </a:txBody>
                  <a:tcPr marL="6350" marR="635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24282" rtl="0" eaLnBrk="1" fontAlgn="ctr" latinLnBrk="0" hangingPunct="1"/>
                      <a:endParaRPr lang="fr-F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876457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Le respect du rythme de l'enfant (base : 58)</a:t>
                      </a:r>
                      <a:endParaRPr/>
                    </a:p>
                  </a:txBody>
                  <a:tcPr marL="6350" marR="3600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52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34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10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 Semi Condensed ExtraBold" panose="00000906000000000000" pitchFamily="2" charset="0"/>
                          <a:ea typeface="+mn-ea"/>
                          <a:cs typeface="+mn-cs"/>
                        </a:rPr>
                        <a:t>8,8</a:t>
                      </a:r>
                      <a:endParaRPr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24282" rtl="0" eaLnBrk="1" fontAlgn="ctr" latinLnBrk="0" hangingPunct="1"/>
                      <a:endParaRPr lang="fr-FR" sz="1200" b="1" i="0" u="none" strike="noStrike" kern="1200" dirty="0">
                        <a:solidFill>
                          <a:srgbClr val="00B050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0" marR="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280142"/>
                  </a:ext>
                </a:extLst>
              </a:tr>
              <a:tr h="42047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Les actions de soutien à la parentalité (base : 54)</a:t>
                      </a:r>
                      <a:endParaRPr/>
                    </a:p>
                  </a:txBody>
                  <a:tcPr marL="6350" marR="3600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54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22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17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7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 Semi Condensed ExtraBold" panose="00000906000000000000" pitchFamily="2" charset="0"/>
                          <a:ea typeface="+mn-ea"/>
                          <a:cs typeface="+mn-cs"/>
                        </a:rPr>
                        <a:t>8,6</a:t>
                      </a:r>
                      <a:endParaRPr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24282" rtl="0" eaLnBrk="1" fontAlgn="ctr" latinLnBrk="0" hangingPunct="1"/>
                      <a:endParaRPr lang="fr-F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</a:endParaRPr>
                    </a:p>
                  </a:txBody>
                  <a:tcPr marL="0" marR="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La qualité du sommeil (base : 58)</a:t>
                      </a:r>
                      <a:endParaRPr/>
                    </a:p>
                  </a:txBody>
                  <a:tcPr marL="6350" marR="3600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45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36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12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7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solidFill>
                          <a:schemeClr val="accent5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 Semi Condensed ExtraBold" panose="00000906000000000000" pitchFamily="2" charset="0"/>
                          <a:ea typeface="+mn-ea"/>
                          <a:cs typeface="+mn-cs"/>
                        </a:rPr>
                        <a:t>8,5</a:t>
                      </a:r>
                      <a:endParaRPr/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24282" rtl="0" eaLnBrk="1" fontAlgn="ctr" latinLnBrk="0" hangingPunct="1"/>
                      <a:endParaRPr lang="fr-FR" sz="1200" b="1" i="0" u="none" strike="noStrike" kern="1200" baseline="0" dirty="0">
                        <a:solidFill>
                          <a:srgbClr val="00B050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47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La qualité des repas (base : 57)</a:t>
                      </a:r>
                      <a:endParaRPr/>
                    </a:p>
                  </a:txBody>
                  <a:tcPr marL="3489" marR="36000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39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32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26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4</a:t>
                      </a:r>
                      <a:endParaRPr lang="fr-FR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0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Barlow" panose="020B0502040204020203" pitchFamily="34" charset="0"/>
                        <a:cs typeface="Barlow" panose="020B0604020202020204" pitchFamily="34" charset="0"/>
                      </a:endParaRPr>
                    </a:p>
                  </a:txBody>
                  <a:tcPr marL="0" marR="0" marT="36000" marB="36000" anchor="ctr">
                    <a:lnL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24282" rtl="0" eaLnBrk="1" fontAlgn="ctr" latinLnBrk="0" hangingPunct="1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 Semi Condensed ExtraBold" panose="00000906000000000000" pitchFamily="2" charset="0"/>
                          <a:ea typeface="+mn-ea"/>
                          <a:cs typeface="+mn-cs"/>
                        </a:rPr>
                        <a:t>8,4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6350" marR="6350" marT="72000" marB="72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24282" rtl="0" eaLnBrk="1" fontAlgn="ctr" latinLnBrk="0" hangingPunct="1"/>
                      <a:endParaRPr lang="fr-FR" sz="1200" b="1" i="0" u="none" strike="noStrike" kern="1200" baseline="0" dirty="0">
                        <a:solidFill>
                          <a:srgbClr val="00B050"/>
                        </a:solidFill>
                        <a:effectLst/>
                        <a:latin typeface="Wingdings" panose="05000000000000000000" pitchFamily="2" charset="2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2428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Barlow Semi Condensed ExtraBold" panose="00000906000000000000" pitchFamily="2" charset="0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DIFFERENCE_HEADER">
            <a:extLst>
              <a:ext uri="{FF2B5EF4-FFF2-40B4-BE49-F238E27FC236}">
                <a16:creationId xmlns:a16="http://schemas.microsoft.com/office/drawing/2014/main" id="{0705D30F-0742-FE18-FA61-02E35B026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57535" y="4154958"/>
            <a:ext cx="691452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Q9. </a:t>
            </a:r>
            <a:r>
              <a: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Pouvez-vous évaluer votre niveau de satisfaction par rapport au fonctionnement de la crèche qui accueille votre enfant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endParaRPr lang="fr-FR" sz="1400" b="1" kern="0" dirty="0">
              <a:solidFill>
                <a:srgbClr val="000000"/>
              </a:solidFill>
              <a:latin typeface="Barlow"/>
            </a:endParaRPr>
          </a:p>
        </p:txBody>
      </p:sp>
      <p:pic>
        <p:nvPicPr>
          <p:cNvPr id="5" name="IMAGE_4">
            <a:extLst>
              <a:ext uri="{FF2B5EF4-FFF2-40B4-BE49-F238E27FC236}">
                <a16:creationId xmlns:a16="http://schemas.microsoft.com/office/drawing/2014/main" id="{CD104352-9E20-B885-1C5D-976CE799C5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85" y="107892"/>
            <a:ext cx="1287778" cy="4371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8" name="NOM_ENTREPRISE">
            <a:extLst>
              <a:ext uri="{FF2B5EF4-FFF2-40B4-BE49-F238E27FC236}">
                <a16:creationId xmlns:a16="http://schemas.microsoft.com/office/drawing/2014/main" id="{87C7ED72-283B-E185-8642-3EC12B021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201" y="162704"/>
            <a:ext cx="7421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</a:rPr>
              <a:t>LES PETITES CRECHES</a:t>
            </a:r>
            <a:endParaRPr/>
          </a:p>
        </p:txBody>
      </p:sp>
      <p:sp>
        <p:nvSpPr>
          <p:cNvPr id="9" name="DIFFERENCE_HEADER1">
            <a:extLst>
              <a:ext uri="{FF2B5EF4-FFF2-40B4-BE49-F238E27FC236}">
                <a16:creationId xmlns:a16="http://schemas.microsoft.com/office/drawing/2014/main" id="{3C3DF52A-7C38-6A15-1F0A-F4A0DE207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98035" y="1532598"/>
            <a:ext cx="323514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Q12. Si vous aviez à donner une note sur 10, reflétant votre appréciation générale de l’établissement qui accueille votre enfant, laquelle serait-elle ?</a:t>
            </a:r>
          </a:p>
        </p:txBody>
      </p:sp>
      <p:grpSp>
        <p:nvGrpSpPr>
          <p:cNvPr id="37" name="GROUPE_36">
            <a:extLst>
              <a:ext uri="{FF2B5EF4-FFF2-40B4-BE49-F238E27FC236}">
                <a16:creationId xmlns:a16="http://schemas.microsoft.com/office/drawing/2014/main" id="{F345E976-7754-814C-AF13-EF2084B7F782}"/>
              </a:ext>
            </a:extLst>
          </p:cNvPr>
          <p:cNvGrpSpPr/>
          <p:nvPr/>
        </p:nvGrpSpPr>
        <p:grpSpPr>
          <a:xfrm>
            <a:off x="4356694" y="1020119"/>
            <a:ext cx="2880321" cy="2903863"/>
            <a:chOff x="7575402" y="1582333"/>
            <a:chExt cx="2880321" cy="2903863"/>
          </a:xfrm>
        </p:grpSpPr>
        <p:graphicFrame>
          <p:nvGraphicFramePr>
            <p:cNvPr id="38" name="Q12_GRAPH" descr="Set Id=&quot;A20260430093527_003&quot;&#10;">
              <a:extLst>
                <a:ext uri="{FF2B5EF4-FFF2-40B4-BE49-F238E27FC236}">
                  <a16:creationId xmlns:a16="http://schemas.microsoft.com/office/drawing/2014/main" id="{BBD4DAEB-5D25-0E7E-940C-BFAD9674C13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6341384"/>
                </p:ext>
              </p:extLst>
            </p:nvPr>
          </p:nvGraphicFramePr>
          <p:xfrm>
            <a:off x="7575402" y="1582333"/>
            <a:ext cx="2880321" cy="29038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40" name="GROUPE_39">
              <a:extLst>
                <a:ext uri="{FF2B5EF4-FFF2-40B4-BE49-F238E27FC236}">
                  <a16:creationId xmlns:a16="http://schemas.microsoft.com/office/drawing/2014/main" id="{14F6C971-F63F-E5C3-09A6-9E72314B96A8}"/>
                </a:ext>
              </a:extLst>
            </p:cNvPr>
            <p:cNvGrpSpPr/>
            <p:nvPr/>
          </p:nvGrpSpPr>
          <p:grpSpPr>
            <a:xfrm>
              <a:off x="7884356" y="3108752"/>
              <a:ext cx="2450954" cy="246221"/>
              <a:chOff x="4121503" y="2563004"/>
              <a:chExt cx="2277352" cy="246221"/>
            </a:xfrm>
          </p:grpSpPr>
          <p:sp>
            <p:nvSpPr>
              <p:cNvPr id="42" name="OBDELNIK_6">
                <a:extLst>
                  <a:ext uri="{FF2B5EF4-FFF2-40B4-BE49-F238E27FC236}">
                    <a16:creationId xmlns:a16="http://schemas.microsoft.com/office/drawing/2014/main" id="{938E5D0C-ACF0-2907-24D7-E0636987C70F}"/>
                  </a:ext>
                </a:extLst>
              </p:cNvPr>
              <p:cNvSpPr/>
              <p:nvPr/>
            </p:nvSpPr>
            <p:spPr>
              <a:xfrm>
                <a:off x="5297254" y="2662548"/>
                <a:ext cx="108000" cy="57565"/>
              </a:xfrm>
              <a:prstGeom prst="rect">
                <a:avLst/>
              </a:prstGeom>
              <a:solidFill>
                <a:srgbClr val="F1BE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3" name="TEXTOVEPOLE_9">
                <a:extLst>
                  <a:ext uri="{FF2B5EF4-FFF2-40B4-BE49-F238E27FC236}">
                    <a16:creationId xmlns:a16="http://schemas.microsoft.com/office/drawing/2014/main" id="{AE329D03-9C4B-FA47-2D9D-04BE1C19DBD2}"/>
                  </a:ext>
                </a:extLst>
              </p:cNvPr>
              <p:cNvSpPr txBox="1"/>
              <p:nvPr/>
            </p:nvSpPr>
            <p:spPr>
              <a:xfrm>
                <a:off x="5292799" y="2563004"/>
                <a:ext cx="591421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000" b="1" dirty="0">
                    <a:latin typeface="Barlow" panose="00000500000000000000" pitchFamily="2" charset="0"/>
                    <a:cs typeface="Arial" panose="020B0604020202020204" pitchFamily="34" charset="0"/>
                  </a:rPr>
                  <a:t>6 à 7</a:t>
                </a: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4" name="OBDELNIK_7">
                <a:extLst>
                  <a:ext uri="{FF2B5EF4-FFF2-40B4-BE49-F238E27FC236}">
                    <a16:creationId xmlns:a16="http://schemas.microsoft.com/office/drawing/2014/main" id="{8F43CF12-3A3A-1BBA-B7CE-5DF14861FFEA}"/>
                  </a:ext>
                </a:extLst>
              </p:cNvPr>
              <p:cNvSpPr/>
              <p:nvPr/>
            </p:nvSpPr>
            <p:spPr>
              <a:xfrm>
                <a:off x="4140671" y="2662548"/>
                <a:ext cx="108000" cy="57565"/>
              </a:xfrm>
              <a:prstGeom prst="rect">
                <a:avLst/>
              </a:prstGeom>
              <a:solidFill>
                <a:srgbClr val="2DB5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5" name="TEXTOVEPOLE_10">
                <a:extLst>
                  <a:ext uri="{FF2B5EF4-FFF2-40B4-BE49-F238E27FC236}">
                    <a16:creationId xmlns:a16="http://schemas.microsoft.com/office/drawing/2014/main" id="{505E07B9-DC76-AF96-634F-0BA5120E5D96}"/>
                  </a:ext>
                </a:extLst>
              </p:cNvPr>
              <p:cNvSpPr txBox="1"/>
              <p:nvPr/>
            </p:nvSpPr>
            <p:spPr>
              <a:xfrm>
                <a:off x="4121503" y="2563004"/>
                <a:ext cx="486950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46" name="TEXTOVEPOLE_11">
                <a:extLst>
                  <a:ext uri="{FF2B5EF4-FFF2-40B4-BE49-F238E27FC236}">
                    <a16:creationId xmlns:a16="http://schemas.microsoft.com/office/drawing/2014/main" id="{53868F6A-0E9E-6FFB-305C-6060163A9357}"/>
                  </a:ext>
                </a:extLst>
              </p:cNvPr>
              <p:cNvSpPr txBox="1"/>
              <p:nvPr/>
            </p:nvSpPr>
            <p:spPr>
              <a:xfrm>
                <a:off x="4757637" y="2563004"/>
                <a:ext cx="482740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8 à 9</a:t>
                </a:r>
                <a:endParaRPr lang="fr-FR" sz="1000" b="1" dirty="0">
                  <a:latin typeface="Barlow" panose="000005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OBDELNIK_8">
                <a:extLst>
                  <a:ext uri="{FF2B5EF4-FFF2-40B4-BE49-F238E27FC236}">
                    <a16:creationId xmlns:a16="http://schemas.microsoft.com/office/drawing/2014/main" id="{91D4401F-64DD-4510-D35D-16E9642875BF}"/>
                  </a:ext>
                </a:extLst>
              </p:cNvPr>
              <p:cNvSpPr/>
              <p:nvPr/>
            </p:nvSpPr>
            <p:spPr>
              <a:xfrm>
                <a:off x="5904879" y="2662548"/>
                <a:ext cx="108000" cy="57565"/>
              </a:xfrm>
              <a:prstGeom prst="rect">
                <a:avLst/>
              </a:prstGeom>
              <a:solidFill>
                <a:srgbClr val="FF7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TEXTOVEPOLE_12">
                <a:extLst>
                  <a:ext uri="{FF2B5EF4-FFF2-40B4-BE49-F238E27FC236}">
                    <a16:creationId xmlns:a16="http://schemas.microsoft.com/office/drawing/2014/main" id="{8AE34DA3-4C11-F0F4-9590-F3199CBB5281}"/>
                  </a:ext>
                </a:extLst>
              </p:cNvPr>
              <p:cNvSpPr txBox="1"/>
              <p:nvPr/>
            </p:nvSpPr>
            <p:spPr>
              <a:xfrm>
                <a:off x="5969264" y="2563004"/>
                <a:ext cx="429591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1 à 5</a:t>
                </a:r>
              </a:p>
            </p:txBody>
          </p:sp>
          <p:sp>
            <p:nvSpPr>
              <p:cNvPr id="49" name="OBDELNIK_9">
                <a:extLst>
                  <a:ext uri="{FF2B5EF4-FFF2-40B4-BE49-F238E27FC236}">
                    <a16:creationId xmlns:a16="http://schemas.microsoft.com/office/drawing/2014/main" id="{91D1144E-2E08-56D3-0D8E-3B801A93D938}"/>
                  </a:ext>
                </a:extLst>
              </p:cNvPr>
              <p:cNvSpPr/>
              <p:nvPr/>
            </p:nvSpPr>
            <p:spPr>
              <a:xfrm>
                <a:off x="4713646" y="2662548"/>
                <a:ext cx="108000" cy="57565"/>
              </a:xfrm>
              <a:prstGeom prst="rect">
                <a:avLst/>
              </a:prstGeom>
              <a:solidFill>
                <a:srgbClr val="1DAF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1" name="TEXTOVEPOLE_13">
              <a:extLst>
                <a:ext uri="{FF2B5EF4-FFF2-40B4-BE49-F238E27FC236}">
                  <a16:creationId xmlns:a16="http://schemas.microsoft.com/office/drawing/2014/main" id="{22AA3842-CD36-6387-CDD7-67C711946278}"/>
                </a:ext>
              </a:extLst>
            </p:cNvPr>
            <p:cNvSpPr txBox="1"/>
            <p:nvPr/>
          </p:nvSpPr>
          <p:spPr>
            <a:xfrm>
              <a:off x="8723432" y="2865452"/>
              <a:ext cx="582639" cy="27699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/10</a:t>
              </a:r>
            </a:p>
          </p:txBody>
        </p:sp>
      </p:grpSp>
      <p:sp>
        <p:nvSpPr>
          <p:cNvPr id="50" name="Q12_BASE">
            <a:extLst>
              <a:ext uri="{FF2B5EF4-FFF2-40B4-BE49-F238E27FC236}">
                <a16:creationId xmlns:a16="http://schemas.microsoft.com/office/drawing/2014/main" id="{F140DA9F-742F-C615-80DE-0AA42B7D5360}"/>
              </a:ext>
            </a:extLst>
          </p:cNvPr>
          <p:cNvSpPr/>
          <p:nvPr/>
        </p:nvSpPr>
        <p:spPr>
          <a:xfrm>
            <a:off x="5336384" y="3043306"/>
            <a:ext cx="8290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6" name="TEXT">
            <a:extLst>
              <a:ext uri="{FF2B5EF4-FFF2-40B4-BE49-F238E27FC236}">
                <a16:creationId xmlns:a16="http://schemas.microsoft.com/office/drawing/2014/main" id="{8D5503C9-55FE-D0BB-12BE-A73553AACF35}"/>
              </a:ext>
            </a:extLst>
          </p:cNvPr>
          <p:cNvSpPr txBox="1"/>
          <p:nvPr/>
        </p:nvSpPr>
        <p:spPr>
          <a:xfrm>
            <a:off x="5526474" y="1890316"/>
            <a:ext cx="519539" cy="380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400" b="1" dirty="0">
                <a:latin typeface="Barlow" panose="00000500000000000000" pitchFamily="2" charset="0"/>
              </a:rPr>
              <a:t>9,3</a:t>
            </a:r>
            <a:endParaRPr/>
          </a:p>
        </p:txBody>
      </p:sp>
      <p:sp>
        <p:nvSpPr>
          <p:cNvPr id="27" name="TEXT1">
            <a:extLst>
              <a:ext uri="{FF2B5EF4-FFF2-40B4-BE49-F238E27FC236}">
                <a16:creationId xmlns:a16="http://schemas.microsoft.com/office/drawing/2014/main" id="{6A94D1A8-F447-FBA8-A62A-F001BB4C2554}"/>
              </a:ext>
            </a:extLst>
          </p:cNvPr>
          <p:cNvSpPr txBox="1"/>
          <p:nvPr/>
        </p:nvSpPr>
        <p:spPr>
          <a:xfrm>
            <a:off x="6026542" y="2003903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28" name="TEXT2">
            <a:extLst>
              <a:ext uri="{FF2B5EF4-FFF2-40B4-BE49-F238E27FC236}">
                <a16:creationId xmlns:a16="http://schemas.microsoft.com/office/drawing/2014/main" id="{3DA2D057-59D4-C98F-80D9-367565EC2BEC}"/>
              </a:ext>
            </a:extLst>
          </p:cNvPr>
          <p:cNvSpPr txBox="1"/>
          <p:nvPr/>
        </p:nvSpPr>
        <p:spPr>
          <a:xfrm>
            <a:off x="5958522" y="2286614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00B050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03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">
            <a:extLst>
              <a:ext uri="{FF2B5EF4-FFF2-40B4-BE49-F238E27FC236}">
                <a16:creationId xmlns:a16="http://schemas.microsoft.com/office/drawing/2014/main" id="{430B70DE-AD35-F7BF-1222-98B17027E9CB}"/>
              </a:ext>
            </a:extLst>
          </p:cNvPr>
          <p:cNvSpPr txBox="1">
            <a:spLocks/>
          </p:cNvSpPr>
          <p:nvPr/>
        </p:nvSpPr>
        <p:spPr>
          <a:xfrm>
            <a:off x="428623" y="90116"/>
            <a:ext cx="4545013" cy="3984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Wingdings 2" panose="05020102010507070707" pitchFamily="18" charset="2"/>
              <a:buNone/>
              <a:defRPr sz="744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333" indent="-106333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Arial" panose="020B0604020202020204" pitchFamily="34" charset="0"/>
              <a:buChar char="•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6722" indent="-10731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‒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401" indent="-14177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•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954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406020202030204" pitchFamily="34" charset="0"/>
              <a:buNone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9555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43110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6666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0221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b="1" dirty="0">
              <a:solidFill>
                <a:schemeClr val="accent6"/>
              </a:solidFill>
              <a:latin typeface="Barlow Condensed Light" panose="00000406000000000000" pitchFamily="2" charset="0"/>
            </a:endParaRPr>
          </a:p>
        </p:txBody>
      </p:sp>
      <p:cxnSp>
        <p:nvCxnSpPr>
          <p:cNvPr id="2" name="STRAIGHT_CONNECTOR_12">
            <a:extLst>
              <a:ext uri="{FF2B5EF4-FFF2-40B4-BE49-F238E27FC236}">
                <a16:creationId xmlns:a16="http://schemas.microsoft.com/office/drawing/2014/main" id="{9E003ED9-796D-BF2E-E343-DDB5F504CF66}"/>
              </a:ext>
            </a:extLst>
          </p:cNvPr>
          <p:cNvCxnSpPr>
            <a:cxnSpLocks/>
          </p:cNvCxnSpPr>
          <p:nvPr/>
        </p:nvCxnSpPr>
        <p:spPr>
          <a:xfrm>
            <a:off x="520650" y="1411788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_PLACEHOLDER_13">
            <a:extLst>
              <a:ext uri="{FF2B5EF4-FFF2-40B4-BE49-F238E27FC236}">
                <a16:creationId xmlns:a16="http://schemas.microsoft.com/office/drawing/2014/main" id="{A2F55D9A-4F43-B91B-2E78-3F2906E0DEB4}"/>
              </a:ext>
            </a:extLst>
          </p:cNvPr>
          <p:cNvSpPr txBox="1">
            <a:spLocks/>
          </p:cNvSpPr>
          <p:nvPr/>
        </p:nvSpPr>
        <p:spPr>
          <a:xfrm>
            <a:off x="535511" y="1026220"/>
            <a:ext cx="3591870" cy="267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La recommandation</a:t>
            </a:r>
          </a:p>
        </p:txBody>
      </p:sp>
      <p:sp>
        <p:nvSpPr>
          <p:cNvPr id="54" name="DIFFERENCE_HEADER">
            <a:extLst>
              <a:ext uri="{FF2B5EF4-FFF2-40B4-BE49-F238E27FC236}">
                <a16:creationId xmlns:a16="http://schemas.microsoft.com/office/drawing/2014/main" id="{A7ADD56C-8D26-3A64-8581-FD4D6BCB0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5490" y="1809624"/>
            <a:ext cx="424223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Q14. Vous personnellement, recommanderiez-vous cette crèche à d’autres parents ? </a:t>
            </a:r>
          </a:p>
        </p:txBody>
      </p:sp>
      <p:cxnSp>
        <p:nvCxnSpPr>
          <p:cNvPr id="19" name="STRAIGHT_CONNECTOR_13">
            <a:extLst>
              <a:ext uri="{FF2B5EF4-FFF2-40B4-BE49-F238E27FC236}">
                <a16:creationId xmlns:a16="http://schemas.microsoft.com/office/drawing/2014/main" id="{E43C6EA0-A516-34DA-0E25-0469D59D6922}"/>
              </a:ext>
            </a:extLst>
          </p:cNvPr>
          <p:cNvCxnSpPr>
            <a:cxnSpLocks/>
          </p:cNvCxnSpPr>
          <p:nvPr/>
        </p:nvCxnSpPr>
        <p:spPr>
          <a:xfrm>
            <a:off x="508180" y="5633547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_PLACEHOLDER_14">
            <a:extLst>
              <a:ext uri="{FF2B5EF4-FFF2-40B4-BE49-F238E27FC236}">
                <a16:creationId xmlns:a16="http://schemas.microsoft.com/office/drawing/2014/main" id="{5EF53325-7FC8-A5BB-4290-0921D777A152}"/>
              </a:ext>
            </a:extLst>
          </p:cNvPr>
          <p:cNvSpPr txBox="1">
            <a:spLocks/>
          </p:cNvSpPr>
          <p:nvPr/>
        </p:nvSpPr>
        <p:spPr>
          <a:xfrm>
            <a:off x="523041" y="5247979"/>
            <a:ext cx="3591870" cy="267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</a:t>
            </a:r>
            <a:r>
              <a:rPr lang="fr-FR" sz="2000" b="1" dirty="0">
                <a:solidFill>
                  <a:srgbClr val="1DAFAD"/>
                </a:solidFill>
                <a:latin typeface="Barlow Condensed Light" panose="00000406000000000000" pitchFamily="2" charset="0"/>
              </a:rPr>
              <a:t>e bonheur des enfants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DAFAD"/>
              </a:solidFill>
              <a:effectLst/>
              <a:uLnTx/>
              <a:uFillTx/>
              <a:latin typeface="Barlow Condensed Light" panose="00000406000000000000" pitchFamily="2" charset="0"/>
              <a:ea typeface="+mn-ea"/>
              <a:cs typeface="+mn-cs"/>
            </a:endParaRPr>
          </a:p>
        </p:txBody>
      </p:sp>
      <p:sp>
        <p:nvSpPr>
          <p:cNvPr id="21" name="DIFFERENCE_HEADER1">
            <a:extLst>
              <a:ext uri="{FF2B5EF4-FFF2-40B4-BE49-F238E27FC236}">
                <a16:creationId xmlns:a16="http://schemas.microsoft.com/office/drawing/2014/main" id="{366F6EB0-EBB4-43DC-BF92-1461552A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020" y="6044398"/>
            <a:ext cx="4174365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Q11. Avez-vous le sentiment que votre/vos enfant(s) est/sont heureux d’aller à la crèche ? </a:t>
            </a:r>
          </a:p>
        </p:txBody>
      </p:sp>
      <p:pic>
        <p:nvPicPr>
          <p:cNvPr id="4" name="IMAGE_3">
            <a:extLst>
              <a:ext uri="{FF2B5EF4-FFF2-40B4-BE49-F238E27FC236}">
                <a16:creationId xmlns:a16="http://schemas.microsoft.com/office/drawing/2014/main" id="{02B96B0B-0576-AD03-C41E-45C780FD6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85" y="107892"/>
            <a:ext cx="1287778" cy="4371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7" name="RECTANGLE__SINGLE_CORNER_SNIPPED_4">
            <a:extLst>
              <a:ext uri="{FF2B5EF4-FFF2-40B4-BE49-F238E27FC236}">
                <a16:creationId xmlns:a16="http://schemas.microsoft.com/office/drawing/2014/main" id="{13DBB5A9-84BA-0975-767A-0B82FA721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4886835" y="1147294"/>
            <a:ext cx="2466295" cy="8447877"/>
          </a:xfrm>
          <a:prstGeom prst="snip1Rect">
            <a:avLst>
              <a:gd name="adj" fmla="val 14117"/>
            </a:avLst>
          </a:prstGeom>
          <a:solidFill>
            <a:srgbClr val="103C50">
              <a:lumMod val="75000"/>
              <a:lumOff val="25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48" name="Q14_ST_OUI">
            <a:extLst>
              <a:ext uri="{FF2B5EF4-FFF2-40B4-BE49-F238E27FC236}">
                <a16:creationId xmlns:a16="http://schemas.microsoft.com/office/drawing/2014/main" id="{A2DFC9F0-3A9A-7CB2-A650-865FFC2399C8}"/>
              </a:ext>
            </a:extLst>
          </p:cNvPr>
          <p:cNvSpPr txBox="1"/>
          <p:nvPr/>
        </p:nvSpPr>
        <p:spPr>
          <a:xfrm>
            <a:off x="5549227" y="1674292"/>
            <a:ext cx="151649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3600" b="1" dirty="0">
                <a:solidFill>
                  <a:prstClr val="white"/>
                </a:solidFill>
                <a:latin typeface="Barlow"/>
              </a:rPr>
              <a:t>98%</a:t>
            </a:r>
          </a:p>
        </p:txBody>
      </p:sp>
      <p:sp>
        <p:nvSpPr>
          <p:cNvPr id="49" name="RECTANGLE_48">
            <a:extLst>
              <a:ext uri="{FF2B5EF4-FFF2-40B4-BE49-F238E27FC236}">
                <a16:creationId xmlns:a16="http://schemas.microsoft.com/office/drawing/2014/main" id="{009D02FF-0615-2DA9-7232-F51C4063E3A9}"/>
              </a:ext>
            </a:extLst>
          </p:cNvPr>
          <p:cNvSpPr/>
          <p:nvPr/>
        </p:nvSpPr>
        <p:spPr>
          <a:xfrm>
            <a:off x="5380463" y="2197191"/>
            <a:ext cx="1685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prstClr val="white"/>
                </a:solidFill>
                <a:latin typeface="Barlow"/>
              </a:rPr>
              <a:t>Des parents recommandent leur crèche</a:t>
            </a:r>
          </a:p>
        </p:txBody>
      </p:sp>
      <p:pic>
        <p:nvPicPr>
          <p:cNvPr id="51" name="GRAPHIQUE_50">
            <a:extLst>
              <a:ext uri="{FF2B5EF4-FFF2-40B4-BE49-F238E27FC236}">
                <a16:creationId xmlns:a16="http://schemas.microsoft.com/office/drawing/2014/main" id="{D92B16F9-726A-9DF6-D4CE-A5EFD7343FB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1148" y="1799107"/>
            <a:ext cx="290485" cy="290485"/>
          </a:xfrm>
          <a:prstGeom prst="rect">
            <a:avLst/>
          </a:prstGeom>
        </p:spPr>
      </p:pic>
      <p:sp>
        <p:nvSpPr>
          <p:cNvPr id="57" name="RECTANGLE_56">
            <a:extLst>
              <a:ext uri="{FF2B5EF4-FFF2-40B4-BE49-F238E27FC236}">
                <a16:creationId xmlns:a16="http://schemas.microsoft.com/office/drawing/2014/main" id="{B31A27B6-4752-598A-D14F-2211CD10F6C1}"/>
              </a:ext>
            </a:extLst>
          </p:cNvPr>
          <p:cNvSpPr/>
          <p:nvPr/>
        </p:nvSpPr>
        <p:spPr>
          <a:xfrm>
            <a:off x="5380462" y="6445663"/>
            <a:ext cx="178454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prstClr val="white"/>
                </a:solidFill>
                <a:latin typeface="Barlow"/>
              </a:rPr>
              <a:t>Des enfants sont heureux d’aller en crèche selon leurs parents</a:t>
            </a:r>
          </a:p>
        </p:txBody>
      </p:sp>
      <p:sp>
        <p:nvSpPr>
          <p:cNvPr id="5" name="NOM_ENTREPRISE">
            <a:extLst>
              <a:ext uri="{FF2B5EF4-FFF2-40B4-BE49-F238E27FC236}">
                <a16:creationId xmlns:a16="http://schemas.microsoft.com/office/drawing/2014/main" id="{19DF36A2-16EB-DF09-CB03-703457E35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201" y="162704"/>
            <a:ext cx="7421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</a:rPr>
              <a:t>LES PETITES CRECHES</a:t>
            </a:r>
            <a:endParaRPr/>
          </a:p>
        </p:txBody>
      </p:sp>
      <p:grpSp>
        <p:nvGrpSpPr>
          <p:cNvPr id="41" name="GROUPE_40">
            <a:extLst>
              <a:ext uri="{FF2B5EF4-FFF2-40B4-BE49-F238E27FC236}">
                <a16:creationId xmlns:a16="http://schemas.microsoft.com/office/drawing/2014/main" id="{A6FF8A22-43B5-38D2-7BC8-429C20DA1B85}"/>
              </a:ext>
            </a:extLst>
          </p:cNvPr>
          <p:cNvGrpSpPr/>
          <p:nvPr/>
        </p:nvGrpSpPr>
        <p:grpSpPr>
          <a:xfrm>
            <a:off x="3276575" y="2672559"/>
            <a:ext cx="1610260" cy="1174424"/>
            <a:chOff x="3276575" y="2012036"/>
            <a:chExt cx="1610260" cy="1174424"/>
          </a:xfrm>
        </p:grpSpPr>
        <p:sp>
          <p:nvSpPr>
            <p:cNvPr id="11" name="OBDELNIK_6">
              <a:extLst>
                <a:ext uri="{FF2B5EF4-FFF2-40B4-BE49-F238E27FC236}">
                  <a16:creationId xmlns:a16="http://schemas.microsoft.com/office/drawing/2014/main" id="{604CFA8E-43C8-1EFC-7008-631BCA9EB61F}"/>
                </a:ext>
              </a:extLst>
            </p:cNvPr>
            <p:cNvSpPr/>
            <p:nvPr/>
          </p:nvSpPr>
          <p:spPr>
            <a:xfrm>
              <a:off x="3276575" y="2733984"/>
              <a:ext cx="116233" cy="57565"/>
            </a:xfrm>
            <a:prstGeom prst="rect">
              <a:avLst/>
            </a:prstGeom>
            <a:solidFill>
              <a:srgbClr val="F1BE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2" name="TEXTOVEPOLE_9">
              <a:extLst>
                <a:ext uri="{FF2B5EF4-FFF2-40B4-BE49-F238E27FC236}">
                  <a16:creationId xmlns:a16="http://schemas.microsoft.com/office/drawing/2014/main" id="{DDFAE946-BD26-57F2-B973-7A89E2E10090}"/>
                </a:ext>
              </a:extLst>
            </p:cNvPr>
            <p:cNvSpPr txBox="1"/>
            <p:nvPr/>
          </p:nvSpPr>
          <p:spPr>
            <a:xfrm>
              <a:off x="3348081" y="2630838"/>
              <a:ext cx="1538754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000" b="1" dirty="0">
                  <a:latin typeface="Barlow" panose="00000500000000000000" pitchFamily="2" charset="0"/>
                  <a:cs typeface="Arial" panose="020B0604020202020204" pitchFamily="34" charset="0"/>
                </a:rPr>
                <a:t>Non probablement pas</a:t>
              </a:r>
            </a:p>
          </p:txBody>
        </p:sp>
        <p:sp>
          <p:nvSpPr>
            <p:cNvPr id="13" name="OBDELNIK_7">
              <a:extLst>
                <a:ext uri="{FF2B5EF4-FFF2-40B4-BE49-F238E27FC236}">
                  <a16:creationId xmlns:a16="http://schemas.microsoft.com/office/drawing/2014/main" id="{3E593B79-69B7-3E1E-2697-97ED2472EFFD}"/>
                </a:ext>
              </a:extLst>
            </p:cNvPr>
            <p:cNvSpPr/>
            <p:nvPr/>
          </p:nvSpPr>
          <p:spPr>
            <a:xfrm>
              <a:off x="3276575" y="2122386"/>
              <a:ext cx="116233" cy="57565"/>
            </a:xfrm>
            <a:prstGeom prst="rect">
              <a:avLst/>
            </a:prstGeom>
            <a:solidFill>
              <a:srgbClr val="2DB5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5" name="TEXTOVEPOLE_10">
              <a:extLst>
                <a:ext uri="{FF2B5EF4-FFF2-40B4-BE49-F238E27FC236}">
                  <a16:creationId xmlns:a16="http://schemas.microsoft.com/office/drawing/2014/main" id="{682BC44F-9947-1D8E-03D9-242F9E4173BD}"/>
                </a:ext>
              </a:extLst>
            </p:cNvPr>
            <p:cNvSpPr txBox="1"/>
            <p:nvPr/>
          </p:nvSpPr>
          <p:spPr>
            <a:xfrm>
              <a:off x="3348081" y="2012036"/>
              <a:ext cx="1346094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000" b="1" dirty="0">
                  <a:latin typeface="Barlow" panose="00000500000000000000" pitchFamily="2" charset="0"/>
                  <a:cs typeface="Arial" panose="020B0604020202020204" pitchFamily="34" charset="0"/>
                </a:rPr>
                <a:t>Oui certainement</a:t>
              </a:r>
              <a:endParaRPr kumimoji="0" lang="fr-FR" sz="10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Barlow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6" name="TEXTOVEPOLE_11">
              <a:extLst>
                <a:ext uri="{FF2B5EF4-FFF2-40B4-BE49-F238E27FC236}">
                  <a16:creationId xmlns:a16="http://schemas.microsoft.com/office/drawing/2014/main" id="{9847D289-A1AE-F1BC-9212-7B4D10C56617}"/>
                </a:ext>
              </a:extLst>
            </p:cNvPr>
            <p:cNvSpPr txBox="1"/>
            <p:nvPr/>
          </p:nvSpPr>
          <p:spPr>
            <a:xfrm>
              <a:off x="3348081" y="2321437"/>
              <a:ext cx="1224315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fr-FR" sz="1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Oui probablement</a:t>
              </a:r>
            </a:p>
          </p:txBody>
        </p:sp>
        <p:sp>
          <p:nvSpPr>
            <p:cNvPr id="17" name="OBDELNIK_8">
              <a:extLst>
                <a:ext uri="{FF2B5EF4-FFF2-40B4-BE49-F238E27FC236}">
                  <a16:creationId xmlns:a16="http://schemas.microsoft.com/office/drawing/2014/main" id="{FE2B3824-B50C-D8A6-CDA2-9D88D1BAA99D}"/>
                </a:ext>
              </a:extLst>
            </p:cNvPr>
            <p:cNvSpPr/>
            <p:nvPr/>
          </p:nvSpPr>
          <p:spPr>
            <a:xfrm>
              <a:off x="3276575" y="3039783"/>
              <a:ext cx="116233" cy="57565"/>
            </a:xfrm>
            <a:prstGeom prst="rect">
              <a:avLst/>
            </a:prstGeom>
            <a:solidFill>
              <a:srgbClr val="FF7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TEXTOVEPOLE_12">
              <a:extLst>
                <a:ext uri="{FF2B5EF4-FFF2-40B4-BE49-F238E27FC236}">
                  <a16:creationId xmlns:a16="http://schemas.microsoft.com/office/drawing/2014/main" id="{EF1D6316-E9E4-08D3-CED7-E2832FCD8CDE}"/>
                </a:ext>
              </a:extLst>
            </p:cNvPr>
            <p:cNvSpPr txBox="1"/>
            <p:nvPr/>
          </p:nvSpPr>
          <p:spPr>
            <a:xfrm>
              <a:off x="3348081" y="2940239"/>
              <a:ext cx="1469461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fr-FR" sz="1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Non certainement pas</a:t>
              </a:r>
            </a:p>
          </p:txBody>
        </p:sp>
        <p:sp>
          <p:nvSpPr>
            <p:cNvPr id="22" name="OBDELNIK_9">
              <a:extLst>
                <a:ext uri="{FF2B5EF4-FFF2-40B4-BE49-F238E27FC236}">
                  <a16:creationId xmlns:a16="http://schemas.microsoft.com/office/drawing/2014/main" id="{A9E41D7A-1B1C-C8A1-EC24-C6C0BCEA8831}"/>
                </a:ext>
              </a:extLst>
            </p:cNvPr>
            <p:cNvSpPr/>
            <p:nvPr/>
          </p:nvSpPr>
          <p:spPr>
            <a:xfrm>
              <a:off x="3276575" y="2428185"/>
              <a:ext cx="116233" cy="57565"/>
            </a:xfrm>
            <a:prstGeom prst="rect">
              <a:avLst/>
            </a:prstGeom>
            <a:solidFill>
              <a:srgbClr val="1DA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4" name="Q14_GROUPE">
            <a:extLst>
              <a:ext uri="{FF2B5EF4-FFF2-40B4-BE49-F238E27FC236}">
                <a16:creationId xmlns:a16="http://schemas.microsoft.com/office/drawing/2014/main" id="{A8C31318-19C1-072E-22F1-A5BC77FE8566}"/>
              </a:ext>
            </a:extLst>
          </p:cNvPr>
          <p:cNvGrpSpPr/>
          <p:nvPr/>
        </p:nvGrpSpPr>
        <p:grpSpPr>
          <a:xfrm>
            <a:off x="279524" y="2301989"/>
            <a:ext cx="2880321" cy="2903863"/>
            <a:chOff x="279524" y="1591754"/>
            <a:chExt cx="2880321" cy="2903863"/>
          </a:xfrm>
        </p:grpSpPr>
        <p:graphicFrame>
          <p:nvGraphicFramePr>
            <p:cNvPr id="7" name="Q14_GRAPH" descr="Set Id=&quot;A20260430093528_005&quot;&#10;">
              <a:extLst>
                <a:ext uri="{FF2B5EF4-FFF2-40B4-BE49-F238E27FC236}">
                  <a16:creationId xmlns:a16="http://schemas.microsoft.com/office/drawing/2014/main" id="{465B0945-58F9-7562-F65B-BC64A16F9F8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97390104"/>
                </p:ext>
              </p:extLst>
            </p:nvPr>
          </p:nvGraphicFramePr>
          <p:xfrm>
            <a:off x="279524" y="1591754"/>
            <a:ext cx="2880321" cy="29038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3" name="Q14_BASE">
              <a:extLst>
                <a:ext uri="{FF2B5EF4-FFF2-40B4-BE49-F238E27FC236}">
                  <a16:creationId xmlns:a16="http://schemas.microsoft.com/office/drawing/2014/main" id="{0B800B0A-938C-43C5-F4DF-713819DC8535}"/>
                </a:ext>
              </a:extLst>
            </p:cNvPr>
            <p:cNvSpPr/>
            <p:nvPr/>
          </p:nvSpPr>
          <p:spPr>
            <a:xfrm>
              <a:off x="1169673" y="3120044"/>
              <a:ext cx="8290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Base : 58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</p:grpSp>
      <p:grpSp>
        <p:nvGrpSpPr>
          <p:cNvPr id="25" name="Q11_GROUPE">
            <a:extLst>
              <a:ext uri="{FF2B5EF4-FFF2-40B4-BE49-F238E27FC236}">
                <a16:creationId xmlns:a16="http://schemas.microsoft.com/office/drawing/2014/main" id="{A851A71B-057C-08B8-5DD8-6935C36089F4}"/>
              </a:ext>
            </a:extLst>
          </p:cNvPr>
          <p:cNvGrpSpPr/>
          <p:nvPr/>
        </p:nvGrpSpPr>
        <p:grpSpPr>
          <a:xfrm>
            <a:off x="254729" y="6691309"/>
            <a:ext cx="2880321" cy="2903863"/>
            <a:chOff x="279524" y="1591754"/>
            <a:chExt cx="2880321" cy="2903863"/>
          </a:xfrm>
        </p:grpSpPr>
        <p:graphicFrame>
          <p:nvGraphicFramePr>
            <p:cNvPr id="38" name="Q11_GRAPH" descr="Set Id=&quot;A20260430093528_006&quot;&#10;">
              <a:extLst>
                <a:ext uri="{FF2B5EF4-FFF2-40B4-BE49-F238E27FC236}">
                  <a16:creationId xmlns:a16="http://schemas.microsoft.com/office/drawing/2014/main" id="{E0FD92FD-B8AC-9BED-9858-D00C6C798BB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5355418"/>
                </p:ext>
              </p:extLst>
            </p:nvPr>
          </p:nvGraphicFramePr>
          <p:xfrm>
            <a:off x="279524" y="1591754"/>
            <a:ext cx="2880321" cy="29038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40" name="Q11_BASE">
              <a:extLst>
                <a:ext uri="{FF2B5EF4-FFF2-40B4-BE49-F238E27FC236}">
                  <a16:creationId xmlns:a16="http://schemas.microsoft.com/office/drawing/2014/main" id="{DA6B1A2E-9218-690A-C562-CC5A09F6230E}"/>
                </a:ext>
              </a:extLst>
            </p:cNvPr>
            <p:cNvSpPr/>
            <p:nvPr/>
          </p:nvSpPr>
          <p:spPr>
            <a:xfrm>
              <a:off x="1169673" y="3120044"/>
              <a:ext cx="82907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7F7F7F"/>
                  </a:solidFill>
                  <a:effectLst/>
                  <a:uLnTx/>
                  <a:uFillTx/>
                  <a:latin typeface="Barlow"/>
                  <a:ea typeface="+mn-ea"/>
                  <a:cs typeface="+mn-cs"/>
                </a:rPr>
                <a:t>Base : 58</a:t>
              </a:r>
              <a:endPara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rlow"/>
                <a:ea typeface="+mn-ea"/>
                <a:cs typeface="+mn-cs"/>
              </a:endParaRPr>
            </a:p>
          </p:txBody>
        </p:sp>
      </p:grpSp>
      <p:grpSp>
        <p:nvGrpSpPr>
          <p:cNvPr id="42" name="GROUPE_41">
            <a:extLst>
              <a:ext uri="{FF2B5EF4-FFF2-40B4-BE49-F238E27FC236}">
                <a16:creationId xmlns:a16="http://schemas.microsoft.com/office/drawing/2014/main" id="{C9FB5875-8C7B-1050-E888-99599088466A}"/>
              </a:ext>
            </a:extLst>
          </p:cNvPr>
          <p:cNvGrpSpPr/>
          <p:nvPr/>
        </p:nvGrpSpPr>
        <p:grpSpPr>
          <a:xfrm>
            <a:off x="3284166" y="7058489"/>
            <a:ext cx="1610260" cy="1174424"/>
            <a:chOff x="3276575" y="2012036"/>
            <a:chExt cx="1610260" cy="1174424"/>
          </a:xfrm>
        </p:grpSpPr>
        <p:sp>
          <p:nvSpPr>
            <p:cNvPr id="43" name="OBDELNIK_10">
              <a:extLst>
                <a:ext uri="{FF2B5EF4-FFF2-40B4-BE49-F238E27FC236}">
                  <a16:creationId xmlns:a16="http://schemas.microsoft.com/office/drawing/2014/main" id="{E5135ED6-AA0F-E33A-FBC5-9099E6FFE721}"/>
                </a:ext>
              </a:extLst>
            </p:cNvPr>
            <p:cNvSpPr/>
            <p:nvPr/>
          </p:nvSpPr>
          <p:spPr>
            <a:xfrm>
              <a:off x="3276575" y="2733984"/>
              <a:ext cx="116233" cy="57565"/>
            </a:xfrm>
            <a:prstGeom prst="rect">
              <a:avLst/>
            </a:prstGeom>
            <a:solidFill>
              <a:srgbClr val="F1BE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TEXTOVEPOLE_13">
              <a:extLst>
                <a:ext uri="{FF2B5EF4-FFF2-40B4-BE49-F238E27FC236}">
                  <a16:creationId xmlns:a16="http://schemas.microsoft.com/office/drawing/2014/main" id="{5CAF7C15-F41A-F4CF-AF0C-CD7BD190AE82}"/>
                </a:ext>
              </a:extLst>
            </p:cNvPr>
            <p:cNvSpPr txBox="1"/>
            <p:nvPr/>
          </p:nvSpPr>
          <p:spPr>
            <a:xfrm>
              <a:off x="3348081" y="2630838"/>
              <a:ext cx="1538754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000" b="1" dirty="0">
                  <a:latin typeface="Barlow" panose="00000500000000000000" pitchFamily="2" charset="0"/>
                  <a:cs typeface="Arial" panose="020B0604020202020204" pitchFamily="34" charset="0"/>
                </a:rPr>
                <a:t>Non Plutôt pas</a:t>
              </a:r>
            </a:p>
          </p:txBody>
        </p:sp>
        <p:sp>
          <p:nvSpPr>
            <p:cNvPr id="50" name="OBDELNIK_11">
              <a:extLst>
                <a:ext uri="{FF2B5EF4-FFF2-40B4-BE49-F238E27FC236}">
                  <a16:creationId xmlns:a16="http://schemas.microsoft.com/office/drawing/2014/main" id="{ED26E1CB-9D07-AA46-AB57-287C04301582}"/>
                </a:ext>
              </a:extLst>
            </p:cNvPr>
            <p:cNvSpPr/>
            <p:nvPr/>
          </p:nvSpPr>
          <p:spPr>
            <a:xfrm>
              <a:off x="3276575" y="2122386"/>
              <a:ext cx="116233" cy="57565"/>
            </a:xfrm>
            <a:prstGeom prst="rect">
              <a:avLst/>
            </a:prstGeom>
            <a:solidFill>
              <a:srgbClr val="2DB5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" name="TEXTOVEPOLE_14">
              <a:extLst>
                <a:ext uri="{FF2B5EF4-FFF2-40B4-BE49-F238E27FC236}">
                  <a16:creationId xmlns:a16="http://schemas.microsoft.com/office/drawing/2014/main" id="{1AE93760-B24D-D63B-153E-5F87E3E9A76E}"/>
                </a:ext>
              </a:extLst>
            </p:cNvPr>
            <p:cNvSpPr txBox="1"/>
            <p:nvPr/>
          </p:nvSpPr>
          <p:spPr>
            <a:xfrm>
              <a:off x="3348081" y="2012036"/>
              <a:ext cx="1346094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000" b="1" dirty="0">
                  <a:latin typeface="Barlow" panose="00000500000000000000" pitchFamily="2" charset="0"/>
                  <a:cs typeface="Arial" panose="020B0604020202020204" pitchFamily="34" charset="0"/>
                </a:rPr>
                <a:t>Oui tout à fait</a:t>
              </a:r>
              <a:endParaRPr kumimoji="0" lang="fr-FR" sz="10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Barlow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70" name="TEXTOVEPOLE_15">
              <a:extLst>
                <a:ext uri="{FF2B5EF4-FFF2-40B4-BE49-F238E27FC236}">
                  <a16:creationId xmlns:a16="http://schemas.microsoft.com/office/drawing/2014/main" id="{AD0E9A3E-9851-4751-97D7-5B7111145CFB}"/>
                </a:ext>
              </a:extLst>
            </p:cNvPr>
            <p:cNvSpPr txBox="1"/>
            <p:nvPr/>
          </p:nvSpPr>
          <p:spPr>
            <a:xfrm>
              <a:off x="3348081" y="2321437"/>
              <a:ext cx="1224315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fr-FR" sz="1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Oui plutôt</a:t>
              </a:r>
            </a:p>
          </p:txBody>
        </p:sp>
        <p:sp>
          <p:nvSpPr>
            <p:cNvPr id="80" name="OBDELNIK_12">
              <a:extLst>
                <a:ext uri="{FF2B5EF4-FFF2-40B4-BE49-F238E27FC236}">
                  <a16:creationId xmlns:a16="http://schemas.microsoft.com/office/drawing/2014/main" id="{037591EA-9655-87D2-BD2F-8E5F3FE6CAF1}"/>
                </a:ext>
              </a:extLst>
            </p:cNvPr>
            <p:cNvSpPr/>
            <p:nvPr/>
          </p:nvSpPr>
          <p:spPr>
            <a:xfrm>
              <a:off x="3276575" y="3039783"/>
              <a:ext cx="116233" cy="57565"/>
            </a:xfrm>
            <a:prstGeom prst="rect">
              <a:avLst/>
            </a:prstGeom>
            <a:solidFill>
              <a:srgbClr val="FF7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1" name="TEXTOVEPOLE_16">
              <a:extLst>
                <a:ext uri="{FF2B5EF4-FFF2-40B4-BE49-F238E27FC236}">
                  <a16:creationId xmlns:a16="http://schemas.microsoft.com/office/drawing/2014/main" id="{D5DB3E22-F87F-76F6-62C4-0928B98A5BD7}"/>
                </a:ext>
              </a:extLst>
            </p:cNvPr>
            <p:cNvSpPr txBox="1"/>
            <p:nvPr/>
          </p:nvSpPr>
          <p:spPr>
            <a:xfrm>
              <a:off x="3348081" y="2940239"/>
              <a:ext cx="1469461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fr-FR" sz="1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Non pas du tout</a:t>
              </a:r>
            </a:p>
          </p:txBody>
        </p:sp>
        <p:sp>
          <p:nvSpPr>
            <p:cNvPr id="82" name="OBDELNIK_13">
              <a:extLst>
                <a:ext uri="{FF2B5EF4-FFF2-40B4-BE49-F238E27FC236}">
                  <a16:creationId xmlns:a16="http://schemas.microsoft.com/office/drawing/2014/main" id="{F7B9F314-920D-16E5-00F7-5FD3D8D6275F}"/>
                </a:ext>
              </a:extLst>
            </p:cNvPr>
            <p:cNvSpPr/>
            <p:nvPr/>
          </p:nvSpPr>
          <p:spPr>
            <a:xfrm>
              <a:off x="3276575" y="2428185"/>
              <a:ext cx="116233" cy="57565"/>
            </a:xfrm>
            <a:prstGeom prst="rect">
              <a:avLst/>
            </a:prstGeom>
            <a:solidFill>
              <a:srgbClr val="1DA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2" name="Q11_ST_OUI">
            <a:extLst>
              <a:ext uri="{FF2B5EF4-FFF2-40B4-BE49-F238E27FC236}">
                <a16:creationId xmlns:a16="http://schemas.microsoft.com/office/drawing/2014/main" id="{764D5AB2-A4CA-2FFE-B9B2-8CE93CAB0BAB}"/>
              </a:ext>
            </a:extLst>
          </p:cNvPr>
          <p:cNvSpPr txBox="1"/>
          <p:nvPr/>
        </p:nvSpPr>
        <p:spPr>
          <a:xfrm>
            <a:off x="5549226" y="5922764"/>
            <a:ext cx="151649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3600" b="1" dirty="0">
                <a:solidFill>
                  <a:prstClr val="white"/>
                </a:solidFill>
                <a:latin typeface="Barlow"/>
              </a:rPr>
              <a:t>100%</a:t>
            </a:r>
          </a:p>
        </p:txBody>
      </p:sp>
      <p:pic>
        <p:nvPicPr>
          <p:cNvPr id="59" name="GRAPHIQUE_58">
            <a:extLst>
              <a:ext uri="{FF2B5EF4-FFF2-40B4-BE49-F238E27FC236}">
                <a16:creationId xmlns:a16="http://schemas.microsoft.com/office/drawing/2014/main" id="{05CA5F56-F715-25C2-89DB-7A82BEB46AA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1148" y="6047579"/>
            <a:ext cx="290485" cy="290485"/>
          </a:xfrm>
          <a:prstGeom prst="rect">
            <a:avLst/>
          </a:prstGeom>
        </p:spPr>
      </p:pic>
      <p:sp>
        <p:nvSpPr>
          <p:cNvPr id="27" name="TEXT">
            <a:extLst>
              <a:ext uri="{FF2B5EF4-FFF2-40B4-BE49-F238E27FC236}">
                <a16:creationId xmlns:a16="http://schemas.microsoft.com/office/drawing/2014/main" id="{72144F0D-97DB-9A6F-30FE-6B33C5BBF5E7}"/>
              </a:ext>
            </a:extLst>
          </p:cNvPr>
          <p:cNvSpPr txBox="1"/>
          <p:nvPr/>
        </p:nvSpPr>
        <p:spPr>
          <a:xfrm>
            <a:off x="1494026" y="3258468"/>
            <a:ext cx="519539" cy="380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400" b="1" dirty="0">
                <a:latin typeface="Barlow" panose="00000500000000000000" pitchFamily="2" charset="0"/>
              </a:rPr>
              <a:t>98</a:t>
            </a:r>
            <a:endParaRPr/>
          </a:p>
        </p:txBody>
      </p:sp>
      <p:sp>
        <p:nvSpPr>
          <p:cNvPr id="28" name="TEXT1">
            <a:extLst>
              <a:ext uri="{FF2B5EF4-FFF2-40B4-BE49-F238E27FC236}">
                <a16:creationId xmlns:a16="http://schemas.microsoft.com/office/drawing/2014/main" id="{A1642595-06AA-A6C0-AE17-57B8EC974489}"/>
              </a:ext>
            </a:extLst>
          </p:cNvPr>
          <p:cNvSpPr txBox="1"/>
          <p:nvPr/>
        </p:nvSpPr>
        <p:spPr>
          <a:xfrm>
            <a:off x="1994094" y="3372055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29" name="TEXT2">
            <a:extLst>
              <a:ext uri="{FF2B5EF4-FFF2-40B4-BE49-F238E27FC236}">
                <a16:creationId xmlns:a16="http://schemas.microsoft.com/office/drawing/2014/main" id="{C8B861B7-E4D7-32BE-1270-68A4776B15FF}"/>
              </a:ext>
            </a:extLst>
          </p:cNvPr>
          <p:cNvSpPr txBox="1"/>
          <p:nvPr/>
        </p:nvSpPr>
        <p:spPr>
          <a:xfrm>
            <a:off x="1926074" y="3654766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00B050"/>
              </a:solidFill>
              <a:latin typeface="Barlow" panose="00000500000000000000" pitchFamily="2" charset="0"/>
            </a:endParaRPr>
          </a:p>
        </p:txBody>
      </p:sp>
      <p:sp>
        <p:nvSpPr>
          <p:cNvPr id="30" name="TEXT3">
            <a:extLst>
              <a:ext uri="{FF2B5EF4-FFF2-40B4-BE49-F238E27FC236}">
                <a16:creationId xmlns:a16="http://schemas.microsoft.com/office/drawing/2014/main" id="{CB82B8FF-B404-DC23-14E6-8906D3C91A13}"/>
              </a:ext>
            </a:extLst>
          </p:cNvPr>
          <p:cNvSpPr txBox="1"/>
          <p:nvPr/>
        </p:nvSpPr>
        <p:spPr>
          <a:xfrm>
            <a:off x="1494026" y="7632013"/>
            <a:ext cx="519539" cy="380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400" b="1" dirty="0">
                <a:latin typeface="Barlow" panose="00000500000000000000" pitchFamily="2" charset="0"/>
              </a:rPr>
              <a:t>100</a:t>
            </a:r>
            <a:endParaRPr/>
          </a:p>
        </p:txBody>
      </p:sp>
      <p:sp>
        <p:nvSpPr>
          <p:cNvPr id="31" name="TEXT4">
            <a:extLst>
              <a:ext uri="{FF2B5EF4-FFF2-40B4-BE49-F238E27FC236}">
                <a16:creationId xmlns:a16="http://schemas.microsoft.com/office/drawing/2014/main" id="{0DA4042F-85F2-8B1C-9725-B58B66B71873}"/>
              </a:ext>
            </a:extLst>
          </p:cNvPr>
          <p:cNvSpPr txBox="1"/>
          <p:nvPr/>
        </p:nvSpPr>
        <p:spPr>
          <a:xfrm>
            <a:off x="1994094" y="7745600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32" name="TEXT5">
            <a:extLst>
              <a:ext uri="{FF2B5EF4-FFF2-40B4-BE49-F238E27FC236}">
                <a16:creationId xmlns:a16="http://schemas.microsoft.com/office/drawing/2014/main" id="{7215AEA7-3564-CBE0-48DE-C6876D646127}"/>
              </a:ext>
            </a:extLst>
          </p:cNvPr>
          <p:cNvSpPr txBox="1"/>
          <p:nvPr/>
        </p:nvSpPr>
        <p:spPr>
          <a:xfrm>
            <a:off x="1926074" y="8028311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00B050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26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" name="Q20X_GRAPH" descr="Set Id=&quot;A20260430093529_005&quot;&#10;">
            <a:extLst>
              <a:ext uri="{FF2B5EF4-FFF2-40B4-BE49-F238E27FC236}">
                <a16:creationId xmlns:a16="http://schemas.microsoft.com/office/drawing/2014/main" id="{2D2EA75C-03E5-6A39-F03F-4045885E588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318757"/>
              </p:ext>
            </p:extLst>
          </p:nvPr>
        </p:nvGraphicFramePr>
        <p:xfrm>
          <a:off x="398917" y="1706859"/>
          <a:ext cx="7162346" cy="50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SUBTITLE">
            <a:extLst>
              <a:ext uri="{FF2B5EF4-FFF2-40B4-BE49-F238E27FC236}">
                <a16:creationId xmlns:a16="http://schemas.microsoft.com/office/drawing/2014/main" id="{430B70DE-AD35-F7BF-1222-98B17027E9CB}"/>
              </a:ext>
            </a:extLst>
          </p:cNvPr>
          <p:cNvSpPr txBox="1">
            <a:spLocks/>
          </p:cNvSpPr>
          <p:nvPr/>
        </p:nvSpPr>
        <p:spPr>
          <a:xfrm>
            <a:off x="428623" y="90116"/>
            <a:ext cx="4545013" cy="3984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Wingdings 2" panose="05020102010507070707" pitchFamily="18" charset="2"/>
              <a:buNone/>
              <a:defRPr sz="744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333" indent="-106333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Arial" panose="020B0604020202020204" pitchFamily="34" charset="0"/>
              <a:buChar char="•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6722" indent="-10731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‒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401" indent="-14177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•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954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406020202030204" pitchFamily="34" charset="0"/>
              <a:buNone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9555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43110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6666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0221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b="1" dirty="0">
              <a:solidFill>
                <a:schemeClr val="accent6"/>
              </a:solidFill>
              <a:latin typeface="Barlow Condensed Light" panose="00000406000000000000" pitchFamily="2" charset="0"/>
            </a:endParaRPr>
          </a:p>
        </p:txBody>
      </p:sp>
      <p:cxnSp>
        <p:nvCxnSpPr>
          <p:cNvPr id="2" name="STRAIGHT_CONNECTOR_12">
            <a:extLst>
              <a:ext uri="{FF2B5EF4-FFF2-40B4-BE49-F238E27FC236}">
                <a16:creationId xmlns:a16="http://schemas.microsoft.com/office/drawing/2014/main" id="{9E003ED9-796D-BF2E-E343-DDB5F504CF66}"/>
              </a:ext>
            </a:extLst>
          </p:cNvPr>
          <p:cNvCxnSpPr>
            <a:cxnSpLocks/>
          </p:cNvCxnSpPr>
          <p:nvPr/>
        </p:nvCxnSpPr>
        <p:spPr>
          <a:xfrm>
            <a:off x="520650" y="1382799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_PLACEHOLDER_13">
            <a:extLst>
              <a:ext uri="{FF2B5EF4-FFF2-40B4-BE49-F238E27FC236}">
                <a16:creationId xmlns:a16="http://schemas.microsoft.com/office/drawing/2014/main" id="{A2F55D9A-4F43-B91B-2E78-3F2906E0DEB4}"/>
              </a:ext>
            </a:extLst>
          </p:cNvPr>
          <p:cNvSpPr txBox="1">
            <a:spLocks/>
          </p:cNvSpPr>
          <p:nvPr/>
        </p:nvSpPr>
        <p:spPr>
          <a:xfrm>
            <a:off x="520650" y="997231"/>
            <a:ext cx="4685280" cy="2877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Le développement de votre enfant</a:t>
            </a:r>
          </a:p>
        </p:txBody>
      </p:sp>
      <p:sp>
        <p:nvSpPr>
          <p:cNvPr id="54" name="DIFFERENCE_HEADER">
            <a:extLst>
              <a:ext uri="{FF2B5EF4-FFF2-40B4-BE49-F238E27FC236}">
                <a16:creationId xmlns:a16="http://schemas.microsoft.com/office/drawing/2014/main" id="{A7ADD56C-8D26-3A64-8581-FD4D6BCB0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5490" y="1577625"/>
            <a:ext cx="672729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Q20. Vous diriez que le passage en crèche est pour votre enfant indispensable, souhaitable ou sans effet pour son développement ?</a:t>
            </a:r>
          </a:p>
        </p:txBody>
      </p:sp>
      <p:cxnSp>
        <p:nvCxnSpPr>
          <p:cNvPr id="158" name="STRAIGHT_CONNECTOR_13">
            <a:extLst>
              <a:ext uri="{FF2B5EF4-FFF2-40B4-BE49-F238E27FC236}">
                <a16:creationId xmlns:a16="http://schemas.microsoft.com/office/drawing/2014/main" id="{AD743C0F-CBCE-DF95-0D78-39F80FFC3420}"/>
              </a:ext>
            </a:extLst>
          </p:cNvPr>
          <p:cNvCxnSpPr>
            <a:cxnSpLocks/>
          </p:cNvCxnSpPr>
          <p:nvPr/>
        </p:nvCxnSpPr>
        <p:spPr>
          <a:xfrm>
            <a:off x="520650" y="7578948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_PLACEHOLDER_14">
            <a:extLst>
              <a:ext uri="{FF2B5EF4-FFF2-40B4-BE49-F238E27FC236}">
                <a16:creationId xmlns:a16="http://schemas.microsoft.com/office/drawing/2014/main" id="{FCAC9CB3-11EC-EC90-08DB-986534244D6D}"/>
              </a:ext>
            </a:extLst>
          </p:cNvPr>
          <p:cNvSpPr txBox="1">
            <a:spLocks/>
          </p:cNvSpPr>
          <p:nvPr/>
        </p:nvSpPr>
        <p:spPr>
          <a:xfrm>
            <a:off x="520650" y="7193380"/>
            <a:ext cx="4685280" cy="2877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L’utilité des outils de communication</a:t>
            </a:r>
          </a:p>
        </p:txBody>
      </p:sp>
      <p:sp>
        <p:nvSpPr>
          <p:cNvPr id="160" name="DIFFERENCE_HEADER1">
            <a:extLst>
              <a:ext uri="{FF2B5EF4-FFF2-40B4-BE49-F238E27FC236}">
                <a16:creationId xmlns:a16="http://schemas.microsoft.com/office/drawing/2014/main" id="{D3DBDF9F-0092-6F06-5853-7756077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0650" y="8229342"/>
            <a:ext cx="3259981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Q16. Diriez-vous que les outils de communication mis à disposition par votre crèche vous sont utiles en tant que parents ?</a:t>
            </a:r>
          </a:p>
        </p:txBody>
      </p:sp>
      <p:grpSp>
        <p:nvGrpSpPr>
          <p:cNvPr id="19" name="GROUPE_18">
            <a:extLst>
              <a:ext uri="{FF2B5EF4-FFF2-40B4-BE49-F238E27FC236}">
                <a16:creationId xmlns:a16="http://schemas.microsoft.com/office/drawing/2014/main" id="{402A6CC9-9C01-F74B-80DC-F2EAF312D398}"/>
              </a:ext>
            </a:extLst>
          </p:cNvPr>
          <p:cNvGrpSpPr/>
          <p:nvPr/>
        </p:nvGrpSpPr>
        <p:grpSpPr>
          <a:xfrm>
            <a:off x="3961472" y="7506940"/>
            <a:ext cx="2880321" cy="2903863"/>
            <a:chOff x="7575402" y="1582333"/>
            <a:chExt cx="2880321" cy="2903863"/>
          </a:xfrm>
        </p:grpSpPr>
        <p:graphicFrame>
          <p:nvGraphicFramePr>
            <p:cNvPr id="20" name="Q16_GRAPH" descr="Set Id=&quot;A20260430093529_006&quot;&#10;">
              <a:extLst>
                <a:ext uri="{FF2B5EF4-FFF2-40B4-BE49-F238E27FC236}">
                  <a16:creationId xmlns:a16="http://schemas.microsoft.com/office/drawing/2014/main" id="{EE329B26-6AA5-832C-38CD-581D06BD887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64059776"/>
                </p:ext>
              </p:extLst>
            </p:nvPr>
          </p:nvGraphicFramePr>
          <p:xfrm>
            <a:off x="7575402" y="1582333"/>
            <a:ext cx="2880321" cy="29038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21" name="GROUPE_20">
              <a:extLst>
                <a:ext uri="{FF2B5EF4-FFF2-40B4-BE49-F238E27FC236}">
                  <a16:creationId xmlns:a16="http://schemas.microsoft.com/office/drawing/2014/main" id="{E8BE184D-F227-CA10-0919-407984B63614}"/>
                </a:ext>
              </a:extLst>
            </p:cNvPr>
            <p:cNvGrpSpPr/>
            <p:nvPr/>
          </p:nvGrpSpPr>
          <p:grpSpPr>
            <a:xfrm>
              <a:off x="7884356" y="3108752"/>
              <a:ext cx="2450954" cy="246221"/>
              <a:chOff x="4121503" y="2563004"/>
              <a:chExt cx="2277352" cy="246221"/>
            </a:xfrm>
          </p:grpSpPr>
          <p:sp>
            <p:nvSpPr>
              <p:cNvPr id="23" name="OBDELNIK_6">
                <a:extLst>
                  <a:ext uri="{FF2B5EF4-FFF2-40B4-BE49-F238E27FC236}">
                    <a16:creationId xmlns:a16="http://schemas.microsoft.com/office/drawing/2014/main" id="{83982503-494C-3FBD-9114-09E3F918F86C}"/>
                  </a:ext>
                </a:extLst>
              </p:cNvPr>
              <p:cNvSpPr/>
              <p:nvPr/>
            </p:nvSpPr>
            <p:spPr>
              <a:xfrm>
                <a:off x="5297254" y="2662548"/>
                <a:ext cx="108000" cy="57565"/>
              </a:xfrm>
              <a:prstGeom prst="rect">
                <a:avLst/>
              </a:prstGeom>
              <a:solidFill>
                <a:srgbClr val="F1BE4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OVEPOLE_9">
                <a:extLst>
                  <a:ext uri="{FF2B5EF4-FFF2-40B4-BE49-F238E27FC236}">
                    <a16:creationId xmlns:a16="http://schemas.microsoft.com/office/drawing/2014/main" id="{5CF102C9-31DF-B3B1-AFB4-AB1E44D3AE8B}"/>
                  </a:ext>
                </a:extLst>
              </p:cNvPr>
              <p:cNvSpPr txBox="1"/>
              <p:nvPr/>
            </p:nvSpPr>
            <p:spPr>
              <a:xfrm>
                <a:off x="5292799" y="2563004"/>
                <a:ext cx="591421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fr-FR" sz="1000" b="1" dirty="0">
                    <a:latin typeface="Barlow" panose="00000500000000000000" pitchFamily="2" charset="0"/>
                    <a:cs typeface="Arial" panose="020B0604020202020204" pitchFamily="34" charset="0"/>
                  </a:rPr>
                  <a:t>6 à 7</a:t>
                </a:r>
                <a:endParaRPr kumimoji="0" lang="en-US" sz="1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OBDELNIK_7">
                <a:extLst>
                  <a:ext uri="{FF2B5EF4-FFF2-40B4-BE49-F238E27FC236}">
                    <a16:creationId xmlns:a16="http://schemas.microsoft.com/office/drawing/2014/main" id="{C9B47054-E1D4-64E5-EDB3-50F7CB505F09}"/>
                  </a:ext>
                </a:extLst>
              </p:cNvPr>
              <p:cNvSpPr/>
              <p:nvPr/>
            </p:nvSpPr>
            <p:spPr>
              <a:xfrm>
                <a:off x="4140671" y="2662548"/>
                <a:ext cx="108000" cy="57565"/>
              </a:xfrm>
              <a:prstGeom prst="rect">
                <a:avLst/>
              </a:prstGeom>
              <a:solidFill>
                <a:srgbClr val="2DB57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6" name="TEXTOVEPOLE_10">
                <a:extLst>
                  <a:ext uri="{FF2B5EF4-FFF2-40B4-BE49-F238E27FC236}">
                    <a16:creationId xmlns:a16="http://schemas.microsoft.com/office/drawing/2014/main" id="{90A41EB3-20E0-7F1B-7E5C-C3A908CA76CC}"/>
                  </a:ext>
                </a:extLst>
              </p:cNvPr>
              <p:cNvSpPr txBox="1"/>
              <p:nvPr/>
            </p:nvSpPr>
            <p:spPr>
              <a:xfrm>
                <a:off x="4121503" y="2563004"/>
                <a:ext cx="486950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10</a:t>
                </a:r>
              </a:p>
            </p:txBody>
          </p:sp>
          <p:sp>
            <p:nvSpPr>
              <p:cNvPr id="27" name="TEXTOVEPOLE_11">
                <a:extLst>
                  <a:ext uri="{FF2B5EF4-FFF2-40B4-BE49-F238E27FC236}">
                    <a16:creationId xmlns:a16="http://schemas.microsoft.com/office/drawing/2014/main" id="{CB533895-156D-AE9F-60C6-5BDAA5E14B03}"/>
                  </a:ext>
                </a:extLst>
              </p:cNvPr>
              <p:cNvSpPr txBox="1"/>
              <p:nvPr/>
            </p:nvSpPr>
            <p:spPr>
              <a:xfrm>
                <a:off x="4757637" y="2563004"/>
                <a:ext cx="482740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8 à 9</a:t>
                </a:r>
                <a:endParaRPr lang="fr-FR" sz="1000" b="1" dirty="0">
                  <a:latin typeface="Barlow" panose="00000500000000000000" pitchFamily="2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OBDELNIK_8">
                <a:extLst>
                  <a:ext uri="{FF2B5EF4-FFF2-40B4-BE49-F238E27FC236}">
                    <a16:creationId xmlns:a16="http://schemas.microsoft.com/office/drawing/2014/main" id="{E3F1CC34-2C33-667D-6BCC-17576260D7CB}"/>
                  </a:ext>
                </a:extLst>
              </p:cNvPr>
              <p:cNvSpPr/>
              <p:nvPr/>
            </p:nvSpPr>
            <p:spPr>
              <a:xfrm>
                <a:off x="5904879" y="2662548"/>
                <a:ext cx="108000" cy="57565"/>
              </a:xfrm>
              <a:prstGeom prst="rect">
                <a:avLst/>
              </a:prstGeom>
              <a:solidFill>
                <a:srgbClr val="FF740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OVEPOLE_12">
                <a:extLst>
                  <a:ext uri="{FF2B5EF4-FFF2-40B4-BE49-F238E27FC236}">
                    <a16:creationId xmlns:a16="http://schemas.microsoft.com/office/drawing/2014/main" id="{97764307-2AFF-7021-DCC8-6A327EE7996C}"/>
                  </a:ext>
                </a:extLst>
              </p:cNvPr>
              <p:cNvSpPr txBox="1"/>
              <p:nvPr/>
            </p:nvSpPr>
            <p:spPr>
              <a:xfrm>
                <a:off x="5969264" y="2563004"/>
                <a:ext cx="429591" cy="24622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kumimoji="0" lang="en-US" sz="1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Barlow" panose="00000500000000000000" pitchFamily="2" charset="0"/>
                    <a:cs typeface="Arial" panose="020B0604020202020204" pitchFamily="34" charset="0"/>
                  </a:rPr>
                  <a:t>1 à 5</a:t>
                </a:r>
              </a:p>
            </p:txBody>
          </p:sp>
          <p:sp>
            <p:nvSpPr>
              <p:cNvPr id="30" name="OBDELNIK_9">
                <a:extLst>
                  <a:ext uri="{FF2B5EF4-FFF2-40B4-BE49-F238E27FC236}">
                    <a16:creationId xmlns:a16="http://schemas.microsoft.com/office/drawing/2014/main" id="{0B12686C-FC5F-AAD6-5627-F3D6153D6062}"/>
                  </a:ext>
                </a:extLst>
              </p:cNvPr>
              <p:cNvSpPr/>
              <p:nvPr/>
            </p:nvSpPr>
            <p:spPr>
              <a:xfrm>
                <a:off x="4713646" y="2662548"/>
                <a:ext cx="108000" cy="57565"/>
              </a:xfrm>
              <a:prstGeom prst="rect">
                <a:avLst/>
              </a:prstGeom>
              <a:solidFill>
                <a:srgbClr val="1DAF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cs-CZ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2" name="TEXTOVEPOLE_13">
              <a:extLst>
                <a:ext uri="{FF2B5EF4-FFF2-40B4-BE49-F238E27FC236}">
                  <a16:creationId xmlns:a16="http://schemas.microsoft.com/office/drawing/2014/main" id="{77991260-0BE0-D29F-8284-ABBDC1D744F2}"/>
                </a:ext>
              </a:extLst>
            </p:cNvPr>
            <p:cNvSpPr txBox="1"/>
            <p:nvPr/>
          </p:nvSpPr>
          <p:spPr>
            <a:xfrm>
              <a:off x="8723432" y="2865452"/>
              <a:ext cx="582639" cy="27699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/10</a:t>
              </a:r>
            </a:p>
          </p:txBody>
        </p:sp>
      </p:grpSp>
      <p:sp>
        <p:nvSpPr>
          <p:cNvPr id="31" name="Q16_BASE">
            <a:extLst>
              <a:ext uri="{FF2B5EF4-FFF2-40B4-BE49-F238E27FC236}">
                <a16:creationId xmlns:a16="http://schemas.microsoft.com/office/drawing/2014/main" id="{DAF34271-12FA-EAE9-4C48-48B907FB05BE}"/>
              </a:ext>
            </a:extLst>
          </p:cNvPr>
          <p:cNvSpPr/>
          <p:nvPr/>
        </p:nvSpPr>
        <p:spPr>
          <a:xfrm>
            <a:off x="4941162" y="9530127"/>
            <a:ext cx="8290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pic>
        <p:nvPicPr>
          <p:cNvPr id="32" name="IMAGE_31">
            <a:extLst>
              <a:ext uri="{FF2B5EF4-FFF2-40B4-BE49-F238E27FC236}">
                <a16:creationId xmlns:a16="http://schemas.microsoft.com/office/drawing/2014/main" id="{D2D4E8E2-909D-1AF1-845C-4E57B9500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85" y="107892"/>
            <a:ext cx="1287778" cy="4371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3" name="NOM_ENTREPRISE">
            <a:extLst>
              <a:ext uri="{FF2B5EF4-FFF2-40B4-BE49-F238E27FC236}">
                <a16:creationId xmlns:a16="http://schemas.microsoft.com/office/drawing/2014/main" id="{9073E918-1D64-705A-527E-B5DC28A53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201" y="162704"/>
            <a:ext cx="7421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</a:rPr>
              <a:t>LES PETITES CRECHES</a:t>
            </a:r>
            <a:endParaRPr/>
          </a:p>
        </p:txBody>
      </p:sp>
      <p:sp>
        <p:nvSpPr>
          <p:cNvPr id="13" name="TEXT3">
            <a:extLst>
              <a:ext uri="{FF2B5EF4-FFF2-40B4-BE49-F238E27FC236}">
                <a16:creationId xmlns:a16="http://schemas.microsoft.com/office/drawing/2014/main" id="{F386BD8A-1E7B-423C-CC3C-CBFD931FCDE3}"/>
              </a:ext>
            </a:extLst>
          </p:cNvPr>
          <p:cNvSpPr txBox="1"/>
          <p:nvPr/>
        </p:nvSpPr>
        <p:spPr>
          <a:xfrm>
            <a:off x="5148783" y="8443044"/>
            <a:ext cx="519539" cy="380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400" b="1" dirty="0">
                <a:latin typeface="Barlow" panose="00000500000000000000" pitchFamily="2" charset="0"/>
              </a:rPr>
              <a:t>8,6</a:t>
            </a:r>
            <a:endParaRPr/>
          </a:p>
        </p:txBody>
      </p:sp>
      <p:sp>
        <p:nvSpPr>
          <p:cNvPr id="15" name="TEXT4">
            <a:extLst>
              <a:ext uri="{FF2B5EF4-FFF2-40B4-BE49-F238E27FC236}">
                <a16:creationId xmlns:a16="http://schemas.microsoft.com/office/drawing/2014/main" id="{2291FDE6-D094-C0CB-259E-5237FC7CAB65}"/>
              </a:ext>
            </a:extLst>
          </p:cNvPr>
          <p:cNvSpPr txBox="1"/>
          <p:nvPr/>
        </p:nvSpPr>
        <p:spPr>
          <a:xfrm>
            <a:off x="5648851" y="8556631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16" name="TEXT5">
            <a:extLst>
              <a:ext uri="{FF2B5EF4-FFF2-40B4-BE49-F238E27FC236}">
                <a16:creationId xmlns:a16="http://schemas.microsoft.com/office/drawing/2014/main" id="{EAC54883-50F5-52B6-70F8-39BC9DCF00C0}"/>
              </a:ext>
            </a:extLst>
          </p:cNvPr>
          <p:cNvSpPr txBox="1"/>
          <p:nvPr/>
        </p:nvSpPr>
        <p:spPr>
          <a:xfrm>
            <a:off x="5580831" y="8839342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00B050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942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BTITLE">
            <a:extLst>
              <a:ext uri="{FF2B5EF4-FFF2-40B4-BE49-F238E27FC236}">
                <a16:creationId xmlns:a16="http://schemas.microsoft.com/office/drawing/2014/main" id="{430B70DE-AD35-F7BF-1222-98B17027E9CB}"/>
              </a:ext>
            </a:extLst>
          </p:cNvPr>
          <p:cNvSpPr txBox="1">
            <a:spLocks/>
          </p:cNvSpPr>
          <p:nvPr/>
        </p:nvSpPr>
        <p:spPr>
          <a:xfrm>
            <a:off x="428623" y="90116"/>
            <a:ext cx="4545013" cy="3984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Wingdings 2" panose="05020102010507070707" pitchFamily="18" charset="2"/>
              <a:buNone/>
              <a:defRPr sz="744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333" indent="-106333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Arial" panose="020B0604020202020204" pitchFamily="34" charset="0"/>
              <a:buChar char="•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6722" indent="-10731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‒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401" indent="-14177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•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954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406020202030204" pitchFamily="34" charset="0"/>
              <a:buNone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9555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43110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6666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0221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b="1" dirty="0">
              <a:solidFill>
                <a:schemeClr val="accent6"/>
              </a:solidFill>
              <a:latin typeface="Barlow Condensed Light" panose="00000406000000000000" pitchFamily="2" charset="0"/>
            </a:endParaRPr>
          </a:p>
        </p:txBody>
      </p:sp>
      <p:cxnSp>
        <p:nvCxnSpPr>
          <p:cNvPr id="158" name="STRAIGHT_CONNECTOR_12">
            <a:extLst>
              <a:ext uri="{FF2B5EF4-FFF2-40B4-BE49-F238E27FC236}">
                <a16:creationId xmlns:a16="http://schemas.microsoft.com/office/drawing/2014/main" id="{AD743C0F-CBCE-DF95-0D78-39F80FFC3420}"/>
              </a:ext>
            </a:extLst>
          </p:cNvPr>
          <p:cNvCxnSpPr>
            <a:cxnSpLocks/>
          </p:cNvCxnSpPr>
          <p:nvPr/>
        </p:nvCxnSpPr>
        <p:spPr>
          <a:xfrm>
            <a:off x="520650" y="6308332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_PLACEHOLDER_13">
            <a:extLst>
              <a:ext uri="{FF2B5EF4-FFF2-40B4-BE49-F238E27FC236}">
                <a16:creationId xmlns:a16="http://schemas.microsoft.com/office/drawing/2014/main" id="{FCAC9CB3-11EC-EC90-08DB-986534244D6D}"/>
              </a:ext>
            </a:extLst>
          </p:cNvPr>
          <p:cNvSpPr txBox="1">
            <a:spLocks/>
          </p:cNvSpPr>
          <p:nvPr/>
        </p:nvSpPr>
        <p:spPr>
          <a:xfrm>
            <a:off x="535511" y="5922764"/>
            <a:ext cx="4685280" cy="2877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La gestion des incidents</a:t>
            </a:r>
          </a:p>
        </p:txBody>
      </p:sp>
      <p:sp>
        <p:nvSpPr>
          <p:cNvPr id="160" name="DIFFERENCE_HEADER">
            <a:extLst>
              <a:ext uri="{FF2B5EF4-FFF2-40B4-BE49-F238E27FC236}">
                <a16:creationId xmlns:a16="http://schemas.microsoft.com/office/drawing/2014/main" id="{D3DBDF9F-0092-6F06-5853-7756077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0650" y="6514755"/>
            <a:ext cx="464152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Q21. Si vous avez déjà connu un incident dans votre crèche, avez-vous été satisfait de la manière dont l’incident a été géré par les équipes et /ou la direction de votre crèche ?</a:t>
            </a:r>
          </a:p>
        </p:txBody>
      </p:sp>
      <p:sp>
        <p:nvSpPr>
          <p:cNvPr id="5" name="NOM_ENTREPRISE">
            <a:extLst>
              <a:ext uri="{FF2B5EF4-FFF2-40B4-BE49-F238E27FC236}">
                <a16:creationId xmlns:a16="http://schemas.microsoft.com/office/drawing/2014/main" id="{EAEA3890-EC8A-E887-34A7-EEFCECEE03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201" y="162704"/>
            <a:ext cx="7421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</a:rPr>
              <a:t>LES PETITES CRECHES</a:t>
            </a:r>
            <a:endParaRPr/>
          </a:p>
        </p:txBody>
      </p:sp>
      <p:pic>
        <p:nvPicPr>
          <p:cNvPr id="6" name="IMAGE_5" descr="Set Id=&quot;A20260430093530_010&quot;&#10;">
            <a:extLst>
              <a:ext uri="{FF2B5EF4-FFF2-40B4-BE49-F238E27FC236}">
                <a16:creationId xmlns:a16="http://schemas.microsoft.com/office/drawing/2014/main" id="{948D18D4-A5C3-78AA-670E-598F1991AE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85" y="107892"/>
            <a:ext cx="1287778" cy="437135"/>
          </a:xfrm>
          <a:prstGeom prst="rect">
            <a:avLst/>
          </a:prstGeom>
          <a:solidFill>
            <a:srgbClr val="FFFFFF"/>
          </a:solidFill>
        </p:spPr>
      </p:pic>
      <p:cxnSp>
        <p:nvCxnSpPr>
          <p:cNvPr id="7" name="STRAIGHT_CONNECTOR_13">
            <a:extLst>
              <a:ext uri="{FF2B5EF4-FFF2-40B4-BE49-F238E27FC236}">
                <a16:creationId xmlns:a16="http://schemas.microsoft.com/office/drawing/2014/main" id="{609AE6F3-037A-EE75-376B-1C88D50B76BE}"/>
              </a:ext>
            </a:extLst>
          </p:cNvPr>
          <p:cNvCxnSpPr>
            <a:cxnSpLocks/>
          </p:cNvCxnSpPr>
          <p:nvPr/>
        </p:nvCxnSpPr>
        <p:spPr>
          <a:xfrm>
            <a:off x="520650" y="1913255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_PLACEHOLDER_14">
            <a:extLst>
              <a:ext uri="{FF2B5EF4-FFF2-40B4-BE49-F238E27FC236}">
                <a16:creationId xmlns:a16="http://schemas.microsoft.com/office/drawing/2014/main" id="{87CF636B-151B-D8E6-71BB-5EB4B6C31BBB}"/>
              </a:ext>
            </a:extLst>
          </p:cNvPr>
          <p:cNvSpPr txBox="1">
            <a:spLocks/>
          </p:cNvSpPr>
          <p:nvPr/>
        </p:nvSpPr>
        <p:spPr>
          <a:xfrm>
            <a:off x="535511" y="1527687"/>
            <a:ext cx="3591870" cy="267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lang="fr-FR" sz="2000" b="1" dirty="0">
                <a:solidFill>
                  <a:srgbClr val="1DAFAD"/>
                </a:solidFill>
                <a:latin typeface="Barlow Condensed Light" panose="00000406000000000000" pitchFamily="2" charset="0"/>
              </a:rPr>
              <a:t>La recommandation (Net Promoteur Score)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DAFAD"/>
              </a:solidFill>
              <a:effectLst/>
              <a:uLnTx/>
              <a:uFillTx/>
              <a:latin typeface="Barlow Condensed Light" panose="00000406000000000000" pitchFamily="2" charset="0"/>
              <a:ea typeface="+mn-ea"/>
              <a:cs typeface="+mn-cs"/>
            </a:endParaRPr>
          </a:p>
        </p:txBody>
      </p:sp>
      <p:sp>
        <p:nvSpPr>
          <p:cNvPr id="9" name="DIFFERENCE_HEADER1">
            <a:extLst>
              <a:ext uri="{FF2B5EF4-FFF2-40B4-BE49-F238E27FC236}">
                <a16:creationId xmlns:a16="http://schemas.microsoft.com/office/drawing/2014/main" id="{C4B3A31E-0953-18E5-669B-CDECEF427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5490" y="2108081"/>
            <a:ext cx="461668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Q15. Et si vous deviez à présent donner une note pour exprimer votre niveau de recommandation par rapport à votre crèche, quelle serait-elle ?</a:t>
            </a:r>
          </a:p>
        </p:txBody>
      </p:sp>
      <p:grpSp>
        <p:nvGrpSpPr>
          <p:cNvPr id="10" name="GROUPE_9">
            <a:extLst>
              <a:ext uri="{FF2B5EF4-FFF2-40B4-BE49-F238E27FC236}">
                <a16:creationId xmlns:a16="http://schemas.microsoft.com/office/drawing/2014/main" id="{6A583104-4A53-D179-E097-DD5C88A554C0}"/>
              </a:ext>
            </a:extLst>
          </p:cNvPr>
          <p:cNvGrpSpPr/>
          <p:nvPr/>
        </p:nvGrpSpPr>
        <p:grpSpPr>
          <a:xfrm>
            <a:off x="252239" y="3090909"/>
            <a:ext cx="2880321" cy="2903863"/>
            <a:chOff x="7575402" y="1582333"/>
            <a:chExt cx="2880321" cy="2903863"/>
          </a:xfrm>
        </p:grpSpPr>
        <p:graphicFrame>
          <p:nvGraphicFramePr>
            <p:cNvPr id="11" name="Q15_GRAPH" descr="Set Id=&quot;A20260430093530_007&quot;&#10;">
              <a:extLst>
                <a:ext uri="{FF2B5EF4-FFF2-40B4-BE49-F238E27FC236}">
                  <a16:creationId xmlns:a16="http://schemas.microsoft.com/office/drawing/2014/main" id="{E641FD8E-CE16-F049-E7DC-AC091DE5AF6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5017125"/>
                </p:ext>
              </p:extLst>
            </p:nvPr>
          </p:nvGraphicFramePr>
          <p:xfrm>
            <a:off x="7575402" y="1582333"/>
            <a:ext cx="2880321" cy="29038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5" name="NOM_ENTREPRISE_NPS">
              <a:extLst>
                <a:ext uri="{FF2B5EF4-FFF2-40B4-BE49-F238E27FC236}">
                  <a16:creationId xmlns:a16="http://schemas.microsoft.com/office/drawing/2014/main" id="{A63F5431-38CC-41CD-9C9D-82C76DA9A722}"/>
                </a:ext>
              </a:extLst>
            </p:cNvPr>
            <p:cNvSpPr txBox="1"/>
            <p:nvPr/>
          </p:nvSpPr>
          <p:spPr>
            <a:xfrm>
              <a:off x="8439498" y="2521825"/>
              <a:ext cx="1206392" cy="27699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2400"/>
                </a:spcBef>
                <a:spcAft>
                  <a:spcPts val="0"/>
                </a:spcAft>
                <a:buClr>
                  <a:srgbClr val="103C50"/>
                </a:buClr>
                <a:buSzTx/>
                <a:buFontTx/>
                <a:buNone/>
                <a:tabLst/>
                <a:defRPr/>
              </a:pPr>
              <a:r>
                <a:rPr lang="fr-FR" sz="1200" b="1" kern="0" dirty="0">
                  <a:solidFill>
                    <a:srgbClr val="000000"/>
                  </a:solidFill>
                  <a:latin typeface="Barlow"/>
                </a:rPr>
                <a:t>LES PETITES CRECHES</a:t>
              </a:r>
              <a:endParaRPr/>
            </a:p>
          </p:txBody>
        </p:sp>
      </p:grpSp>
      <p:sp>
        <p:nvSpPr>
          <p:cNvPr id="24" name="Q15_BASE">
            <a:extLst>
              <a:ext uri="{FF2B5EF4-FFF2-40B4-BE49-F238E27FC236}">
                <a16:creationId xmlns:a16="http://schemas.microsoft.com/office/drawing/2014/main" id="{2700CFC0-CE4A-2D74-F46A-0356B353BF54}"/>
              </a:ext>
            </a:extLst>
          </p:cNvPr>
          <p:cNvSpPr/>
          <p:nvPr/>
        </p:nvSpPr>
        <p:spPr>
          <a:xfrm>
            <a:off x="1136788" y="4628464"/>
            <a:ext cx="8290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2" name="RECTANGLE__SINGLE_CORNER_SNIPPED_4" descr="Set Id=&quot;A20260430093530_009&quot;&#10;">
            <a:extLst>
              <a:ext uri="{FF2B5EF4-FFF2-40B4-BE49-F238E27FC236}">
                <a16:creationId xmlns:a16="http://schemas.microsoft.com/office/drawing/2014/main" id="{02F05973-2E3B-50A1-F704-3A8F3FFB6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395800" y="1527687"/>
            <a:ext cx="1957328" cy="8283508"/>
          </a:xfrm>
          <a:prstGeom prst="snip1Rect">
            <a:avLst>
              <a:gd name="adj" fmla="val 14117"/>
            </a:avLst>
          </a:prstGeom>
          <a:solidFill>
            <a:srgbClr val="103C50">
              <a:lumMod val="75000"/>
              <a:lumOff val="25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4" name="Q15_NPS">
            <a:extLst>
              <a:ext uri="{FF2B5EF4-FFF2-40B4-BE49-F238E27FC236}">
                <a16:creationId xmlns:a16="http://schemas.microsoft.com/office/drawing/2014/main" id="{1DC87401-8EA3-07BD-93DF-170E8BA86365}"/>
              </a:ext>
            </a:extLst>
          </p:cNvPr>
          <p:cNvSpPr txBox="1"/>
          <p:nvPr/>
        </p:nvSpPr>
        <p:spPr>
          <a:xfrm>
            <a:off x="5856786" y="2836255"/>
            <a:ext cx="127151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3600" b="1" dirty="0">
                <a:solidFill>
                  <a:prstClr val="white"/>
                </a:solidFill>
                <a:latin typeface="Barlow"/>
              </a:rPr>
              <a:t>82,8</a:t>
            </a:r>
            <a:endParaRPr/>
          </a:p>
        </p:txBody>
      </p:sp>
      <p:sp>
        <p:nvSpPr>
          <p:cNvPr id="13" name="RECTANGLE_12">
            <a:extLst>
              <a:ext uri="{FF2B5EF4-FFF2-40B4-BE49-F238E27FC236}">
                <a16:creationId xmlns:a16="http://schemas.microsoft.com/office/drawing/2014/main" id="{5B03F328-FA05-7FD6-EEE0-D92966B33560}"/>
              </a:ext>
            </a:extLst>
          </p:cNvPr>
          <p:cNvSpPr/>
          <p:nvPr/>
        </p:nvSpPr>
        <p:spPr>
          <a:xfrm>
            <a:off x="5785813" y="2466380"/>
            <a:ext cx="1206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prstClr val="white"/>
                </a:solidFill>
                <a:latin typeface="Barlow"/>
              </a:rPr>
              <a:t>NPS</a:t>
            </a:r>
          </a:p>
        </p:txBody>
      </p:sp>
      <p:grpSp>
        <p:nvGrpSpPr>
          <p:cNvPr id="50" name="GROUPE_49">
            <a:extLst>
              <a:ext uri="{FF2B5EF4-FFF2-40B4-BE49-F238E27FC236}">
                <a16:creationId xmlns:a16="http://schemas.microsoft.com/office/drawing/2014/main" id="{F5226348-115E-9958-6E23-44DD9D82F484}"/>
              </a:ext>
            </a:extLst>
          </p:cNvPr>
          <p:cNvGrpSpPr/>
          <p:nvPr/>
        </p:nvGrpSpPr>
        <p:grpSpPr>
          <a:xfrm>
            <a:off x="3286568" y="3761399"/>
            <a:ext cx="1862215" cy="865023"/>
            <a:chOff x="3294678" y="3690755"/>
            <a:chExt cx="1862215" cy="865023"/>
          </a:xfrm>
        </p:grpSpPr>
        <p:sp>
          <p:nvSpPr>
            <p:cNvPr id="42" name="OBDELNIK_6">
              <a:extLst>
                <a:ext uri="{FF2B5EF4-FFF2-40B4-BE49-F238E27FC236}">
                  <a16:creationId xmlns:a16="http://schemas.microsoft.com/office/drawing/2014/main" id="{6C49F233-3EF9-D4EC-F86B-64261A92C094}"/>
                </a:ext>
              </a:extLst>
            </p:cNvPr>
            <p:cNvSpPr/>
            <p:nvPr/>
          </p:nvSpPr>
          <p:spPr>
            <a:xfrm>
              <a:off x="3294678" y="4412703"/>
              <a:ext cx="116233" cy="57565"/>
            </a:xfrm>
            <a:prstGeom prst="rect">
              <a:avLst/>
            </a:prstGeom>
            <a:solidFill>
              <a:srgbClr val="F1BE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3" name="TEXTOVEPOLE_9">
              <a:extLst>
                <a:ext uri="{FF2B5EF4-FFF2-40B4-BE49-F238E27FC236}">
                  <a16:creationId xmlns:a16="http://schemas.microsoft.com/office/drawing/2014/main" id="{331AC742-60BD-2B1E-D994-EDFDC093BFE7}"/>
                </a:ext>
              </a:extLst>
            </p:cNvPr>
            <p:cNvSpPr txBox="1"/>
            <p:nvPr/>
          </p:nvSpPr>
          <p:spPr>
            <a:xfrm>
              <a:off x="3366184" y="4309557"/>
              <a:ext cx="1790708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000" b="1" dirty="0">
                  <a:latin typeface="Barlow" panose="00000500000000000000" pitchFamily="2" charset="0"/>
                  <a:cs typeface="Arial" panose="020B0604020202020204" pitchFamily="34" charset="0"/>
                </a:rPr>
                <a:t>Détracteurs (notes de 0 à 6)</a:t>
              </a:r>
            </a:p>
          </p:txBody>
        </p:sp>
        <p:sp>
          <p:nvSpPr>
            <p:cNvPr id="44" name="OBDELNIK_7">
              <a:extLst>
                <a:ext uri="{FF2B5EF4-FFF2-40B4-BE49-F238E27FC236}">
                  <a16:creationId xmlns:a16="http://schemas.microsoft.com/office/drawing/2014/main" id="{3CC5A0EB-C35E-BEBC-25BB-14E214FC9CEE}"/>
                </a:ext>
              </a:extLst>
            </p:cNvPr>
            <p:cNvSpPr/>
            <p:nvPr/>
          </p:nvSpPr>
          <p:spPr>
            <a:xfrm>
              <a:off x="3294678" y="3801105"/>
              <a:ext cx="116233" cy="57565"/>
            </a:xfrm>
            <a:prstGeom prst="rect">
              <a:avLst/>
            </a:prstGeom>
            <a:solidFill>
              <a:srgbClr val="2DB5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5" name="TEXTOVEPOLE_10">
              <a:extLst>
                <a:ext uri="{FF2B5EF4-FFF2-40B4-BE49-F238E27FC236}">
                  <a16:creationId xmlns:a16="http://schemas.microsoft.com/office/drawing/2014/main" id="{C503ABF8-558E-D636-21A2-0BBB6F2B6A05}"/>
                </a:ext>
              </a:extLst>
            </p:cNvPr>
            <p:cNvSpPr txBox="1"/>
            <p:nvPr/>
          </p:nvSpPr>
          <p:spPr>
            <a:xfrm>
              <a:off x="3366184" y="3690755"/>
              <a:ext cx="1790709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fr-FR" sz="1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Promoteurs (notes de 9 à 10)</a:t>
              </a:r>
            </a:p>
          </p:txBody>
        </p:sp>
        <p:sp>
          <p:nvSpPr>
            <p:cNvPr id="46" name="TEXTOVEPOLE_11">
              <a:extLst>
                <a:ext uri="{FF2B5EF4-FFF2-40B4-BE49-F238E27FC236}">
                  <a16:creationId xmlns:a16="http://schemas.microsoft.com/office/drawing/2014/main" id="{8F6C8190-5089-A47B-6FBF-C9D9A2BCC8E0}"/>
                </a:ext>
              </a:extLst>
            </p:cNvPr>
            <p:cNvSpPr txBox="1"/>
            <p:nvPr/>
          </p:nvSpPr>
          <p:spPr>
            <a:xfrm>
              <a:off x="3366184" y="4000156"/>
              <a:ext cx="1557085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fr-FR" sz="1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Neutres (notes de 7 à 8)</a:t>
              </a:r>
            </a:p>
          </p:txBody>
        </p:sp>
        <p:sp>
          <p:nvSpPr>
            <p:cNvPr id="49" name="OBDELNIK_8">
              <a:extLst>
                <a:ext uri="{FF2B5EF4-FFF2-40B4-BE49-F238E27FC236}">
                  <a16:creationId xmlns:a16="http://schemas.microsoft.com/office/drawing/2014/main" id="{52F103FF-262D-680B-7D5C-2CB1802E186E}"/>
                </a:ext>
              </a:extLst>
            </p:cNvPr>
            <p:cNvSpPr/>
            <p:nvPr/>
          </p:nvSpPr>
          <p:spPr>
            <a:xfrm>
              <a:off x="3294678" y="4106904"/>
              <a:ext cx="116233" cy="57565"/>
            </a:xfrm>
            <a:prstGeom prst="rect">
              <a:avLst/>
            </a:prstGeom>
            <a:solidFill>
              <a:srgbClr val="D2D8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2" name="NOM_ENTREPRISE_CARTOUCHE">
            <a:extLst>
              <a:ext uri="{FF2B5EF4-FFF2-40B4-BE49-F238E27FC236}">
                <a16:creationId xmlns:a16="http://schemas.microsoft.com/office/drawing/2014/main" id="{98DE2F61-D345-DBC3-76EB-4C10E156D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717550" y="1886571"/>
            <a:ext cx="1413849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chemeClr val="bg1"/>
                </a:solidFill>
                <a:latin typeface="Barlow"/>
              </a:rPr>
              <a:t>LES PETITES CRECHES</a:t>
            </a:r>
            <a:endParaRPr/>
          </a:p>
        </p:txBody>
      </p:sp>
      <p:sp>
        <p:nvSpPr>
          <p:cNvPr id="53" name="Q15_NPS_FFEC">
            <a:extLst>
              <a:ext uri="{FF2B5EF4-FFF2-40B4-BE49-F238E27FC236}">
                <a16:creationId xmlns:a16="http://schemas.microsoft.com/office/drawing/2014/main" id="{718E2925-E89B-D0F6-39C7-A87EC484C6E9}"/>
              </a:ext>
            </a:extLst>
          </p:cNvPr>
          <p:cNvSpPr txBox="1"/>
          <p:nvPr/>
        </p:nvSpPr>
        <p:spPr>
          <a:xfrm>
            <a:off x="5856786" y="5949514"/>
            <a:ext cx="127151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3600" b="1" dirty="0">
                <a:solidFill>
                  <a:prstClr val="white"/>
                </a:solidFill>
                <a:latin typeface="Barlow"/>
              </a:rPr>
              <a:t>59,9</a:t>
            </a:r>
            <a:endParaRPr/>
          </a:p>
        </p:txBody>
      </p:sp>
      <p:sp>
        <p:nvSpPr>
          <p:cNvPr id="54" name="RECTANGLE_53">
            <a:extLst>
              <a:ext uri="{FF2B5EF4-FFF2-40B4-BE49-F238E27FC236}">
                <a16:creationId xmlns:a16="http://schemas.microsoft.com/office/drawing/2014/main" id="{80B1CF02-82AD-36C0-7C3E-0F1A3EEBA2C4}"/>
              </a:ext>
            </a:extLst>
          </p:cNvPr>
          <p:cNvSpPr/>
          <p:nvPr/>
        </p:nvSpPr>
        <p:spPr>
          <a:xfrm>
            <a:off x="5822522" y="4907101"/>
            <a:ext cx="1486501" cy="1107996"/>
          </a:xfrm>
          <a:prstGeom prst="rect">
            <a:avLst/>
          </a:prstGeom>
        </p:spPr>
        <p:txBody>
          <a:bodyPr wrap="square" rIns="0">
            <a:spAutoFit/>
          </a:bodyPr>
          <a:lstStyle/>
          <a:p>
            <a:r>
              <a:rPr lang="fr-FR" sz="2400" b="1" dirty="0">
                <a:solidFill>
                  <a:prstClr val="white"/>
                </a:solidFill>
                <a:latin typeface="Barlow"/>
              </a:rPr>
              <a:t>NPS</a:t>
            </a:r>
            <a:r>
              <a:rPr lang="fr-FR" b="1" dirty="0">
                <a:solidFill>
                  <a:prstClr val="white"/>
                </a:solidFill>
                <a:latin typeface="Barlow"/>
              </a:rPr>
              <a:t> </a:t>
            </a:r>
          </a:p>
          <a:p>
            <a:r>
              <a:rPr lang="fr-FR" sz="1400" b="1" dirty="0">
                <a:solidFill>
                  <a:prstClr val="white"/>
                </a:solidFill>
                <a:latin typeface="Barlow"/>
              </a:rPr>
              <a:t>DES ADHÉRENTS PARTICIPANTS À L’ENQUÊTE</a:t>
            </a:r>
            <a:endParaRPr lang="fr-FR" b="1" dirty="0">
              <a:solidFill>
                <a:prstClr val="white"/>
              </a:solidFill>
              <a:latin typeface="Barlow"/>
            </a:endParaRPr>
          </a:p>
        </p:txBody>
      </p:sp>
      <p:grpSp>
        <p:nvGrpSpPr>
          <p:cNvPr id="56" name="GROUPE_55">
            <a:extLst>
              <a:ext uri="{FF2B5EF4-FFF2-40B4-BE49-F238E27FC236}">
                <a16:creationId xmlns:a16="http://schemas.microsoft.com/office/drawing/2014/main" id="{B2569A36-BE68-9845-C141-0BA29633D7A3}"/>
              </a:ext>
            </a:extLst>
          </p:cNvPr>
          <p:cNvGrpSpPr/>
          <p:nvPr/>
        </p:nvGrpSpPr>
        <p:grpSpPr>
          <a:xfrm>
            <a:off x="252239" y="7434932"/>
            <a:ext cx="2880321" cy="2903863"/>
            <a:chOff x="7575402" y="1582333"/>
            <a:chExt cx="2880321" cy="2903863"/>
          </a:xfrm>
        </p:grpSpPr>
        <p:graphicFrame>
          <p:nvGraphicFramePr>
            <p:cNvPr id="57" name="Q21_GRAPH" descr="Set Id=&quot;A20260430093530_008&quot;&#10;">
              <a:extLst>
                <a:ext uri="{FF2B5EF4-FFF2-40B4-BE49-F238E27FC236}">
                  <a16:creationId xmlns:a16="http://schemas.microsoft.com/office/drawing/2014/main" id="{B4BFF49E-F239-67B3-0156-F3168988401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87274743"/>
                </p:ext>
              </p:extLst>
            </p:nvPr>
          </p:nvGraphicFramePr>
          <p:xfrm>
            <a:off x="7575402" y="1582333"/>
            <a:ext cx="2880321" cy="29038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59" name="TEXTOVEPOLE_12">
              <a:extLst>
                <a:ext uri="{FF2B5EF4-FFF2-40B4-BE49-F238E27FC236}">
                  <a16:creationId xmlns:a16="http://schemas.microsoft.com/office/drawing/2014/main" id="{A651815F-2EB8-9547-8805-EFACD57C4CE4}"/>
                </a:ext>
              </a:extLst>
            </p:cNvPr>
            <p:cNvSpPr txBox="1"/>
            <p:nvPr/>
          </p:nvSpPr>
          <p:spPr>
            <a:xfrm>
              <a:off x="8723432" y="2865452"/>
              <a:ext cx="582639" cy="27699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/10</a:t>
              </a:r>
            </a:p>
          </p:txBody>
        </p:sp>
      </p:grpSp>
      <p:sp>
        <p:nvSpPr>
          <p:cNvPr id="132" name="Q21_BASE">
            <a:extLst>
              <a:ext uri="{FF2B5EF4-FFF2-40B4-BE49-F238E27FC236}">
                <a16:creationId xmlns:a16="http://schemas.microsoft.com/office/drawing/2014/main" id="{7D903106-184D-8F49-1DDB-F93121BFD26C}"/>
              </a:ext>
            </a:extLst>
          </p:cNvPr>
          <p:cNvSpPr/>
          <p:nvPr/>
        </p:nvSpPr>
        <p:spPr>
          <a:xfrm>
            <a:off x="1043250" y="9163124"/>
            <a:ext cx="8290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25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33" name="Q21_SANS_INCIDENT">
            <a:extLst>
              <a:ext uri="{FF2B5EF4-FFF2-40B4-BE49-F238E27FC236}">
                <a16:creationId xmlns:a16="http://schemas.microsoft.com/office/drawing/2014/main" id="{6334D57C-C0A9-D909-6F30-FD9A1C9BF5BA}"/>
              </a:ext>
            </a:extLst>
          </p:cNvPr>
          <p:cNvSpPr txBox="1"/>
          <p:nvPr/>
        </p:nvSpPr>
        <p:spPr>
          <a:xfrm>
            <a:off x="5856786" y="7670963"/>
            <a:ext cx="144448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3600" b="1" dirty="0">
                <a:solidFill>
                  <a:prstClr val="white"/>
                </a:solidFill>
                <a:latin typeface="Barlow"/>
              </a:rPr>
              <a:t>55%</a:t>
            </a:r>
            <a:endParaRPr/>
          </a:p>
        </p:txBody>
      </p:sp>
      <p:sp>
        <p:nvSpPr>
          <p:cNvPr id="134" name="RECTANGLE_133">
            <a:extLst>
              <a:ext uri="{FF2B5EF4-FFF2-40B4-BE49-F238E27FC236}">
                <a16:creationId xmlns:a16="http://schemas.microsoft.com/office/drawing/2014/main" id="{C6F2FDDD-A2D6-B881-CA13-46F3399339F4}"/>
              </a:ext>
            </a:extLst>
          </p:cNvPr>
          <p:cNvSpPr/>
          <p:nvPr/>
        </p:nvSpPr>
        <p:spPr>
          <a:xfrm>
            <a:off x="5637231" y="8188111"/>
            <a:ext cx="1671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prstClr val="white"/>
                </a:solidFill>
                <a:latin typeface="Barlow"/>
              </a:rPr>
              <a:t>des parents n’ont pas connu d’incident</a:t>
            </a:r>
          </a:p>
        </p:txBody>
      </p:sp>
      <p:sp>
        <p:nvSpPr>
          <p:cNvPr id="136" name="ELLIPSE_135">
            <a:extLst>
              <a:ext uri="{FF2B5EF4-FFF2-40B4-BE49-F238E27FC236}">
                <a16:creationId xmlns:a16="http://schemas.microsoft.com/office/drawing/2014/main" id="{7A2F5CE2-AFF0-09D2-A228-3E9E36EC56BA}"/>
              </a:ext>
            </a:extLst>
          </p:cNvPr>
          <p:cNvSpPr/>
          <p:nvPr/>
        </p:nvSpPr>
        <p:spPr>
          <a:xfrm rot="5400000">
            <a:off x="5512852" y="2564173"/>
            <a:ext cx="290485" cy="29048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54000" rIns="72000" bIns="0" rtlCol="0" anchor="ctr"/>
          <a:lstStyle/>
          <a:p>
            <a:pPr algn="ctr"/>
            <a:r>
              <a:rPr lang="fr-FR" dirty="0"/>
              <a:t>˄</a:t>
            </a:r>
          </a:p>
        </p:txBody>
      </p:sp>
      <p:sp>
        <p:nvSpPr>
          <p:cNvPr id="137" name="ELLIPSE_136">
            <a:extLst>
              <a:ext uri="{FF2B5EF4-FFF2-40B4-BE49-F238E27FC236}">
                <a16:creationId xmlns:a16="http://schemas.microsoft.com/office/drawing/2014/main" id="{C947E338-5F87-C678-0A71-2A2E07892C8E}"/>
              </a:ext>
            </a:extLst>
          </p:cNvPr>
          <p:cNvSpPr/>
          <p:nvPr/>
        </p:nvSpPr>
        <p:spPr>
          <a:xfrm rot="5400000">
            <a:off x="5512852" y="5008726"/>
            <a:ext cx="290485" cy="29048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54000" rIns="72000" bIns="0" rtlCol="0" anchor="ctr"/>
          <a:lstStyle/>
          <a:p>
            <a:pPr algn="ctr"/>
            <a:r>
              <a:rPr lang="fr-FR" dirty="0"/>
              <a:t>˄</a:t>
            </a:r>
          </a:p>
        </p:txBody>
      </p:sp>
      <p:sp>
        <p:nvSpPr>
          <p:cNvPr id="138" name="ELLIPSE_137">
            <a:extLst>
              <a:ext uri="{FF2B5EF4-FFF2-40B4-BE49-F238E27FC236}">
                <a16:creationId xmlns:a16="http://schemas.microsoft.com/office/drawing/2014/main" id="{D3AC97B4-8A1D-FB76-7F90-4F3457424B9F}"/>
              </a:ext>
            </a:extLst>
          </p:cNvPr>
          <p:cNvSpPr/>
          <p:nvPr/>
        </p:nvSpPr>
        <p:spPr>
          <a:xfrm rot="5400000">
            <a:off x="5508823" y="7834550"/>
            <a:ext cx="290485" cy="290485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2000" tIns="54000" rIns="72000" bIns="0" rtlCol="0" anchor="ctr"/>
          <a:lstStyle/>
          <a:p>
            <a:pPr algn="ctr"/>
            <a:r>
              <a:rPr lang="fr-FR" dirty="0"/>
              <a:t>˄</a:t>
            </a:r>
          </a:p>
        </p:txBody>
      </p:sp>
      <p:sp>
        <p:nvSpPr>
          <p:cNvPr id="139" name="ZONETEXTE_138" descr="Set Id=&quot;A20260430093530_011&quot;&#10;">
            <a:extLst>
              <a:ext uri="{FF2B5EF4-FFF2-40B4-BE49-F238E27FC236}">
                <a16:creationId xmlns:a16="http://schemas.microsoft.com/office/drawing/2014/main" id="{4DF005D1-534F-4909-680D-F104DA6202F8}"/>
              </a:ext>
            </a:extLst>
          </p:cNvPr>
          <p:cNvSpPr txBox="1"/>
          <p:nvPr/>
        </p:nvSpPr>
        <p:spPr>
          <a:xfrm>
            <a:off x="428622" y="545027"/>
            <a:ext cx="4967177" cy="58477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bg1"/>
                </a:solidFill>
                <a:latin typeface="Barlow" panose="00000500000000000000" pitchFamily="2" charset="0"/>
              </a:rPr>
              <a:t>La suppression / conservation de toute ou partie de cette page reste à la discrétion de chaque entreprise</a:t>
            </a:r>
          </a:p>
        </p:txBody>
      </p:sp>
      <p:grpSp>
        <p:nvGrpSpPr>
          <p:cNvPr id="140" name="GROUPE_139">
            <a:extLst>
              <a:ext uri="{FF2B5EF4-FFF2-40B4-BE49-F238E27FC236}">
                <a16:creationId xmlns:a16="http://schemas.microsoft.com/office/drawing/2014/main" id="{568D891D-A8AA-F4EA-6C3E-C05428D3378A}"/>
              </a:ext>
            </a:extLst>
          </p:cNvPr>
          <p:cNvGrpSpPr/>
          <p:nvPr/>
        </p:nvGrpSpPr>
        <p:grpSpPr>
          <a:xfrm>
            <a:off x="3348583" y="7866980"/>
            <a:ext cx="1610260" cy="1174424"/>
            <a:chOff x="3276575" y="2012036"/>
            <a:chExt cx="1610260" cy="1174424"/>
          </a:xfrm>
        </p:grpSpPr>
        <p:sp>
          <p:nvSpPr>
            <p:cNvPr id="141" name="OBDELNIK_9">
              <a:extLst>
                <a:ext uri="{FF2B5EF4-FFF2-40B4-BE49-F238E27FC236}">
                  <a16:creationId xmlns:a16="http://schemas.microsoft.com/office/drawing/2014/main" id="{E6ECA684-920E-279D-05C0-2851B8775F46}"/>
                </a:ext>
              </a:extLst>
            </p:cNvPr>
            <p:cNvSpPr/>
            <p:nvPr/>
          </p:nvSpPr>
          <p:spPr>
            <a:xfrm>
              <a:off x="3276575" y="2733984"/>
              <a:ext cx="116233" cy="57565"/>
            </a:xfrm>
            <a:prstGeom prst="rect">
              <a:avLst/>
            </a:prstGeom>
            <a:solidFill>
              <a:srgbClr val="F1BE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2" name="TEXTOVEPOLE_13">
              <a:extLst>
                <a:ext uri="{FF2B5EF4-FFF2-40B4-BE49-F238E27FC236}">
                  <a16:creationId xmlns:a16="http://schemas.microsoft.com/office/drawing/2014/main" id="{AF4228BE-C97D-105E-541D-689AB692088B}"/>
                </a:ext>
              </a:extLst>
            </p:cNvPr>
            <p:cNvSpPr txBox="1"/>
            <p:nvPr/>
          </p:nvSpPr>
          <p:spPr>
            <a:xfrm>
              <a:off x="3348081" y="2630838"/>
              <a:ext cx="1538754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000" b="1" dirty="0">
                  <a:latin typeface="Barlow" panose="00000500000000000000" pitchFamily="2" charset="0"/>
                  <a:cs typeface="Arial" panose="020B0604020202020204" pitchFamily="34" charset="0"/>
                </a:rPr>
                <a:t>6 à 7</a:t>
              </a:r>
            </a:p>
          </p:txBody>
        </p:sp>
        <p:sp>
          <p:nvSpPr>
            <p:cNvPr id="143" name="OBDELNIK_10">
              <a:extLst>
                <a:ext uri="{FF2B5EF4-FFF2-40B4-BE49-F238E27FC236}">
                  <a16:creationId xmlns:a16="http://schemas.microsoft.com/office/drawing/2014/main" id="{33E92386-1147-63C8-6898-84183F1F1EE1}"/>
                </a:ext>
              </a:extLst>
            </p:cNvPr>
            <p:cNvSpPr/>
            <p:nvPr/>
          </p:nvSpPr>
          <p:spPr>
            <a:xfrm>
              <a:off x="3276575" y="2122386"/>
              <a:ext cx="116233" cy="57565"/>
            </a:xfrm>
            <a:prstGeom prst="rect">
              <a:avLst/>
            </a:prstGeom>
            <a:solidFill>
              <a:srgbClr val="2DB5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4" name="TEXTOVEPOLE_14">
              <a:extLst>
                <a:ext uri="{FF2B5EF4-FFF2-40B4-BE49-F238E27FC236}">
                  <a16:creationId xmlns:a16="http://schemas.microsoft.com/office/drawing/2014/main" id="{6784ADF7-CC3A-9D27-122C-2DBA836F3CF7}"/>
                </a:ext>
              </a:extLst>
            </p:cNvPr>
            <p:cNvSpPr txBox="1"/>
            <p:nvPr/>
          </p:nvSpPr>
          <p:spPr>
            <a:xfrm>
              <a:off x="3348081" y="2012036"/>
              <a:ext cx="1346094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fr-FR" sz="1000" b="1" dirty="0">
                  <a:latin typeface="Barlow" panose="00000500000000000000" pitchFamily="2" charset="0"/>
                  <a:cs typeface="Arial" panose="020B0604020202020204" pitchFamily="34" charset="0"/>
                </a:rPr>
                <a:t>10</a:t>
              </a:r>
              <a:endParaRPr kumimoji="0" lang="fr-FR" sz="10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Barlow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45" name="TEXTOVEPOLE_15">
              <a:extLst>
                <a:ext uri="{FF2B5EF4-FFF2-40B4-BE49-F238E27FC236}">
                  <a16:creationId xmlns:a16="http://schemas.microsoft.com/office/drawing/2014/main" id="{71E7DE70-6269-D29C-5F63-B239DCF914D5}"/>
                </a:ext>
              </a:extLst>
            </p:cNvPr>
            <p:cNvSpPr txBox="1"/>
            <p:nvPr/>
          </p:nvSpPr>
          <p:spPr>
            <a:xfrm>
              <a:off x="3348081" y="2321437"/>
              <a:ext cx="1224315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fr-FR" sz="1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8 à 9</a:t>
              </a:r>
            </a:p>
          </p:txBody>
        </p:sp>
        <p:sp>
          <p:nvSpPr>
            <p:cNvPr id="146" name="OBDELNIK_11">
              <a:extLst>
                <a:ext uri="{FF2B5EF4-FFF2-40B4-BE49-F238E27FC236}">
                  <a16:creationId xmlns:a16="http://schemas.microsoft.com/office/drawing/2014/main" id="{5ABA83B9-9467-65C4-0A2E-34926DE74751}"/>
                </a:ext>
              </a:extLst>
            </p:cNvPr>
            <p:cNvSpPr/>
            <p:nvPr/>
          </p:nvSpPr>
          <p:spPr>
            <a:xfrm>
              <a:off x="3276575" y="3039783"/>
              <a:ext cx="116233" cy="57565"/>
            </a:xfrm>
            <a:prstGeom prst="rect">
              <a:avLst/>
            </a:prstGeom>
            <a:solidFill>
              <a:srgbClr val="FF74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7" name="TEXTOVEPOLE_16">
              <a:extLst>
                <a:ext uri="{FF2B5EF4-FFF2-40B4-BE49-F238E27FC236}">
                  <a16:creationId xmlns:a16="http://schemas.microsoft.com/office/drawing/2014/main" id="{24BCAC7C-8743-D8FF-C8DD-2157309E41C1}"/>
                </a:ext>
              </a:extLst>
            </p:cNvPr>
            <p:cNvSpPr txBox="1"/>
            <p:nvPr/>
          </p:nvSpPr>
          <p:spPr>
            <a:xfrm>
              <a:off x="3348081" y="2940239"/>
              <a:ext cx="1469461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fr-FR" sz="1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1 à 5</a:t>
              </a:r>
            </a:p>
          </p:txBody>
        </p:sp>
        <p:sp>
          <p:nvSpPr>
            <p:cNvPr id="148" name="OBDELNIK_12">
              <a:extLst>
                <a:ext uri="{FF2B5EF4-FFF2-40B4-BE49-F238E27FC236}">
                  <a16:creationId xmlns:a16="http://schemas.microsoft.com/office/drawing/2014/main" id="{29636D94-F6E8-0147-9503-7EEF0847F3E7}"/>
                </a:ext>
              </a:extLst>
            </p:cNvPr>
            <p:cNvSpPr/>
            <p:nvPr/>
          </p:nvSpPr>
          <p:spPr>
            <a:xfrm>
              <a:off x="3276575" y="2428185"/>
              <a:ext cx="116233" cy="57565"/>
            </a:xfrm>
            <a:prstGeom prst="rect">
              <a:avLst/>
            </a:prstGeom>
            <a:solidFill>
              <a:srgbClr val="1DA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0" name="TEXT3">
            <a:extLst>
              <a:ext uri="{FF2B5EF4-FFF2-40B4-BE49-F238E27FC236}">
                <a16:creationId xmlns:a16="http://schemas.microsoft.com/office/drawing/2014/main" id="{2BBDE0E8-1312-A0DE-E129-47BC0AAE13A1}"/>
              </a:ext>
            </a:extLst>
          </p:cNvPr>
          <p:cNvSpPr txBox="1"/>
          <p:nvPr/>
        </p:nvSpPr>
        <p:spPr>
          <a:xfrm>
            <a:off x="1404367" y="8299028"/>
            <a:ext cx="519539" cy="380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400" b="1" dirty="0">
                <a:latin typeface="Barlow" panose="00000500000000000000" pitchFamily="2" charset="0"/>
              </a:rPr>
              <a:t>8,2</a:t>
            </a:r>
            <a:endParaRPr/>
          </a:p>
        </p:txBody>
      </p:sp>
      <p:sp>
        <p:nvSpPr>
          <p:cNvPr id="21" name="TEXT4">
            <a:extLst>
              <a:ext uri="{FF2B5EF4-FFF2-40B4-BE49-F238E27FC236}">
                <a16:creationId xmlns:a16="http://schemas.microsoft.com/office/drawing/2014/main" id="{D0B92EBC-D6BB-A810-E3D2-C84F22B27217}"/>
              </a:ext>
            </a:extLst>
          </p:cNvPr>
          <p:cNvSpPr txBox="1"/>
          <p:nvPr/>
        </p:nvSpPr>
        <p:spPr>
          <a:xfrm>
            <a:off x="1904435" y="8412615"/>
            <a:ext cx="562401" cy="194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lang="fr-FR" sz="1200" b="1" dirty="0">
              <a:solidFill>
                <a:srgbClr val="FFC000"/>
              </a:solidFill>
            </a:endParaRPr>
          </a:p>
        </p:txBody>
      </p:sp>
      <p:sp>
        <p:nvSpPr>
          <p:cNvPr id="22" name="TEXT5">
            <a:extLst>
              <a:ext uri="{FF2B5EF4-FFF2-40B4-BE49-F238E27FC236}">
                <a16:creationId xmlns:a16="http://schemas.microsoft.com/office/drawing/2014/main" id="{63E054E6-EED5-4EEF-9172-95B25538ADCA}"/>
              </a:ext>
            </a:extLst>
          </p:cNvPr>
          <p:cNvSpPr txBox="1"/>
          <p:nvPr/>
        </p:nvSpPr>
        <p:spPr>
          <a:xfrm>
            <a:off x="1836415" y="8695326"/>
            <a:ext cx="486591" cy="1267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800" b="1">
              <a:solidFill>
                <a:srgbClr val="00B050"/>
              </a:solidFill>
              <a:latin typeface="Barlow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548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__SINGLE_CORNER_SNIPPED_4">
            <a:extLst>
              <a:ext uri="{FF2B5EF4-FFF2-40B4-BE49-F238E27FC236}">
                <a16:creationId xmlns:a16="http://schemas.microsoft.com/office/drawing/2014/main" id="{34154DA1-1382-BB34-3A9F-62E1861C61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2881" y="1314251"/>
            <a:ext cx="2376264" cy="7889394"/>
          </a:xfrm>
          <a:prstGeom prst="snip1Rect">
            <a:avLst>
              <a:gd name="adj" fmla="val 14117"/>
            </a:avLst>
          </a:prstGeom>
          <a:solidFill>
            <a:srgbClr val="103C50">
              <a:lumMod val="75000"/>
              <a:lumOff val="25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pic>
        <p:nvPicPr>
          <p:cNvPr id="7" name="IMAGE_6">
            <a:extLst>
              <a:ext uri="{FF2B5EF4-FFF2-40B4-BE49-F238E27FC236}">
                <a16:creationId xmlns:a16="http://schemas.microsoft.com/office/drawing/2014/main" id="{AC746142-6A61-840B-25EA-0FAAC0F8E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85" y="107892"/>
            <a:ext cx="1287778" cy="4371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8" name="NOM_ENTREPRISE">
            <a:extLst>
              <a:ext uri="{FF2B5EF4-FFF2-40B4-BE49-F238E27FC236}">
                <a16:creationId xmlns:a16="http://schemas.microsoft.com/office/drawing/2014/main" id="{A2B5299E-6216-431A-2AAB-5EBD06E6D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201" y="162704"/>
            <a:ext cx="7421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</a:rPr>
              <a:t>LES PETITES CRECHES</a:t>
            </a:r>
            <a:endParaRPr/>
          </a:p>
        </p:txBody>
      </p:sp>
      <p:grpSp>
        <p:nvGrpSpPr>
          <p:cNvPr id="85" name="GROUPE_84" descr="Set Id=&quot;A20260430093531_013&quot;&#10;">
            <a:extLst>
              <a:ext uri="{FF2B5EF4-FFF2-40B4-BE49-F238E27FC236}">
                <a16:creationId xmlns:a16="http://schemas.microsoft.com/office/drawing/2014/main" id="{A710B65C-9865-0BF9-FDD7-832883ACF93B}"/>
              </a:ext>
            </a:extLst>
          </p:cNvPr>
          <p:cNvGrpSpPr/>
          <p:nvPr/>
        </p:nvGrpSpPr>
        <p:grpSpPr>
          <a:xfrm>
            <a:off x="588585" y="1623770"/>
            <a:ext cx="2228552" cy="338554"/>
            <a:chOff x="588585" y="1623770"/>
            <a:chExt cx="2228552" cy="338554"/>
          </a:xfrm>
        </p:grpSpPr>
        <p:sp>
          <p:nvSpPr>
            <p:cNvPr id="9" name="RECTANGLE_8">
              <a:extLst>
                <a:ext uri="{FF2B5EF4-FFF2-40B4-BE49-F238E27FC236}">
                  <a16:creationId xmlns:a16="http://schemas.microsoft.com/office/drawing/2014/main" id="{6DF36C9B-2CBC-B84B-B408-A2693C8E837B}"/>
                </a:ext>
              </a:extLst>
            </p:cNvPr>
            <p:cNvSpPr/>
            <p:nvPr/>
          </p:nvSpPr>
          <p:spPr>
            <a:xfrm>
              <a:off x="951411" y="1623770"/>
              <a:ext cx="1865726" cy="338554"/>
            </a:xfrm>
            <a:prstGeom prst="rect">
              <a:avLst/>
            </a:prstGeom>
          </p:spPr>
          <p:txBody>
            <a:bodyPr wrap="square" lIns="36000" rIns="0">
              <a:spAutoFit/>
            </a:bodyPr>
            <a:lstStyle/>
            <a:p>
              <a:r>
                <a:rPr lang="fr-FR" sz="1600" b="1" dirty="0">
                  <a:solidFill>
                    <a:prstClr val="white"/>
                  </a:solidFill>
                  <a:latin typeface="Barlow"/>
                </a:rPr>
                <a:t>La recommandation</a:t>
              </a:r>
            </a:p>
          </p:txBody>
        </p:sp>
        <p:sp>
          <p:nvSpPr>
            <p:cNvPr id="12" name="ELLIPSE_11">
              <a:extLst>
                <a:ext uri="{FF2B5EF4-FFF2-40B4-BE49-F238E27FC236}">
                  <a16:creationId xmlns:a16="http://schemas.microsoft.com/office/drawing/2014/main" id="{BBAD7DAF-7877-9ED4-0627-33E390864CDC}"/>
                </a:ext>
              </a:extLst>
            </p:cNvPr>
            <p:cNvSpPr/>
            <p:nvPr/>
          </p:nvSpPr>
          <p:spPr>
            <a:xfrm rot="5400000">
              <a:off x="588585" y="1647805"/>
              <a:ext cx="290485" cy="290485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none" lIns="72000" tIns="5400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˄</a:t>
              </a:r>
            </a:p>
          </p:txBody>
        </p:sp>
      </p:grpSp>
      <p:sp>
        <p:nvSpPr>
          <p:cNvPr id="17" name="NOM_ENTREPRISE_RECAP">
            <a:extLst>
              <a:ext uri="{FF2B5EF4-FFF2-40B4-BE49-F238E27FC236}">
                <a16:creationId xmlns:a16="http://schemas.microsoft.com/office/drawing/2014/main" id="{8435140B-F9FF-A027-C13A-24CE5F1764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368150" y="882784"/>
            <a:ext cx="1413849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LES PETITES CRECHES</a:t>
            </a:r>
            <a:endParaRPr/>
          </a:p>
        </p:txBody>
      </p:sp>
      <p:sp>
        <p:nvSpPr>
          <p:cNvPr id="18" name="NOM_ENTREPRISE1">
            <a:extLst>
              <a:ext uri="{FF2B5EF4-FFF2-40B4-BE49-F238E27FC236}">
                <a16:creationId xmlns:a16="http://schemas.microsoft.com/office/drawing/2014/main" id="{10F6EE50-D8D2-585F-BEAD-DC12756A80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56645" y="778508"/>
            <a:ext cx="237626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ctr"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</a:rPr>
              <a:t>GLOBAL DES ADHÉRENTS PARTICIPANTS À L’ENQUÊTE </a:t>
            </a:r>
            <a:endParaRPr lang="fr-FR" sz="1400" b="1" kern="0" dirty="0">
              <a:solidFill>
                <a:srgbClr val="000000"/>
              </a:solidFill>
              <a:latin typeface="Barlow"/>
            </a:endParaRPr>
          </a:p>
        </p:txBody>
      </p:sp>
      <p:sp>
        <p:nvSpPr>
          <p:cNvPr id="20" name="ZONETEXTE_19">
            <a:extLst>
              <a:ext uri="{FF2B5EF4-FFF2-40B4-BE49-F238E27FC236}">
                <a16:creationId xmlns:a16="http://schemas.microsoft.com/office/drawing/2014/main" id="{59CCA4E5-3BE7-B93A-083D-3415F4340317}"/>
              </a:ext>
            </a:extLst>
          </p:cNvPr>
          <p:cNvSpPr txBox="1"/>
          <p:nvPr/>
        </p:nvSpPr>
        <p:spPr>
          <a:xfrm>
            <a:off x="396255" y="9358694"/>
            <a:ext cx="69489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Les symboles isolés indiquent si le score de l’entreprise est significativement plus élevé (+), identique (=) ou moins élevé (-) que celui des adhérents participants à l’enquête. </a:t>
            </a:r>
          </a:p>
          <a:p>
            <a:r>
              <a:rPr lang="fr-FR" sz="1200" dirty="0"/>
              <a:t>Pour les entreprises ayant participé en 2025, les chiffres du type +</a:t>
            </a:r>
            <a:r>
              <a:rPr lang="fr-FR" sz="1200" dirty="0" err="1"/>
              <a:t>x,xpts</a:t>
            </a:r>
            <a:r>
              <a:rPr lang="fr-FR" sz="1200" dirty="0"/>
              <a:t> ou –</a:t>
            </a:r>
            <a:r>
              <a:rPr lang="fr-FR" sz="1200" dirty="0" err="1"/>
              <a:t>x,xpts</a:t>
            </a:r>
            <a:r>
              <a:rPr lang="fr-FR" sz="1200" dirty="0"/>
              <a:t>, indiquent s’il y a une évolution statistiquement significative par rapport au score de l’année précédente.</a:t>
            </a:r>
          </a:p>
        </p:txBody>
      </p:sp>
      <p:sp>
        <p:nvSpPr>
          <p:cNvPr id="13" name="RECTANGLE___COINS_ARRONDIS_12" descr="Set Id=&quot;A20260430093531_018&quot;&#10;">
            <a:extLst>
              <a:ext uri="{FF2B5EF4-FFF2-40B4-BE49-F238E27FC236}">
                <a16:creationId xmlns:a16="http://schemas.microsoft.com/office/drawing/2014/main" id="{424F4257-1187-8244-0BF2-8E7D2B3430CA}"/>
              </a:ext>
            </a:extLst>
          </p:cNvPr>
          <p:cNvSpPr/>
          <p:nvPr/>
        </p:nvSpPr>
        <p:spPr>
          <a:xfrm>
            <a:off x="3100763" y="1314251"/>
            <a:ext cx="1948623" cy="912069"/>
          </a:xfrm>
          <a:prstGeom prst="roundRect">
            <a:avLst/>
          </a:prstGeom>
          <a:solidFill>
            <a:srgbClr val="4D9E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5" name="Q14_BASE">
            <a:extLst>
              <a:ext uri="{FF2B5EF4-FFF2-40B4-BE49-F238E27FC236}">
                <a16:creationId xmlns:a16="http://schemas.microsoft.com/office/drawing/2014/main" id="{BF32481B-FDA8-0BAF-BFE6-CE2AD00CCD37}"/>
              </a:ext>
            </a:extLst>
          </p:cNvPr>
          <p:cNvSpPr/>
          <p:nvPr/>
        </p:nvSpPr>
        <p:spPr>
          <a:xfrm>
            <a:off x="3100763" y="1938290"/>
            <a:ext cx="9108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9" name="Q14_ST_OUI">
            <a:extLst>
              <a:ext uri="{FF2B5EF4-FFF2-40B4-BE49-F238E27FC236}">
                <a16:creationId xmlns:a16="http://schemas.microsoft.com/office/drawing/2014/main" id="{6CAD3E31-1A1E-244A-0716-4AABCD719EEA}"/>
              </a:ext>
            </a:extLst>
          </p:cNvPr>
          <p:cNvSpPr txBox="1"/>
          <p:nvPr/>
        </p:nvSpPr>
        <p:spPr>
          <a:xfrm>
            <a:off x="3397274" y="1402042"/>
            <a:ext cx="1079142" cy="443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800" b="1" dirty="0">
                <a:solidFill>
                  <a:schemeClr val="bg1"/>
                </a:solidFill>
              </a:rPr>
              <a:t>98%</a:t>
            </a:r>
            <a:endParaRPr/>
          </a:p>
        </p:txBody>
      </p:sp>
      <p:sp>
        <p:nvSpPr>
          <p:cNvPr id="21" name="Q14_EVOL">
            <a:extLst>
              <a:ext uri="{FF2B5EF4-FFF2-40B4-BE49-F238E27FC236}">
                <a16:creationId xmlns:a16="http://schemas.microsoft.com/office/drawing/2014/main" id="{4BFC7ADE-12D9-8C4E-813E-25FB217EA9C8}"/>
              </a:ext>
            </a:extLst>
          </p:cNvPr>
          <p:cNvSpPr txBox="1"/>
          <p:nvPr/>
        </p:nvSpPr>
        <p:spPr>
          <a:xfrm>
            <a:off x="4281512" y="1651106"/>
            <a:ext cx="70532" cy="314060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1400" b="1" dirty="0">
                <a:solidFill>
                  <a:schemeClr val="bg1"/>
                </a:solidFill>
              </a:rPr>
              <a:t>  </a:t>
            </a:r>
          </a:p>
        </p:txBody>
      </p:sp>
      <p:cxnSp>
        <p:nvCxnSpPr>
          <p:cNvPr id="22" name="STRAIGHT_CONNECTOR_12">
            <a:extLst>
              <a:ext uri="{FF2B5EF4-FFF2-40B4-BE49-F238E27FC236}">
                <a16:creationId xmlns:a16="http://schemas.microsoft.com/office/drawing/2014/main" id="{618585BA-3C4E-6D03-1374-54686DF48331}"/>
              </a:ext>
            </a:extLst>
          </p:cNvPr>
          <p:cNvCxnSpPr>
            <a:cxnSpLocks/>
          </p:cNvCxnSpPr>
          <p:nvPr/>
        </p:nvCxnSpPr>
        <p:spPr>
          <a:xfrm>
            <a:off x="520650" y="979740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_PLACEHOLDER_13">
            <a:extLst>
              <a:ext uri="{FF2B5EF4-FFF2-40B4-BE49-F238E27FC236}">
                <a16:creationId xmlns:a16="http://schemas.microsoft.com/office/drawing/2014/main" id="{8DE82B01-3B8E-6E12-4E4D-2B206928DC5C}"/>
              </a:ext>
            </a:extLst>
          </p:cNvPr>
          <p:cNvSpPr txBox="1">
            <a:spLocks/>
          </p:cNvSpPr>
          <p:nvPr/>
        </p:nvSpPr>
        <p:spPr>
          <a:xfrm>
            <a:off x="535511" y="594172"/>
            <a:ext cx="3591870" cy="267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lang="fr-FR" sz="2000" b="1" dirty="0">
                <a:solidFill>
                  <a:srgbClr val="1DAFAD"/>
                </a:solidFill>
                <a:latin typeface="Barlow Condensed Light" panose="00000406000000000000" pitchFamily="2" charset="0"/>
              </a:rPr>
              <a:t>Evaluation de la performance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DAFAD"/>
              </a:solidFill>
              <a:effectLst/>
              <a:uLnTx/>
              <a:uFillTx/>
              <a:latin typeface="Barlow Condensed Light" panose="00000406000000000000" pitchFamily="2" charset="0"/>
              <a:ea typeface="+mn-ea"/>
              <a:cs typeface="+mn-cs"/>
            </a:endParaRPr>
          </a:p>
        </p:txBody>
      </p:sp>
      <p:sp>
        <p:nvSpPr>
          <p:cNvPr id="14" name="RECTANGLE___COINS_ARRONDIS_13">
            <a:extLst>
              <a:ext uri="{FF2B5EF4-FFF2-40B4-BE49-F238E27FC236}">
                <a16:creationId xmlns:a16="http://schemas.microsoft.com/office/drawing/2014/main" id="{DA0219ED-DC1B-AEE9-6F24-BFC632FED824}"/>
              </a:ext>
            </a:extLst>
          </p:cNvPr>
          <p:cNvSpPr/>
          <p:nvPr/>
        </p:nvSpPr>
        <p:spPr>
          <a:xfrm>
            <a:off x="5364807" y="1314251"/>
            <a:ext cx="1948624" cy="912069"/>
          </a:xfrm>
          <a:prstGeom prst="roundRect">
            <a:avLst/>
          </a:prstGeom>
          <a:solidFill>
            <a:srgbClr val="C7B1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6" name="Q14_BASE_FFEC">
            <a:extLst>
              <a:ext uri="{FF2B5EF4-FFF2-40B4-BE49-F238E27FC236}">
                <a16:creationId xmlns:a16="http://schemas.microsoft.com/office/drawing/2014/main" id="{ADBF0059-DC90-38FE-A73C-A6CF4063452B}"/>
              </a:ext>
            </a:extLst>
          </p:cNvPr>
          <p:cNvSpPr/>
          <p:nvPr/>
        </p:nvSpPr>
        <p:spPr>
          <a:xfrm>
            <a:off x="5364807" y="1938289"/>
            <a:ext cx="8819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30194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0" name="Q14_EVOL_FFEC">
            <a:extLst>
              <a:ext uri="{FF2B5EF4-FFF2-40B4-BE49-F238E27FC236}">
                <a16:creationId xmlns:a16="http://schemas.microsoft.com/office/drawing/2014/main" id="{299C31CF-A9F8-EF24-CE0D-355B83B962D3}"/>
              </a:ext>
            </a:extLst>
          </p:cNvPr>
          <p:cNvSpPr txBox="1"/>
          <p:nvPr/>
        </p:nvSpPr>
        <p:spPr>
          <a:xfrm>
            <a:off x="4487741" y="259101"/>
            <a:ext cx="445018" cy="2554545"/>
          </a:xfrm>
          <a:prstGeom prst="rect">
            <a:avLst/>
          </a:prstGeom>
          <a:noFill/>
        </p:spPr>
        <p:txBody>
          <a:bodyPr wrap="square" lIns="36000" rIns="36000" rtlCol="0" anchor="ctr" anchorCtr="0">
            <a:spAutoFit/>
          </a:bodyPr>
          <a:lstStyle/>
          <a:p>
            <a:pPr algn="ctr"/>
            <a:endParaRPr sz="4000" b="1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32" name="Q14_ST_OUI_FFEC">
            <a:extLst>
              <a:ext uri="{FF2B5EF4-FFF2-40B4-BE49-F238E27FC236}">
                <a16:creationId xmlns:a16="http://schemas.microsoft.com/office/drawing/2014/main" id="{7F9CA01B-8F0C-A13D-8BA8-8F0248E6FE55}"/>
              </a:ext>
            </a:extLst>
          </p:cNvPr>
          <p:cNvSpPr txBox="1"/>
          <p:nvPr/>
        </p:nvSpPr>
        <p:spPr>
          <a:xfrm>
            <a:off x="5653817" y="1402042"/>
            <a:ext cx="1079142" cy="443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800" b="1" dirty="0">
                <a:solidFill>
                  <a:schemeClr val="bg1"/>
                </a:solidFill>
              </a:rPr>
              <a:t>95%</a:t>
            </a:r>
            <a:endParaRPr/>
          </a:p>
        </p:txBody>
      </p:sp>
      <p:sp>
        <p:nvSpPr>
          <p:cNvPr id="36" name="RECTANGLE___COINS_ARRONDIS_35" descr="Set Id=&quot;A20260430093531_019&quot;&#10;">
            <a:extLst>
              <a:ext uri="{FF2B5EF4-FFF2-40B4-BE49-F238E27FC236}">
                <a16:creationId xmlns:a16="http://schemas.microsoft.com/office/drawing/2014/main" id="{1359596F-7983-1434-6DED-D9F2F8DE88AA}"/>
              </a:ext>
            </a:extLst>
          </p:cNvPr>
          <p:cNvSpPr/>
          <p:nvPr/>
        </p:nvSpPr>
        <p:spPr>
          <a:xfrm>
            <a:off x="3096355" y="3060445"/>
            <a:ext cx="1948623" cy="912069"/>
          </a:xfrm>
          <a:prstGeom prst="roundRect">
            <a:avLst/>
          </a:prstGeom>
          <a:solidFill>
            <a:srgbClr val="4D9E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37" name="Q11_BASE">
            <a:extLst>
              <a:ext uri="{FF2B5EF4-FFF2-40B4-BE49-F238E27FC236}">
                <a16:creationId xmlns:a16="http://schemas.microsoft.com/office/drawing/2014/main" id="{A3F069D5-AB41-EF6A-2500-614CF5CF1840}"/>
              </a:ext>
            </a:extLst>
          </p:cNvPr>
          <p:cNvSpPr/>
          <p:nvPr/>
        </p:nvSpPr>
        <p:spPr>
          <a:xfrm>
            <a:off x="3096355" y="3684484"/>
            <a:ext cx="9108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38" name="Q11_ST_OUI">
            <a:extLst>
              <a:ext uri="{FF2B5EF4-FFF2-40B4-BE49-F238E27FC236}">
                <a16:creationId xmlns:a16="http://schemas.microsoft.com/office/drawing/2014/main" id="{5A1B13D5-1248-8434-AF84-52494C4B4F33}"/>
              </a:ext>
            </a:extLst>
          </p:cNvPr>
          <p:cNvSpPr txBox="1"/>
          <p:nvPr/>
        </p:nvSpPr>
        <p:spPr>
          <a:xfrm>
            <a:off x="3392866" y="3148236"/>
            <a:ext cx="1079142" cy="443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800" b="1" dirty="0">
                <a:solidFill>
                  <a:schemeClr val="bg1"/>
                </a:solidFill>
              </a:rPr>
              <a:t>100%</a:t>
            </a:r>
            <a:endParaRPr/>
          </a:p>
        </p:txBody>
      </p:sp>
      <p:sp>
        <p:nvSpPr>
          <p:cNvPr id="39" name="Q11_EVOL">
            <a:extLst>
              <a:ext uri="{FF2B5EF4-FFF2-40B4-BE49-F238E27FC236}">
                <a16:creationId xmlns:a16="http://schemas.microsoft.com/office/drawing/2014/main" id="{07405F99-F32C-C1BC-F41E-36095F75E69A}"/>
              </a:ext>
            </a:extLst>
          </p:cNvPr>
          <p:cNvSpPr txBox="1"/>
          <p:nvPr/>
        </p:nvSpPr>
        <p:spPr>
          <a:xfrm>
            <a:off x="4277104" y="3397300"/>
            <a:ext cx="70532" cy="314060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1400" b="1">
                <a:solidFill>
                  <a:schemeClr val="bg1"/>
                </a:solidFill>
              </a:rPr>
              <a:t>  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41" name="RECTANGLE___COINS_ARRONDIS_40">
            <a:extLst>
              <a:ext uri="{FF2B5EF4-FFF2-40B4-BE49-F238E27FC236}">
                <a16:creationId xmlns:a16="http://schemas.microsoft.com/office/drawing/2014/main" id="{49937D23-5B98-B980-7C32-0D8E12D78735}"/>
              </a:ext>
            </a:extLst>
          </p:cNvPr>
          <p:cNvSpPr/>
          <p:nvPr/>
        </p:nvSpPr>
        <p:spPr>
          <a:xfrm>
            <a:off x="5360399" y="3060445"/>
            <a:ext cx="1948624" cy="912069"/>
          </a:xfrm>
          <a:prstGeom prst="roundRect">
            <a:avLst/>
          </a:prstGeom>
          <a:solidFill>
            <a:srgbClr val="C7B1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42" name="Q11_BASE_FFEC">
            <a:extLst>
              <a:ext uri="{FF2B5EF4-FFF2-40B4-BE49-F238E27FC236}">
                <a16:creationId xmlns:a16="http://schemas.microsoft.com/office/drawing/2014/main" id="{D92E6491-A913-27A8-1A4D-099E3606C5D2}"/>
              </a:ext>
            </a:extLst>
          </p:cNvPr>
          <p:cNvSpPr/>
          <p:nvPr/>
        </p:nvSpPr>
        <p:spPr>
          <a:xfrm>
            <a:off x="5360399" y="3684483"/>
            <a:ext cx="8819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30477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43" name="Q11_EVOL_FFEC">
            <a:extLst>
              <a:ext uri="{FF2B5EF4-FFF2-40B4-BE49-F238E27FC236}">
                <a16:creationId xmlns:a16="http://schemas.microsoft.com/office/drawing/2014/main" id="{4506DA29-8E59-DDCB-0B85-81B956E9C717}"/>
              </a:ext>
            </a:extLst>
          </p:cNvPr>
          <p:cNvSpPr txBox="1"/>
          <p:nvPr/>
        </p:nvSpPr>
        <p:spPr>
          <a:xfrm>
            <a:off x="4483333" y="2005295"/>
            <a:ext cx="445018" cy="2554545"/>
          </a:xfrm>
          <a:prstGeom prst="rect">
            <a:avLst/>
          </a:prstGeom>
          <a:noFill/>
        </p:spPr>
        <p:txBody>
          <a:bodyPr wrap="square" lIns="36000" rIns="36000" rtlCol="0" anchor="ctr" anchorCtr="0">
            <a:spAutoFit/>
          </a:bodyPr>
          <a:lstStyle/>
          <a:p>
            <a:pPr algn="ctr"/>
            <a:endParaRPr sz="4000" b="1">
              <a:solidFill>
                <a:schemeClr val="bg1"/>
              </a:solidFill>
              <a:latin typeface="Montserrat" panose="00000500000000000000" pitchFamily="50" charset="0"/>
            </a:endParaRPr>
          </a:p>
        </p:txBody>
      </p:sp>
      <p:sp>
        <p:nvSpPr>
          <p:cNvPr id="44" name="Q11_ST_OUI_FFEC">
            <a:extLst>
              <a:ext uri="{FF2B5EF4-FFF2-40B4-BE49-F238E27FC236}">
                <a16:creationId xmlns:a16="http://schemas.microsoft.com/office/drawing/2014/main" id="{44A09516-EF74-E2E0-2E1D-ADA4CA6653D1}"/>
              </a:ext>
            </a:extLst>
          </p:cNvPr>
          <p:cNvSpPr txBox="1"/>
          <p:nvPr/>
        </p:nvSpPr>
        <p:spPr>
          <a:xfrm>
            <a:off x="5649409" y="3148236"/>
            <a:ext cx="1079142" cy="443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800" b="1" dirty="0">
                <a:solidFill>
                  <a:schemeClr val="bg1"/>
                </a:solidFill>
              </a:rPr>
              <a:t>97%</a:t>
            </a:r>
            <a:endParaRPr/>
          </a:p>
        </p:txBody>
      </p:sp>
      <p:sp>
        <p:nvSpPr>
          <p:cNvPr id="46" name="RECTANGLE___COINS_ARRONDIS_45" descr="Set Id=&quot;A20260430093531_020&quot;&#10;">
            <a:extLst>
              <a:ext uri="{FF2B5EF4-FFF2-40B4-BE49-F238E27FC236}">
                <a16:creationId xmlns:a16="http://schemas.microsoft.com/office/drawing/2014/main" id="{F3B9C1FA-7824-A1E2-149B-8EA0B63AFBBE}"/>
              </a:ext>
            </a:extLst>
          </p:cNvPr>
          <p:cNvSpPr/>
          <p:nvPr/>
        </p:nvSpPr>
        <p:spPr>
          <a:xfrm>
            <a:off x="3091947" y="4806639"/>
            <a:ext cx="1948623" cy="912069"/>
          </a:xfrm>
          <a:prstGeom prst="roundRect">
            <a:avLst/>
          </a:prstGeom>
          <a:solidFill>
            <a:srgbClr val="4D9E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47" name="Q7BIS_2_BASE">
            <a:extLst>
              <a:ext uri="{FF2B5EF4-FFF2-40B4-BE49-F238E27FC236}">
                <a16:creationId xmlns:a16="http://schemas.microsoft.com/office/drawing/2014/main" id="{B86CF6DE-A411-75D6-A031-A324A34BDC4C}"/>
              </a:ext>
            </a:extLst>
          </p:cNvPr>
          <p:cNvSpPr/>
          <p:nvPr/>
        </p:nvSpPr>
        <p:spPr>
          <a:xfrm>
            <a:off x="3091947" y="5430678"/>
            <a:ext cx="880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48" name="Q7BIS_2_MOYENNE">
            <a:extLst>
              <a:ext uri="{FF2B5EF4-FFF2-40B4-BE49-F238E27FC236}">
                <a16:creationId xmlns:a16="http://schemas.microsoft.com/office/drawing/2014/main" id="{E1E86634-41C0-8080-6B8A-706784F2AF41}"/>
              </a:ext>
            </a:extLst>
          </p:cNvPr>
          <p:cNvSpPr txBox="1"/>
          <p:nvPr/>
        </p:nvSpPr>
        <p:spPr>
          <a:xfrm>
            <a:off x="3388458" y="4894430"/>
            <a:ext cx="1079142" cy="443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800" b="1" dirty="0">
                <a:solidFill>
                  <a:schemeClr val="bg1"/>
                </a:solidFill>
              </a:rPr>
              <a:t>9,4</a:t>
            </a:r>
            <a:endParaRPr/>
          </a:p>
        </p:txBody>
      </p:sp>
      <p:sp>
        <p:nvSpPr>
          <p:cNvPr id="49" name="Q7BIS_2_EVOL">
            <a:extLst>
              <a:ext uri="{FF2B5EF4-FFF2-40B4-BE49-F238E27FC236}">
                <a16:creationId xmlns:a16="http://schemas.microsoft.com/office/drawing/2014/main" id="{8F831F2C-E4D9-7A9E-2C92-A51647989FF4}"/>
              </a:ext>
            </a:extLst>
          </p:cNvPr>
          <p:cNvSpPr txBox="1"/>
          <p:nvPr/>
        </p:nvSpPr>
        <p:spPr>
          <a:xfrm>
            <a:off x="4272696" y="5143494"/>
            <a:ext cx="429605" cy="314060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1400" b="1">
              <a:solidFill>
                <a:srgbClr val="FFFFFF"/>
              </a:solidFill>
            </a:endParaRPr>
          </a:p>
        </p:txBody>
      </p:sp>
      <p:sp>
        <p:nvSpPr>
          <p:cNvPr id="51" name="RECTANGLE___COINS_ARRONDIS_50">
            <a:extLst>
              <a:ext uri="{FF2B5EF4-FFF2-40B4-BE49-F238E27FC236}">
                <a16:creationId xmlns:a16="http://schemas.microsoft.com/office/drawing/2014/main" id="{75BDF9A8-D6FC-C62B-7D07-2E7FDD771036}"/>
              </a:ext>
            </a:extLst>
          </p:cNvPr>
          <p:cNvSpPr/>
          <p:nvPr/>
        </p:nvSpPr>
        <p:spPr>
          <a:xfrm>
            <a:off x="5355991" y="4806639"/>
            <a:ext cx="1948624" cy="912069"/>
          </a:xfrm>
          <a:prstGeom prst="roundRect">
            <a:avLst/>
          </a:prstGeom>
          <a:solidFill>
            <a:srgbClr val="C7B1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52" name="Q7BIS_2_BASE_FFEC">
            <a:extLst>
              <a:ext uri="{FF2B5EF4-FFF2-40B4-BE49-F238E27FC236}">
                <a16:creationId xmlns:a16="http://schemas.microsoft.com/office/drawing/2014/main" id="{4EC1617F-EF74-D146-1D4F-ADB394083720}"/>
              </a:ext>
            </a:extLst>
          </p:cNvPr>
          <p:cNvSpPr/>
          <p:nvPr/>
        </p:nvSpPr>
        <p:spPr>
          <a:xfrm>
            <a:off x="5355991" y="5430677"/>
            <a:ext cx="8819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30591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53" name="Q7BIS_2_EVOL_FFEC">
            <a:extLst>
              <a:ext uri="{FF2B5EF4-FFF2-40B4-BE49-F238E27FC236}">
                <a16:creationId xmlns:a16="http://schemas.microsoft.com/office/drawing/2014/main" id="{98885DEA-7828-933C-30FB-C31BE50BFD12}"/>
              </a:ext>
            </a:extLst>
          </p:cNvPr>
          <p:cNvSpPr txBox="1"/>
          <p:nvPr/>
        </p:nvSpPr>
        <p:spPr>
          <a:xfrm>
            <a:off x="4478925" y="3751489"/>
            <a:ext cx="445018" cy="2554545"/>
          </a:xfrm>
          <a:prstGeom prst="rect">
            <a:avLst/>
          </a:prstGeom>
          <a:noFill/>
        </p:spPr>
        <p:txBody>
          <a:bodyPr wrap="square" lIns="36000" rIns="36000" rtlCol="0" anchor="ctr" anchorCtr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+</a:t>
            </a:r>
            <a:endParaRPr/>
          </a:p>
        </p:txBody>
      </p:sp>
      <p:sp>
        <p:nvSpPr>
          <p:cNvPr id="54" name="Q7BIS_2_MOYENNE_FFEC">
            <a:extLst>
              <a:ext uri="{FF2B5EF4-FFF2-40B4-BE49-F238E27FC236}">
                <a16:creationId xmlns:a16="http://schemas.microsoft.com/office/drawing/2014/main" id="{9B9DB604-93E0-D903-0B0F-EC81F608ECEE}"/>
              </a:ext>
            </a:extLst>
          </p:cNvPr>
          <p:cNvSpPr txBox="1"/>
          <p:nvPr/>
        </p:nvSpPr>
        <p:spPr>
          <a:xfrm>
            <a:off x="5645001" y="4894430"/>
            <a:ext cx="1079142" cy="443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800" b="1" dirty="0">
                <a:solidFill>
                  <a:schemeClr val="bg1"/>
                </a:solidFill>
              </a:rPr>
              <a:t>9,0</a:t>
            </a:r>
            <a:endParaRPr/>
          </a:p>
        </p:txBody>
      </p:sp>
      <p:sp>
        <p:nvSpPr>
          <p:cNvPr id="56" name="RECTANGLE___COINS_ARRONDIS_55" descr="Set Id=&quot;A20260430093531_021&quot;&#10;">
            <a:extLst>
              <a:ext uri="{FF2B5EF4-FFF2-40B4-BE49-F238E27FC236}">
                <a16:creationId xmlns:a16="http://schemas.microsoft.com/office/drawing/2014/main" id="{84F38313-47D9-2062-F10E-7FAB34ED65C6}"/>
              </a:ext>
            </a:extLst>
          </p:cNvPr>
          <p:cNvSpPr/>
          <p:nvPr/>
        </p:nvSpPr>
        <p:spPr>
          <a:xfrm>
            <a:off x="3087539" y="6552833"/>
            <a:ext cx="1948623" cy="912069"/>
          </a:xfrm>
          <a:prstGeom prst="roundRect">
            <a:avLst/>
          </a:prstGeom>
          <a:solidFill>
            <a:srgbClr val="4D9E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57" name="Q12_BASE">
            <a:extLst>
              <a:ext uri="{FF2B5EF4-FFF2-40B4-BE49-F238E27FC236}">
                <a16:creationId xmlns:a16="http://schemas.microsoft.com/office/drawing/2014/main" id="{7FB5EA83-0E47-1A7E-99D4-341C6AC9B1BE}"/>
              </a:ext>
            </a:extLst>
          </p:cNvPr>
          <p:cNvSpPr/>
          <p:nvPr/>
        </p:nvSpPr>
        <p:spPr>
          <a:xfrm>
            <a:off x="3087539" y="7176872"/>
            <a:ext cx="9108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58" name="Q12_MOYENNE">
            <a:extLst>
              <a:ext uri="{FF2B5EF4-FFF2-40B4-BE49-F238E27FC236}">
                <a16:creationId xmlns:a16="http://schemas.microsoft.com/office/drawing/2014/main" id="{DBB09C82-AC6E-2EC8-8A5D-90D660A4C2A6}"/>
              </a:ext>
            </a:extLst>
          </p:cNvPr>
          <p:cNvSpPr txBox="1"/>
          <p:nvPr/>
        </p:nvSpPr>
        <p:spPr>
          <a:xfrm>
            <a:off x="3384050" y="6640624"/>
            <a:ext cx="1079142" cy="443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800" b="1" dirty="0">
                <a:solidFill>
                  <a:schemeClr val="bg1"/>
                </a:solidFill>
              </a:rPr>
              <a:t>9,3</a:t>
            </a:r>
            <a:endParaRPr/>
          </a:p>
        </p:txBody>
      </p:sp>
      <p:sp>
        <p:nvSpPr>
          <p:cNvPr id="59" name="Q12_EVOL">
            <a:extLst>
              <a:ext uri="{FF2B5EF4-FFF2-40B4-BE49-F238E27FC236}">
                <a16:creationId xmlns:a16="http://schemas.microsoft.com/office/drawing/2014/main" id="{7F31CEA0-BE62-4BBB-2B7F-DE0799877AC0}"/>
              </a:ext>
            </a:extLst>
          </p:cNvPr>
          <p:cNvSpPr txBox="1"/>
          <p:nvPr/>
        </p:nvSpPr>
        <p:spPr>
          <a:xfrm>
            <a:off x="4268288" y="6889688"/>
            <a:ext cx="70532" cy="314060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1400" b="1">
                <a:solidFill>
                  <a:schemeClr val="bg1"/>
                </a:solidFill>
              </a:rPr>
              <a:t>  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61" name="RECTANGLE___COINS_ARRONDIS_60">
            <a:extLst>
              <a:ext uri="{FF2B5EF4-FFF2-40B4-BE49-F238E27FC236}">
                <a16:creationId xmlns:a16="http://schemas.microsoft.com/office/drawing/2014/main" id="{0DCCCFE1-CA94-DC13-6BD7-487881FA3989}"/>
              </a:ext>
            </a:extLst>
          </p:cNvPr>
          <p:cNvSpPr/>
          <p:nvPr/>
        </p:nvSpPr>
        <p:spPr>
          <a:xfrm>
            <a:off x="5351583" y="6552833"/>
            <a:ext cx="1948624" cy="912069"/>
          </a:xfrm>
          <a:prstGeom prst="roundRect">
            <a:avLst/>
          </a:prstGeom>
          <a:solidFill>
            <a:srgbClr val="C7B1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62" name="Q12_BASE_FFEC">
            <a:extLst>
              <a:ext uri="{FF2B5EF4-FFF2-40B4-BE49-F238E27FC236}">
                <a16:creationId xmlns:a16="http://schemas.microsoft.com/office/drawing/2014/main" id="{12C17CA0-D4C1-133D-06DF-3832EAF0CD84}"/>
              </a:ext>
            </a:extLst>
          </p:cNvPr>
          <p:cNvSpPr/>
          <p:nvPr/>
        </p:nvSpPr>
        <p:spPr>
          <a:xfrm>
            <a:off x="5351583" y="7176871"/>
            <a:ext cx="8819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30730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63" name="Q12_EVOL_FFEC">
            <a:extLst>
              <a:ext uri="{FF2B5EF4-FFF2-40B4-BE49-F238E27FC236}">
                <a16:creationId xmlns:a16="http://schemas.microsoft.com/office/drawing/2014/main" id="{375568D5-DF5D-D13E-DD15-D4445CB921A3}"/>
              </a:ext>
            </a:extLst>
          </p:cNvPr>
          <p:cNvSpPr txBox="1"/>
          <p:nvPr/>
        </p:nvSpPr>
        <p:spPr>
          <a:xfrm>
            <a:off x="4474517" y="5497683"/>
            <a:ext cx="445018" cy="2554545"/>
          </a:xfrm>
          <a:prstGeom prst="rect">
            <a:avLst/>
          </a:prstGeom>
          <a:noFill/>
        </p:spPr>
        <p:txBody>
          <a:bodyPr wrap="square" lIns="36000" rIns="36000" rtlCol="0" anchor="ctr" anchorCtr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+</a:t>
            </a:r>
            <a:endParaRPr/>
          </a:p>
        </p:txBody>
      </p:sp>
      <p:sp>
        <p:nvSpPr>
          <p:cNvPr id="64" name="Q12_MOYENNE_FFEC">
            <a:extLst>
              <a:ext uri="{FF2B5EF4-FFF2-40B4-BE49-F238E27FC236}">
                <a16:creationId xmlns:a16="http://schemas.microsoft.com/office/drawing/2014/main" id="{8D5CFA01-DD0D-88CA-F22B-89E0FC1D471C}"/>
              </a:ext>
            </a:extLst>
          </p:cNvPr>
          <p:cNvSpPr txBox="1"/>
          <p:nvPr/>
        </p:nvSpPr>
        <p:spPr>
          <a:xfrm>
            <a:off x="5640593" y="6640624"/>
            <a:ext cx="1079142" cy="443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800" b="1" dirty="0">
                <a:solidFill>
                  <a:schemeClr val="bg1"/>
                </a:solidFill>
              </a:rPr>
              <a:t>8,7</a:t>
            </a:r>
            <a:endParaRPr/>
          </a:p>
        </p:txBody>
      </p:sp>
      <p:sp>
        <p:nvSpPr>
          <p:cNvPr id="76" name="RECTANGLE___COINS_ARRONDIS_75" descr="Set Id=&quot;A20260430093531_022&quot;&#10;">
            <a:extLst>
              <a:ext uri="{FF2B5EF4-FFF2-40B4-BE49-F238E27FC236}">
                <a16:creationId xmlns:a16="http://schemas.microsoft.com/office/drawing/2014/main" id="{CA0D62E9-C52E-2089-13E4-8DFD3DFD7B8D}"/>
              </a:ext>
            </a:extLst>
          </p:cNvPr>
          <p:cNvSpPr/>
          <p:nvPr/>
        </p:nvSpPr>
        <p:spPr>
          <a:xfrm>
            <a:off x="3078723" y="8299028"/>
            <a:ext cx="1948623" cy="912069"/>
          </a:xfrm>
          <a:prstGeom prst="roundRect">
            <a:avLst/>
          </a:prstGeom>
          <a:solidFill>
            <a:srgbClr val="4D9E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77" name="Q10_BASE">
            <a:extLst>
              <a:ext uri="{FF2B5EF4-FFF2-40B4-BE49-F238E27FC236}">
                <a16:creationId xmlns:a16="http://schemas.microsoft.com/office/drawing/2014/main" id="{12F774B4-3DAD-4E28-73B8-B44B9AC6E1C2}"/>
              </a:ext>
            </a:extLst>
          </p:cNvPr>
          <p:cNvSpPr/>
          <p:nvPr/>
        </p:nvSpPr>
        <p:spPr>
          <a:xfrm>
            <a:off x="3078723" y="8923067"/>
            <a:ext cx="9108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78" name="Q10_MOYENNE">
            <a:extLst>
              <a:ext uri="{FF2B5EF4-FFF2-40B4-BE49-F238E27FC236}">
                <a16:creationId xmlns:a16="http://schemas.microsoft.com/office/drawing/2014/main" id="{2FE4A880-36B6-2679-FE06-231C2FC3E56B}"/>
              </a:ext>
            </a:extLst>
          </p:cNvPr>
          <p:cNvSpPr txBox="1"/>
          <p:nvPr/>
        </p:nvSpPr>
        <p:spPr>
          <a:xfrm>
            <a:off x="3375234" y="8386819"/>
            <a:ext cx="1079142" cy="443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800" b="1" dirty="0">
                <a:solidFill>
                  <a:schemeClr val="bg1"/>
                </a:solidFill>
              </a:rPr>
              <a:t>9,3</a:t>
            </a:r>
            <a:endParaRPr/>
          </a:p>
        </p:txBody>
      </p:sp>
      <p:sp>
        <p:nvSpPr>
          <p:cNvPr id="79" name="Q10_EVOL">
            <a:extLst>
              <a:ext uri="{FF2B5EF4-FFF2-40B4-BE49-F238E27FC236}">
                <a16:creationId xmlns:a16="http://schemas.microsoft.com/office/drawing/2014/main" id="{47307A7B-0F64-E429-422A-3E42E2382E1D}"/>
              </a:ext>
            </a:extLst>
          </p:cNvPr>
          <p:cNvSpPr txBox="1"/>
          <p:nvPr/>
        </p:nvSpPr>
        <p:spPr>
          <a:xfrm>
            <a:off x="4259472" y="8635883"/>
            <a:ext cx="70532" cy="314060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1400" b="1">
                <a:solidFill>
                  <a:schemeClr val="bg1"/>
                </a:solidFill>
              </a:rPr>
              <a:t>  </a:t>
            </a:r>
            <a:endParaRPr lang="fr-FR" sz="1400" b="1" dirty="0">
              <a:solidFill>
                <a:schemeClr val="bg1"/>
              </a:solidFill>
            </a:endParaRPr>
          </a:p>
        </p:txBody>
      </p:sp>
      <p:sp>
        <p:nvSpPr>
          <p:cNvPr id="81" name="RECTANGLE___COINS_ARRONDIS_80">
            <a:extLst>
              <a:ext uri="{FF2B5EF4-FFF2-40B4-BE49-F238E27FC236}">
                <a16:creationId xmlns:a16="http://schemas.microsoft.com/office/drawing/2014/main" id="{D16D8F13-A4CF-BE5D-F8E0-787E3944746F}"/>
              </a:ext>
            </a:extLst>
          </p:cNvPr>
          <p:cNvSpPr/>
          <p:nvPr/>
        </p:nvSpPr>
        <p:spPr>
          <a:xfrm>
            <a:off x="5342767" y="8299028"/>
            <a:ext cx="1948624" cy="912069"/>
          </a:xfrm>
          <a:prstGeom prst="roundRect">
            <a:avLst/>
          </a:prstGeom>
          <a:solidFill>
            <a:srgbClr val="C7B1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</a:pP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82" name="Q10_BASE_FFEC">
            <a:extLst>
              <a:ext uri="{FF2B5EF4-FFF2-40B4-BE49-F238E27FC236}">
                <a16:creationId xmlns:a16="http://schemas.microsoft.com/office/drawing/2014/main" id="{B61B7A8A-68E0-D171-2BEE-E952BB4B71C4}"/>
              </a:ext>
            </a:extLst>
          </p:cNvPr>
          <p:cNvSpPr/>
          <p:nvPr/>
        </p:nvSpPr>
        <p:spPr>
          <a:xfrm>
            <a:off x="5342767" y="8923066"/>
            <a:ext cx="8819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30460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83" name="Q10_EVOL_FFEC">
            <a:extLst>
              <a:ext uri="{FF2B5EF4-FFF2-40B4-BE49-F238E27FC236}">
                <a16:creationId xmlns:a16="http://schemas.microsoft.com/office/drawing/2014/main" id="{D88978D6-CD48-F754-C3F8-70D9AD974D73}"/>
              </a:ext>
            </a:extLst>
          </p:cNvPr>
          <p:cNvSpPr txBox="1"/>
          <p:nvPr/>
        </p:nvSpPr>
        <p:spPr>
          <a:xfrm>
            <a:off x="4465701" y="7243878"/>
            <a:ext cx="445018" cy="2554545"/>
          </a:xfrm>
          <a:prstGeom prst="rect">
            <a:avLst/>
          </a:prstGeom>
          <a:noFill/>
        </p:spPr>
        <p:txBody>
          <a:bodyPr wrap="square" lIns="36000" rIns="36000" rtlCol="0" anchor="ctr" anchorCtr="0">
            <a:spAutoFit/>
          </a:bodyPr>
          <a:lstStyle/>
          <a:p>
            <a:pPr algn="ctr"/>
            <a:r>
              <a:rPr lang="fr-FR" sz="4000" b="1" dirty="0">
                <a:solidFill>
                  <a:schemeClr val="bg1"/>
                </a:solidFill>
                <a:latin typeface="Montserrat" panose="00000500000000000000" pitchFamily="50" charset="0"/>
              </a:rPr>
              <a:t>+</a:t>
            </a:r>
            <a:endParaRPr/>
          </a:p>
        </p:txBody>
      </p:sp>
      <p:sp>
        <p:nvSpPr>
          <p:cNvPr id="84" name="Q10_MOYENNE_FFEC">
            <a:extLst>
              <a:ext uri="{FF2B5EF4-FFF2-40B4-BE49-F238E27FC236}">
                <a16:creationId xmlns:a16="http://schemas.microsoft.com/office/drawing/2014/main" id="{6BC80C89-5E7B-B60F-C201-BFC81F1E510E}"/>
              </a:ext>
            </a:extLst>
          </p:cNvPr>
          <p:cNvSpPr txBox="1"/>
          <p:nvPr/>
        </p:nvSpPr>
        <p:spPr>
          <a:xfrm>
            <a:off x="5631777" y="8386819"/>
            <a:ext cx="1079142" cy="4434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r>
              <a:rPr lang="fr-FR" sz="2800" b="1" dirty="0">
                <a:solidFill>
                  <a:schemeClr val="bg1"/>
                </a:solidFill>
              </a:rPr>
              <a:t>9,0</a:t>
            </a:r>
            <a:endParaRPr/>
          </a:p>
        </p:txBody>
      </p:sp>
      <p:grpSp>
        <p:nvGrpSpPr>
          <p:cNvPr id="86" name="GROUPE_85" descr="Set Id=&quot;A20260430093531_014&quot;&#10;">
            <a:extLst>
              <a:ext uri="{FF2B5EF4-FFF2-40B4-BE49-F238E27FC236}">
                <a16:creationId xmlns:a16="http://schemas.microsoft.com/office/drawing/2014/main" id="{358D2798-3712-69FD-6EDE-464558C42229}"/>
              </a:ext>
            </a:extLst>
          </p:cNvPr>
          <p:cNvGrpSpPr/>
          <p:nvPr/>
        </p:nvGrpSpPr>
        <p:grpSpPr>
          <a:xfrm>
            <a:off x="588585" y="3258467"/>
            <a:ext cx="2228552" cy="584775"/>
            <a:chOff x="588585" y="1623770"/>
            <a:chExt cx="2228552" cy="584775"/>
          </a:xfrm>
        </p:grpSpPr>
        <p:sp>
          <p:nvSpPr>
            <p:cNvPr id="87" name="RECTANGLE_86">
              <a:extLst>
                <a:ext uri="{FF2B5EF4-FFF2-40B4-BE49-F238E27FC236}">
                  <a16:creationId xmlns:a16="http://schemas.microsoft.com/office/drawing/2014/main" id="{CD5866D8-1712-297A-DF64-EDADC1C79734}"/>
                </a:ext>
              </a:extLst>
            </p:cNvPr>
            <p:cNvSpPr/>
            <p:nvPr/>
          </p:nvSpPr>
          <p:spPr>
            <a:xfrm>
              <a:off x="951411" y="1623770"/>
              <a:ext cx="1865726" cy="584775"/>
            </a:xfrm>
            <a:prstGeom prst="rect">
              <a:avLst/>
            </a:prstGeom>
          </p:spPr>
          <p:txBody>
            <a:bodyPr wrap="square" lIns="36000" rIns="0">
              <a:spAutoFit/>
            </a:bodyPr>
            <a:lstStyle/>
            <a:p>
              <a:r>
                <a:rPr lang="fr-FR" sz="1600" b="1" dirty="0">
                  <a:solidFill>
                    <a:prstClr val="white"/>
                  </a:solidFill>
                  <a:latin typeface="Barlow"/>
                </a:rPr>
                <a:t>Le bonheur des enfants</a:t>
              </a:r>
            </a:p>
          </p:txBody>
        </p:sp>
        <p:sp>
          <p:nvSpPr>
            <p:cNvPr id="88" name="ELLIPSE_87">
              <a:extLst>
                <a:ext uri="{FF2B5EF4-FFF2-40B4-BE49-F238E27FC236}">
                  <a16:creationId xmlns:a16="http://schemas.microsoft.com/office/drawing/2014/main" id="{EA87907B-BE8D-23A0-07F4-13D23CA2BDD1}"/>
                </a:ext>
              </a:extLst>
            </p:cNvPr>
            <p:cNvSpPr/>
            <p:nvPr/>
          </p:nvSpPr>
          <p:spPr>
            <a:xfrm rot="5400000">
              <a:off x="588585" y="1647805"/>
              <a:ext cx="290485" cy="290485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none" lIns="72000" tIns="5400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˄</a:t>
              </a:r>
            </a:p>
          </p:txBody>
        </p:sp>
      </p:grpSp>
      <p:grpSp>
        <p:nvGrpSpPr>
          <p:cNvPr id="89" name="GROUPE_88" descr="Set Id=&quot;A20260430093531_015&quot;&#10;">
            <a:extLst>
              <a:ext uri="{FF2B5EF4-FFF2-40B4-BE49-F238E27FC236}">
                <a16:creationId xmlns:a16="http://schemas.microsoft.com/office/drawing/2014/main" id="{C959A0C6-18F0-47B2-4998-9C1C56CAC5DB}"/>
              </a:ext>
            </a:extLst>
          </p:cNvPr>
          <p:cNvGrpSpPr/>
          <p:nvPr/>
        </p:nvGrpSpPr>
        <p:grpSpPr>
          <a:xfrm>
            <a:off x="588585" y="5058668"/>
            <a:ext cx="2228552" cy="584775"/>
            <a:chOff x="588585" y="1623770"/>
            <a:chExt cx="2228552" cy="584775"/>
          </a:xfrm>
        </p:grpSpPr>
        <p:sp>
          <p:nvSpPr>
            <p:cNvPr id="90" name="RECTANGLE_89">
              <a:extLst>
                <a:ext uri="{FF2B5EF4-FFF2-40B4-BE49-F238E27FC236}">
                  <a16:creationId xmlns:a16="http://schemas.microsoft.com/office/drawing/2014/main" id="{5C7C7F71-507C-5FEC-E7B8-181F3D78F5EA}"/>
                </a:ext>
              </a:extLst>
            </p:cNvPr>
            <p:cNvSpPr/>
            <p:nvPr/>
          </p:nvSpPr>
          <p:spPr>
            <a:xfrm>
              <a:off x="951411" y="1623770"/>
              <a:ext cx="1865726" cy="584775"/>
            </a:xfrm>
            <a:prstGeom prst="rect">
              <a:avLst/>
            </a:prstGeom>
          </p:spPr>
          <p:txBody>
            <a:bodyPr wrap="square" lIns="36000" rIns="0">
              <a:spAutoFit/>
            </a:bodyPr>
            <a:lstStyle/>
            <a:p>
              <a:r>
                <a:rPr lang="fr-FR" sz="1600" b="1" dirty="0">
                  <a:solidFill>
                    <a:prstClr val="white"/>
                  </a:solidFill>
                  <a:latin typeface="Barlow"/>
                </a:rPr>
                <a:t>L’équipe de professionnels</a:t>
              </a:r>
            </a:p>
          </p:txBody>
        </p:sp>
        <p:sp>
          <p:nvSpPr>
            <p:cNvPr id="91" name="ELLIPSE_90">
              <a:extLst>
                <a:ext uri="{FF2B5EF4-FFF2-40B4-BE49-F238E27FC236}">
                  <a16:creationId xmlns:a16="http://schemas.microsoft.com/office/drawing/2014/main" id="{70FC156B-A1A3-82BD-12D9-DF2A179C34EB}"/>
                </a:ext>
              </a:extLst>
            </p:cNvPr>
            <p:cNvSpPr/>
            <p:nvPr/>
          </p:nvSpPr>
          <p:spPr>
            <a:xfrm rot="5400000">
              <a:off x="588585" y="1647805"/>
              <a:ext cx="290485" cy="290485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none" lIns="72000" tIns="5400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˄</a:t>
              </a:r>
            </a:p>
          </p:txBody>
        </p:sp>
      </p:grpSp>
      <p:grpSp>
        <p:nvGrpSpPr>
          <p:cNvPr id="92" name="GROUPE_91" descr="Set Id=&quot;A20260430093531_016&quot;&#10;">
            <a:extLst>
              <a:ext uri="{FF2B5EF4-FFF2-40B4-BE49-F238E27FC236}">
                <a16:creationId xmlns:a16="http://schemas.microsoft.com/office/drawing/2014/main" id="{45BD200A-E116-ADF6-BDB3-E57CFD4BCBAC}"/>
              </a:ext>
            </a:extLst>
          </p:cNvPr>
          <p:cNvGrpSpPr/>
          <p:nvPr/>
        </p:nvGrpSpPr>
        <p:grpSpPr>
          <a:xfrm>
            <a:off x="588585" y="6808346"/>
            <a:ext cx="2228552" cy="338554"/>
            <a:chOff x="588585" y="1623770"/>
            <a:chExt cx="2228552" cy="338554"/>
          </a:xfrm>
        </p:grpSpPr>
        <p:sp>
          <p:nvSpPr>
            <p:cNvPr id="93" name="RECTANGLE_92">
              <a:extLst>
                <a:ext uri="{FF2B5EF4-FFF2-40B4-BE49-F238E27FC236}">
                  <a16:creationId xmlns:a16="http://schemas.microsoft.com/office/drawing/2014/main" id="{DA0FBD22-08BD-C54B-FFDC-795B985F83D1}"/>
                </a:ext>
              </a:extLst>
            </p:cNvPr>
            <p:cNvSpPr/>
            <p:nvPr/>
          </p:nvSpPr>
          <p:spPr>
            <a:xfrm>
              <a:off x="951411" y="1623770"/>
              <a:ext cx="1865726" cy="338554"/>
            </a:xfrm>
            <a:prstGeom prst="rect">
              <a:avLst/>
            </a:prstGeom>
          </p:spPr>
          <p:txBody>
            <a:bodyPr wrap="square" lIns="36000" rIns="0">
              <a:spAutoFit/>
            </a:bodyPr>
            <a:lstStyle/>
            <a:p>
              <a:r>
                <a:rPr lang="fr-FR" sz="1600" b="1" dirty="0">
                  <a:solidFill>
                    <a:prstClr val="white"/>
                  </a:solidFill>
                  <a:latin typeface="Barlow"/>
                </a:rPr>
                <a:t>L’établissement</a:t>
              </a:r>
            </a:p>
          </p:txBody>
        </p:sp>
        <p:sp>
          <p:nvSpPr>
            <p:cNvPr id="94" name="ELLIPSE_93">
              <a:extLst>
                <a:ext uri="{FF2B5EF4-FFF2-40B4-BE49-F238E27FC236}">
                  <a16:creationId xmlns:a16="http://schemas.microsoft.com/office/drawing/2014/main" id="{27D56424-646C-0B0D-4667-DBA6DBC0D50D}"/>
                </a:ext>
              </a:extLst>
            </p:cNvPr>
            <p:cNvSpPr/>
            <p:nvPr/>
          </p:nvSpPr>
          <p:spPr>
            <a:xfrm rot="5400000">
              <a:off x="588585" y="1647805"/>
              <a:ext cx="290485" cy="290485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none" lIns="72000" tIns="5400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˄</a:t>
              </a:r>
            </a:p>
          </p:txBody>
        </p:sp>
      </p:grpSp>
      <p:grpSp>
        <p:nvGrpSpPr>
          <p:cNvPr id="95" name="GROUPE_94" descr="Set Id=&quot;A20260430093531_017&quot;&#10;">
            <a:extLst>
              <a:ext uri="{FF2B5EF4-FFF2-40B4-BE49-F238E27FC236}">
                <a16:creationId xmlns:a16="http://schemas.microsoft.com/office/drawing/2014/main" id="{B441AC26-D1A6-7641-6380-8F40531C623D}"/>
              </a:ext>
            </a:extLst>
          </p:cNvPr>
          <p:cNvGrpSpPr/>
          <p:nvPr/>
        </p:nvGrpSpPr>
        <p:grpSpPr>
          <a:xfrm>
            <a:off x="588585" y="8371035"/>
            <a:ext cx="2228552" cy="830997"/>
            <a:chOff x="588585" y="1623770"/>
            <a:chExt cx="2228552" cy="830997"/>
          </a:xfrm>
        </p:grpSpPr>
        <p:sp>
          <p:nvSpPr>
            <p:cNvPr id="96" name="RECTANGLE_95">
              <a:extLst>
                <a:ext uri="{FF2B5EF4-FFF2-40B4-BE49-F238E27FC236}">
                  <a16:creationId xmlns:a16="http://schemas.microsoft.com/office/drawing/2014/main" id="{E28D672F-2793-A5B5-48AC-B7373D93C348}"/>
                </a:ext>
              </a:extLst>
            </p:cNvPr>
            <p:cNvSpPr/>
            <p:nvPr/>
          </p:nvSpPr>
          <p:spPr>
            <a:xfrm>
              <a:off x="951411" y="1623770"/>
              <a:ext cx="1865726" cy="830997"/>
            </a:xfrm>
            <a:prstGeom prst="rect">
              <a:avLst/>
            </a:prstGeom>
          </p:spPr>
          <p:txBody>
            <a:bodyPr wrap="square" lIns="36000" rIns="0">
              <a:spAutoFit/>
            </a:bodyPr>
            <a:lstStyle/>
            <a:p>
              <a:r>
                <a:rPr lang="fr-FR" sz="1600" b="1" dirty="0">
                  <a:solidFill>
                    <a:prstClr val="white"/>
                  </a:solidFill>
                  <a:latin typeface="Barlow"/>
                </a:rPr>
                <a:t>Le niveau de  confiance des parents</a:t>
              </a:r>
            </a:p>
          </p:txBody>
        </p:sp>
        <p:sp>
          <p:nvSpPr>
            <p:cNvPr id="97" name="ELLIPSE_96">
              <a:extLst>
                <a:ext uri="{FF2B5EF4-FFF2-40B4-BE49-F238E27FC236}">
                  <a16:creationId xmlns:a16="http://schemas.microsoft.com/office/drawing/2014/main" id="{D508D8F5-D18B-6EE3-B0B4-79FA9456233A}"/>
                </a:ext>
              </a:extLst>
            </p:cNvPr>
            <p:cNvSpPr/>
            <p:nvPr/>
          </p:nvSpPr>
          <p:spPr>
            <a:xfrm rot="5400000">
              <a:off x="588585" y="1647805"/>
              <a:ext cx="290485" cy="290485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none" lIns="72000" tIns="54000" rIns="7200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˄</a:t>
              </a:r>
            </a:p>
          </p:txBody>
        </p:sp>
      </p:grpSp>
      <p:sp>
        <p:nvSpPr>
          <p:cNvPr id="3" name="Q7BIS_2_EVOL1">
            <a:extLst>
              <a:ext uri="{FF2B5EF4-FFF2-40B4-BE49-F238E27FC236}">
                <a16:creationId xmlns:a16="http://schemas.microsoft.com/office/drawing/2014/main" id="{6812FBBE-2EEA-4471-20AB-74011599BFC5}"/>
              </a:ext>
            </a:extLst>
          </p:cNvPr>
          <p:cNvSpPr txBox="1"/>
          <p:nvPr/>
        </p:nvSpPr>
        <p:spPr>
          <a:xfrm>
            <a:off x="4407836" y="3468042"/>
            <a:ext cx="429605" cy="314060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1400" b="1">
              <a:solidFill>
                <a:srgbClr val="FFFFFF"/>
              </a:solidFill>
            </a:endParaRPr>
          </a:p>
        </p:txBody>
      </p:sp>
      <p:sp>
        <p:nvSpPr>
          <p:cNvPr id="4" name="Q7BIS_2_EVOL2">
            <a:extLst>
              <a:ext uri="{FF2B5EF4-FFF2-40B4-BE49-F238E27FC236}">
                <a16:creationId xmlns:a16="http://schemas.microsoft.com/office/drawing/2014/main" id="{C18E5C50-3ACA-173D-1B51-41542208E8CB}"/>
              </a:ext>
            </a:extLst>
          </p:cNvPr>
          <p:cNvSpPr txBox="1"/>
          <p:nvPr/>
        </p:nvSpPr>
        <p:spPr>
          <a:xfrm>
            <a:off x="4407835" y="1699439"/>
            <a:ext cx="429605" cy="314060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1400" b="1">
              <a:solidFill>
                <a:srgbClr val="FFFFFF"/>
              </a:solidFill>
            </a:endParaRPr>
          </a:p>
        </p:txBody>
      </p:sp>
      <p:sp>
        <p:nvSpPr>
          <p:cNvPr id="5" name="Q7BIS_2_EVOL3">
            <a:extLst>
              <a:ext uri="{FF2B5EF4-FFF2-40B4-BE49-F238E27FC236}">
                <a16:creationId xmlns:a16="http://schemas.microsoft.com/office/drawing/2014/main" id="{0AA77A65-3BC4-6127-E930-CBFE4F6CF920}"/>
              </a:ext>
            </a:extLst>
          </p:cNvPr>
          <p:cNvSpPr txBox="1"/>
          <p:nvPr/>
        </p:nvSpPr>
        <p:spPr>
          <a:xfrm>
            <a:off x="4344318" y="6972012"/>
            <a:ext cx="429605" cy="314060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1400" b="1">
              <a:solidFill>
                <a:srgbClr val="FFFFFF"/>
              </a:solidFill>
            </a:endParaRPr>
          </a:p>
        </p:txBody>
      </p:sp>
      <p:sp>
        <p:nvSpPr>
          <p:cNvPr id="10" name="Q7BIS_2_EVOL4">
            <a:extLst>
              <a:ext uri="{FF2B5EF4-FFF2-40B4-BE49-F238E27FC236}">
                <a16:creationId xmlns:a16="http://schemas.microsoft.com/office/drawing/2014/main" id="{08728322-4880-16E1-83B9-98840AB2824B}"/>
              </a:ext>
            </a:extLst>
          </p:cNvPr>
          <p:cNvSpPr txBox="1"/>
          <p:nvPr/>
        </p:nvSpPr>
        <p:spPr>
          <a:xfrm>
            <a:off x="4375623" y="8663811"/>
            <a:ext cx="429605" cy="314060"/>
          </a:xfrm>
          <a:prstGeom prst="rect">
            <a:avLst/>
          </a:prstGeom>
          <a:noFill/>
        </p:spPr>
        <p:txBody>
          <a:bodyPr wrap="none" lIns="0" rIns="0" rtlCol="0" anchor="ctr" anchorCtr="0">
            <a:spAutoFit/>
          </a:bodyPr>
          <a:lstStyle/>
          <a:p>
            <a:pPr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</a:pPr>
            <a:endParaRPr sz="1400" b="1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196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__SINGLE_CORNER_SNIPPED_4">
            <a:extLst>
              <a:ext uri="{FF2B5EF4-FFF2-40B4-BE49-F238E27FC236}">
                <a16:creationId xmlns:a16="http://schemas.microsoft.com/office/drawing/2014/main" id="{13DBB5A9-84BA-0975-767A-0B82FA721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5111148" y="1147293"/>
            <a:ext cx="2241982" cy="8826628"/>
          </a:xfrm>
          <a:prstGeom prst="snip1Rect">
            <a:avLst>
              <a:gd name="adj" fmla="val 14117"/>
            </a:avLst>
          </a:prstGeom>
          <a:solidFill>
            <a:srgbClr val="103C50">
              <a:lumMod val="75000"/>
              <a:lumOff val="25000"/>
              <a:alpha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12000"/>
              </a:lnSpc>
              <a:spcBef>
                <a:spcPts val="40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430B70DE-AD35-F7BF-1222-98B17027E9CB}"/>
              </a:ext>
            </a:extLst>
          </p:cNvPr>
          <p:cNvSpPr txBox="1">
            <a:spLocks/>
          </p:cNvSpPr>
          <p:nvPr/>
        </p:nvSpPr>
        <p:spPr>
          <a:xfrm>
            <a:off x="428623" y="90116"/>
            <a:ext cx="4545013" cy="3984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Wingdings 2" panose="05020102010507070707" pitchFamily="18" charset="2"/>
              <a:buNone/>
              <a:defRPr sz="744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333" indent="-106333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SzPct val="100000"/>
              <a:buFont typeface="Arial" panose="020B0604020202020204" pitchFamily="34" charset="0"/>
              <a:buChar char="•"/>
              <a:defRPr lang="en-GB" sz="744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6722" indent="-10731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‒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401" indent="-141778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604020202020204" pitchFamily="34" charset="0"/>
              <a:buChar char="•"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954" indent="0" algn="l" defTabSz="567111" rtl="0" eaLnBrk="1" latinLnBrk="0" hangingPunct="1">
              <a:lnSpc>
                <a:spcPct val="115000"/>
              </a:lnSpc>
              <a:spcBef>
                <a:spcPts val="248"/>
              </a:spcBef>
              <a:spcAft>
                <a:spcPts val="248"/>
              </a:spcAft>
              <a:buFont typeface="Barlow" panose="020B0406020202030204" pitchFamily="34" charset="0"/>
              <a:buNone/>
              <a:defRPr sz="74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9555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43110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6666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10221" indent="-141778" algn="l" defTabSz="567111" rtl="0" eaLnBrk="1" latinLnBrk="0" hangingPunct="1">
              <a:lnSpc>
                <a:spcPct val="90000"/>
              </a:lnSpc>
              <a:spcBef>
                <a:spcPts val="310"/>
              </a:spcBef>
              <a:buFont typeface="Barlow" panose="020B0604020202020204" pitchFamily="34" charset="0"/>
              <a:buChar char="•"/>
              <a:defRPr sz="11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b="1" dirty="0">
              <a:solidFill>
                <a:schemeClr val="accent6"/>
              </a:solidFill>
              <a:latin typeface="Barlow Condensed Light" panose="00000406000000000000" pitchFamily="2" charset="0"/>
            </a:endParaRPr>
          </a:p>
        </p:txBody>
      </p:sp>
      <p:cxnSp>
        <p:nvCxnSpPr>
          <p:cNvPr id="2" name="STRAIGHT_CONNECTOR_12">
            <a:extLst>
              <a:ext uri="{FF2B5EF4-FFF2-40B4-BE49-F238E27FC236}">
                <a16:creationId xmlns:a16="http://schemas.microsoft.com/office/drawing/2014/main" id="{9E003ED9-796D-BF2E-E343-DDB5F504CF66}"/>
              </a:ext>
            </a:extLst>
          </p:cNvPr>
          <p:cNvCxnSpPr>
            <a:cxnSpLocks/>
          </p:cNvCxnSpPr>
          <p:nvPr/>
        </p:nvCxnSpPr>
        <p:spPr>
          <a:xfrm>
            <a:off x="520650" y="904564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_PLACEHOLDER_13">
            <a:extLst>
              <a:ext uri="{FF2B5EF4-FFF2-40B4-BE49-F238E27FC236}">
                <a16:creationId xmlns:a16="http://schemas.microsoft.com/office/drawing/2014/main" id="{A2F55D9A-4F43-B91B-2E78-3F2906E0DEB4}"/>
              </a:ext>
            </a:extLst>
          </p:cNvPr>
          <p:cNvSpPr txBox="1">
            <a:spLocks/>
          </p:cNvSpPr>
          <p:nvPr/>
        </p:nvSpPr>
        <p:spPr>
          <a:xfrm>
            <a:off x="535511" y="518996"/>
            <a:ext cx="3591870" cy="267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lang="fr-FR" sz="2000" b="1" dirty="0">
                <a:solidFill>
                  <a:srgbClr val="1DAFAD"/>
                </a:solidFill>
                <a:latin typeface="Barlow Condensed Light" panose="00000406000000000000" pitchFamily="2" charset="0"/>
              </a:rPr>
              <a:t>Places réservées par les employeurs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DAFAD"/>
              </a:solidFill>
              <a:effectLst/>
              <a:uLnTx/>
              <a:uFillTx/>
              <a:latin typeface="Barlow Condensed Light" panose="00000406000000000000" pitchFamily="2" charset="0"/>
              <a:ea typeface="+mn-ea"/>
              <a:cs typeface="+mn-cs"/>
            </a:endParaRPr>
          </a:p>
        </p:txBody>
      </p:sp>
      <p:sp>
        <p:nvSpPr>
          <p:cNvPr id="54" name="DIFFERENCE_HEADER">
            <a:extLst>
              <a:ext uri="{FF2B5EF4-FFF2-40B4-BE49-F238E27FC236}">
                <a16:creationId xmlns:a16="http://schemas.microsoft.com/office/drawing/2014/main" id="{A7ADD56C-8D26-3A64-8581-FD4D6BCB0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5489" y="1099389"/>
            <a:ext cx="4545013" cy="16927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Q4.1 En dehors de cette place obtenue via votre employeur, aviez-vous une autre solution pour faire garder votre enfant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endParaRPr lang="fr-FR" sz="1400" b="1" kern="0" dirty="0">
              <a:solidFill>
                <a:srgbClr val="000000"/>
              </a:solidFill>
              <a:latin typeface="Barlow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endParaRPr lang="fr-FR" sz="1400" b="1" kern="0" dirty="0">
              <a:solidFill>
                <a:srgbClr val="000000"/>
              </a:solidFill>
              <a:latin typeface="Barlow"/>
            </a:endParaRPr>
          </a:p>
        </p:txBody>
      </p:sp>
      <p:sp>
        <p:nvSpPr>
          <p:cNvPr id="21" name="DIFFERENCE_HEADER1">
            <a:extLst>
              <a:ext uri="{FF2B5EF4-FFF2-40B4-BE49-F238E27FC236}">
                <a16:creationId xmlns:a16="http://schemas.microsoft.com/office/drawing/2014/main" id="{366F6EB0-EBB4-43DC-BF92-1461552AF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020" y="6571997"/>
            <a:ext cx="4440980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Q4.2 Selon vous, quels sont les avantages à bénéficier d’une place en crèche via votre employeur ?</a:t>
            </a:r>
          </a:p>
        </p:txBody>
      </p:sp>
      <p:pic>
        <p:nvPicPr>
          <p:cNvPr id="4" name="IMAGE_3">
            <a:extLst>
              <a:ext uri="{FF2B5EF4-FFF2-40B4-BE49-F238E27FC236}">
                <a16:creationId xmlns:a16="http://schemas.microsoft.com/office/drawing/2014/main" id="{02B96B0B-0576-AD03-C41E-45C780FD61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85" y="107892"/>
            <a:ext cx="1287778" cy="4371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7" name="RECTANGLE_56">
            <a:extLst>
              <a:ext uri="{FF2B5EF4-FFF2-40B4-BE49-F238E27FC236}">
                <a16:creationId xmlns:a16="http://schemas.microsoft.com/office/drawing/2014/main" id="{B31A27B6-4752-598A-D14F-2211CD10F6C1}"/>
              </a:ext>
            </a:extLst>
          </p:cNvPr>
          <p:cNvSpPr/>
          <p:nvPr/>
        </p:nvSpPr>
        <p:spPr>
          <a:xfrm>
            <a:off x="5452470" y="6195114"/>
            <a:ext cx="178454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prstClr val="white"/>
                </a:solidFill>
                <a:latin typeface="Barlow"/>
              </a:rPr>
              <a:t>Des parents n’avaient pas d’autre solution de garde sans l’obtention de la place en crèche via l’employeur</a:t>
            </a:r>
          </a:p>
        </p:txBody>
      </p:sp>
      <p:sp>
        <p:nvSpPr>
          <p:cNvPr id="5" name="NOM_ENTREPRISE">
            <a:extLst>
              <a:ext uri="{FF2B5EF4-FFF2-40B4-BE49-F238E27FC236}">
                <a16:creationId xmlns:a16="http://schemas.microsoft.com/office/drawing/2014/main" id="{19DF36A2-16EB-DF09-CB03-703457E35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201" y="162704"/>
            <a:ext cx="7421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</a:rPr>
              <a:t>LES PETITES CRECHES</a:t>
            </a:r>
            <a:endParaRPr/>
          </a:p>
        </p:txBody>
      </p:sp>
      <p:sp>
        <p:nvSpPr>
          <p:cNvPr id="52" name="Q4_1_ST_NSP">
            <a:extLst>
              <a:ext uri="{FF2B5EF4-FFF2-40B4-BE49-F238E27FC236}">
                <a16:creationId xmlns:a16="http://schemas.microsoft.com/office/drawing/2014/main" id="{764D5AB2-A4CA-2FFE-B9B2-8CE93CAB0BAB}"/>
              </a:ext>
            </a:extLst>
          </p:cNvPr>
          <p:cNvSpPr txBox="1"/>
          <p:nvPr/>
        </p:nvSpPr>
        <p:spPr>
          <a:xfrm>
            <a:off x="5720520" y="5672215"/>
            <a:ext cx="151649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3600" b="1" dirty="0">
                <a:solidFill>
                  <a:prstClr val="white"/>
                </a:solidFill>
                <a:latin typeface="Barlow"/>
              </a:rPr>
              <a:t>31%</a:t>
            </a:r>
          </a:p>
        </p:txBody>
      </p:sp>
      <p:sp>
        <p:nvSpPr>
          <p:cNvPr id="48" name="Q2BIS_OUI">
            <a:extLst>
              <a:ext uri="{FF2B5EF4-FFF2-40B4-BE49-F238E27FC236}">
                <a16:creationId xmlns:a16="http://schemas.microsoft.com/office/drawing/2014/main" id="{A2DFC9F0-3A9A-7CB2-A650-865FFC2399C8}"/>
              </a:ext>
            </a:extLst>
          </p:cNvPr>
          <p:cNvSpPr txBox="1"/>
          <p:nvPr/>
        </p:nvSpPr>
        <p:spPr>
          <a:xfrm>
            <a:off x="5720520" y="2224128"/>
            <a:ext cx="151649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lang="en-GB" sz="3600" b="1" dirty="0">
                <a:solidFill>
                  <a:prstClr val="white"/>
                </a:solidFill>
                <a:latin typeface="Barlow"/>
              </a:rPr>
              <a:t>27%</a:t>
            </a:r>
          </a:p>
        </p:txBody>
      </p:sp>
      <p:sp>
        <p:nvSpPr>
          <p:cNvPr id="49" name="RECTANGLE_48">
            <a:extLst>
              <a:ext uri="{FF2B5EF4-FFF2-40B4-BE49-F238E27FC236}">
                <a16:creationId xmlns:a16="http://schemas.microsoft.com/office/drawing/2014/main" id="{009D02FF-0615-2DA9-7232-F51C4063E3A9}"/>
              </a:ext>
            </a:extLst>
          </p:cNvPr>
          <p:cNvSpPr/>
          <p:nvPr/>
        </p:nvSpPr>
        <p:spPr>
          <a:xfrm>
            <a:off x="5452471" y="2747027"/>
            <a:ext cx="16852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prstClr val="white"/>
                </a:solidFill>
                <a:latin typeface="Barlow"/>
              </a:rPr>
              <a:t>des parents ont obtenu leur place via leur employeur ou celui de leur conjoint</a:t>
            </a:r>
          </a:p>
        </p:txBody>
      </p:sp>
      <p:graphicFrame>
        <p:nvGraphicFramePr>
          <p:cNvPr id="6" name="Q4_1_TABLE" descr="Set Id=&quot;A20260430093532_002&quot;&#10;">
            <a:extLst>
              <a:ext uri="{FF2B5EF4-FFF2-40B4-BE49-F238E27FC236}">
                <a16:creationId xmlns:a16="http://schemas.microsoft.com/office/drawing/2014/main" id="{DF96CBE8-A758-2419-083A-A6A51780EC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2688567"/>
              </p:ext>
            </p:extLst>
          </p:nvPr>
        </p:nvGraphicFramePr>
        <p:xfrm>
          <a:off x="545489" y="1674294"/>
          <a:ext cx="4350257" cy="43980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46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2573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Base : 52</a:t>
                      </a:r>
                    </a:p>
                  </a:txBody>
                  <a:tcPr marL="106432" marR="106432" marT="36000" marB="36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Barlow" panose="020B0502040204020203" pitchFamily="34" charset="0"/>
                          <a:cs typeface="Barlow" panose="020B0604020202020204" pitchFamily="34" charset="0"/>
                        </a:rPr>
                        <a:t>%</a:t>
                      </a:r>
                    </a:p>
                  </a:txBody>
                  <a:tcPr marL="106432" marR="106432" marT="36000" marB="3600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Je n’ai pas eu besoin de chercher un autre moyen que la place via mon employeur ou l’employeur de mon conjoint</a:t>
                      </a:r>
                      <a:endParaRPr/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</a:rPr>
                        <a:t>31</a:t>
                      </a:r>
                      <a:endParaRPr/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Je n’avais pas d’autre solution pour faire garder mon enfant</a:t>
                      </a:r>
                      <a:endParaRPr/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27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marL="0" marR="0" lvl="0" indent="0" algn="l" defTabSz="92428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garde à domicile ou garde partagée</a:t>
                      </a:r>
                      <a:endParaRPr/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17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959651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microcrèche</a:t>
                      </a:r>
                      <a:endParaRPr/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10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4616727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solution de dépannage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6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189553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place classique dans une crèche collective</a:t>
                      </a:r>
                      <a:endParaRPr/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4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42784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assistante maternelle à son domicile</a:t>
                      </a:r>
                      <a:endParaRPr/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4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0876457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 mélange de plusieurs solutions</a:t>
                      </a:r>
                      <a:endParaRPr/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3280142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crèche familiale</a:t>
                      </a:r>
                      <a:endParaRPr/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971407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crèche parentale</a:t>
                      </a:r>
                      <a:endParaRPr/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175702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assistante maternelle en MAM</a:t>
                      </a:r>
                      <a:endParaRPr/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8683070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Halte-garderie</a:t>
                      </a:r>
                      <a:endParaRPr/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5036606"/>
                  </a:ext>
                </a:extLst>
              </a:tr>
              <a:tr h="30913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 congé parental</a:t>
                      </a:r>
                      <a:endParaRPr/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0610592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Un(e) assistant(e) maternel(le) (seul(e) ou une MAM</a:t>
                      </a:r>
                      <a:endParaRPr/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5277997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Autre</a:t>
                      </a:r>
                      <a:endParaRPr/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7891104"/>
                  </a:ext>
                </a:extLst>
              </a:tr>
              <a:tr h="251071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Je ne sais pas</a:t>
                      </a:r>
                      <a:endParaRPr/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601679"/>
                  </a:ext>
                </a:extLst>
              </a:tr>
            </a:tbl>
          </a:graphicData>
        </a:graphic>
      </p:graphicFrame>
      <p:graphicFrame>
        <p:nvGraphicFramePr>
          <p:cNvPr id="8" name="Q4_2_TABLE" descr="Set Id=&quot;A20260430093532_003&quot;&#10;">
            <a:extLst>
              <a:ext uri="{FF2B5EF4-FFF2-40B4-BE49-F238E27FC236}">
                <a16:creationId xmlns:a16="http://schemas.microsoft.com/office/drawing/2014/main" id="{448D4E72-8399-0A40-B1BC-93F8A697F4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011735"/>
              </p:ext>
            </p:extLst>
          </p:nvPr>
        </p:nvGraphicFramePr>
        <p:xfrm>
          <a:off x="545490" y="7015522"/>
          <a:ext cx="4325714" cy="32277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26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9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730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Base : 52</a:t>
                      </a:r>
                    </a:p>
                  </a:txBody>
                  <a:tcPr marL="106432" marR="106432" marT="36000" marB="36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Barlow" panose="020B0502040204020203" pitchFamily="34" charset="0"/>
                          <a:cs typeface="Barlow" panose="020B0604020202020204" pitchFamily="34" charset="0"/>
                        </a:rPr>
                        <a:t>%</a:t>
                      </a:r>
                    </a:p>
                  </a:txBody>
                  <a:tcPr marL="106432" marR="106432" marT="36000" marB="3600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Être assuré que mon enfant sera accueilli dans une structure de qualité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58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Avoir accès à un mode d’accueil collectif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56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marL="0" marR="0" lvl="0" indent="0" algn="l" defTabSz="92428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Faciliter la conciliation entre vie familiale et professionnelle</a:t>
                      </a:r>
                      <a:endParaRPr/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46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959651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Bénéficier de la souplesse d’accueil</a:t>
                      </a:r>
                      <a:endParaRPr/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44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4616727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Bénéficier d’une solution plus simple</a:t>
                      </a:r>
                      <a:endParaRPr/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38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189553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 dirty="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Pouvoir reprendre le travail rapidement</a:t>
                      </a:r>
                      <a:endParaRPr/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37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42784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Bénéficier d’une solution moins chère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3489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19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0876457"/>
                  </a:ext>
                </a:extLst>
              </a:tr>
              <a:tr h="369249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Autre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2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3280142"/>
                  </a:ext>
                </a:extLst>
              </a:tr>
            </a:tbl>
          </a:graphicData>
        </a:graphic>
      </p:graphicFrame>
      <p:pic>
        <p:nvPicPr>
          <p:cNvPr id="59" name="GRAPHIQUE_58">
            <a:extLst>
              <a:ext uri="{FF2B5EF4-FFF2-40B4-BE49-F238E27FC236}">
                <a16:creationId xmlns:a16="http://schemas.microsoft.com/office/drawing/2014/main" id="{05CA5F56-F715-25C2-89DB-7A82BEB46AA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62354" y="5829719"/>
            <a:ext cx="290485" cy="290485"/>
          </a:xfrm>
          <a:prstGeom prst="rect">
            <a:avLst/>
          </a:prstGeom>
        </p:spPr>
      </p:pic>
      <p:pic>
        <p:nvPicPr>
          <p:cNvPr id="9" name="GRAPHIQUE_8">
            <a:extLst>
              <a:ext uri="{FF2B5EF4-FFF2-40B4-BE49-F238E27FC236}">
                <a16:creationId xmlns:a16="http://schemas.microsoft.com/office/drawing/2014/main" id="{9F1E6321-82BB-7081-0A7C-3E1360982F6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62354" y="2402742"/>
            <a:ext cx="290485" cy="29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920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F0FB3-BE71-868F-BF1A-7EF59696A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_9">
            <a:extLst>
              <a:ext uri="{FF2B5EF4-FFF2-40B4-BE49-F238E27FC236}">
                <a16:creationId xmlns:a16="http://schemas.microsoft.com/office/drawing/2014/main" id="{C305BAD9-892B-CF54-81B9-DF2B89D562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85" y="107892"/>
            <a:ext cx="1287778" cy="4371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1" name="NOM_ENTREPRISE">
            <a:extLst>
              <a:ext uri="{FF2B5EF4-FFF2-40B4-BE49-F238E27FC236}">
                <a16:creationId xmlns:a16="http://schemas.microsoft.com/office/drawing/2014/main" id="{BBC9185F-987D-DAB1-EEA9-2A7352646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201" y="162704"/>
            <a:ext cx="7421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</a:rPr>
              <a:t>LES PETITES CRECHES</a:t>
            </a:r>
            <a:endParaRPr/>
          </a:p>
        </p:txBody>
      </p:sp>
      <p:cxnSp>
        <p:nvCxnSpPr>
          <p:cNvPr id="13" name="STRAIGHT_CONNECTOR_12">
            <a:extLst>
              <a:ext uri="{FF2B5EF4-FFF2-40B4-BE49-F238E27FC236}">
                <a16:creationId xmlns:a16="http://schemas.microsoft.com/office/drawing/2014/main" id="{7C7753DA-45E2-2CAA-BA8D-BBF49CAEB17E}"/>
              </a:ext>
            </a:extLst>
          </p:cNvPr>
          <p:cNvCxnSpPr>
            <a:cxnSpLocks/>
          </p:cNvCxnSpPr>
          <p:nvPr/>
        </p:nvCxnSpPr>
        <p:spPr>
          <a:xfrm>
            <a:off x="520650" y="1195764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_PLACEHOLDER_13">
            <a:extLst>
              <a:ext uri="{FF2B5EF4-FFF2-40B4-BE49-F238E27FC236}">
                <a16:creationId xmlns:a16="http://schemas.microsoft.com/office/drawing/2014/main" id="{88E270AE-0703-8EDB-FFE8-DD1712FC142E}"/>
              </a:ext>
            </a:extLst>
          </p:cNvPr>
          <p:cNvSpPr txBox="1">
            <a:spLocks/>
          </p:cNvSpPr>
          <p:nvPr/>
        </p:nvSpPr>
        <p:spPr>
          <a:xfrm>
            <a:off x="535511" y="810196"/>
            <a:ext cx="3591870" cy="2671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</a:t>
            </a:r>
            <a:r>
              <a:rPr lang="fr-FR" sz="2000" b="1" dirty="0">
                <a:solidFill>
                  <a:srgbClr val="1DAFAD"/>
                </a:solidFill>
                <a:latin typeface="Barlow Condensed Light" panose="00000406000000000000" pitchFamily="2" charset="0"/>
              </a:rPr>
              <a:t>es autres modes d’accueil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DAFAD"/>
              </a:solidFill>
              <a:effectLst/>
              <a:uLnTx/>
              <a:uFillTx/>
              <a:latin typeface="Barlow Condensed Light" panose="00000406000000000000" pitchFamily="2" charset="0"/>
              <a:ea typeface="+mn-ea"/>
              <a:cs typeface="+mn-cs"/>
            </a:endParaRPr>
          </a:p>
        </p:txBody>
      </p:sp>
      <p:sp>
        <p:nvSpPr>
          <p:cNvPr id="15" name="DIFFERENCE_HEADER">
            <a:extLst>
              <a:ext uri="{FF2B5EF4-FFF2-40B4-BE49-F238E27FC236}">
                <a16:creationId xmlns:a16="http://schemas.microsoft.com/office/drawing/2014/main" id="{D47BB4E4-0B05-4564-ABFE-EB5AE4B6B1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5489" y="1390590"/>
            <a:ext cx="4374677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Q3. Avez-vous connu un autre mode d’accueil que votre crèche actuelle pour votre/vos enfant(s) ? </a:t>
            </a:r>
          </a:p>
        </p:txBody>
      </p:sp>
      <p:sp>
        <p:nvSpPr>
          <p:cNvPr id="16" name="DIFFERENCE_HEADER1">
            <a:extLst>
              <a:ext uri="{FF2B5EF4-FFF2-40B4-BE49-F238E27FC236}">
                <a16:creationId xmlns:a16="http://schemas.microsoft.com/office/drawing/2014/main" id="{6CE8B0AE-5DC3-EF0B-5595-4E10BE4AD6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3020" y="4250979"/>
            <a:ext cx="375166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03C50"/>
              </a:buClr>
              <a:buSzTx/>
              <a:buFontTx/>
              <a:buNone/>
              <a:tabLst/>
              <a:defRPr/>
            </a:pPr>
            <a:r>
              <a:rPr lang="fr-FR" sz="1400" b="1" kern="0" dirty="0">
                <a:solidFill>
                  <a:srgbClr val="000000"/>
                </a:solidFill>
                <a:latin typeface="Barlow"/>
              </a:rPr>
              <a:t>Q4. De quel mode d’accueil s’agissait-il ?</a:t>
            </a:r>
          </a:p>
        </p:txBody>
      </p:sp>
      <p:graphicFrame>
        <p:nvGraphicFramePr>
          <p:cNvPr id="17" name="Q4_TABLE" descr="Set Id=&quot;A20260430093533_005&quot;&#10;">
            <a:extLst>
              <a:ext uri="{FF2B5EF4-FFF2-40B4-BE49-F238E27FC236}">
                <a16:creationId xmlns:a16="http://schemas.microsoft.com/office/drawing/2014/main" id="{53F0409C-2331-C5FE-8181-B461988CB6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1893363"/>
              </p:ext>
            </p:extLst>
          </p:nvPr>
        </p:nvGraphicFramePr>
        <p:xfrm>
          <a:off x="548034" y="4743047"/>
          <a:ext cx="4372132" cy="50681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65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7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6099">
                <a:tc>
                  <a:txBody>
                    <a:bodyPr/>
                    <a:lstStyle/>
                    <a:p>
                      <a:pPr marL="0" algn="r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Barlow" panose="020B0502040204020203" pitchFamily="34" charset="0"/>
                          <a:cs typeface="Barlow" panose="020B0604020202020204" pitchFamily="34" charset="0"/>
                        </a:rPr>
                        <a:t>Base : 22</a:t>
                      </a:r>
                    </a:p>
                  </a:txBody>
                  <a:tcPr marL="106432" marR="106432" marT="36000" marB="36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  <a:ea typeface="Barlow" panose="020B0502040204020203" pitchFamily="34" charset="0"/>
                          <a:cs typeface="Barlow" panose="020B0604020202020204" pitchFamily="34" charset="0"/>
                        </a:rPr>
                        <a:t>%</a:t>
                      </a:r>
                    </a:p>
                  </a:txBody>
                  <a:tcPr marL="106432" marR="106432" marT="36000" marB="36000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47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microcrèche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Barlow" panose="00000500000000000000" pitchFamily="2" charset="0"/>
                        </a:rPr>
                        <a:t>41</a:t>
                      </a:r>
                      <a:endParaRPr/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47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garde à domicile ou garde partagée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23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marL="0" marR="0" lvl="0" indent="0" algn="l" defTabSz="92428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crèche collective associative ou municipale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18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9959651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crèche interentreprise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14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4616727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assistante maternelle à son domicile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5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4189553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crèche familiale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5542784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crèche parentale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0876457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assistante maternelle en MAM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3280142"/>
                  </a:ext>
                </a:extLst>
              </a:tr>
              <a:tr h="42047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Les parents ou la famille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380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 ou une amie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6350" marT="635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47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Une Halte-garderie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478">
                <a:tc>
                  <a:txBody>
                    <a:bodyPr/>
                    <a:lstStyle/>
                    <a:p>
                      <a:pPr algn="l" fontAlgn="b"/>
                      <a:r>
                        <a:rPr lang="fr-FR" sz="1200" b="1" i="0" u="none" strike="noStrike" kern="1200">
                          <a:solidFill>
                            <a:srgbClr val="808080"/>
                          </a:solidFill>
                          <a:effectLst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Autre</a:t>
                      </a:r>
                      <a:endParaRPr lang="fr-FR" sz="1200" b="1" i="0" u="none" strike="noStrike" kern="1200" dirty="0">
                        <a:solidFill>
                          <a:srgbClr val="808080"/>
                        </a:solidFill>
                        <a:effectLst/>
                        <a:latin typeface="Barlow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144000" marR="3489" marT="3489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fr-F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Barlow" panose="00000500000000000000" pitchFamily="2" charset="0"/>
                          <a:ea typeface="+mn-ea"/>
                          <a:cs typeface="+mn-cs"/>
                        </a:rPr>
                        <a:t>0</a:t>
                      </a:r>
                      <a:endParaRPr lang="fr-F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Barlow" panose="00000500000000000000" pitchFamily="2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585858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4043708"/>
                  </a:ext>
                </a:extLst>
              </a:tr>
            </a:tbl>
          </a:graphicData>
        </a:graphic>
      </p:graphicFrame>
      <p:graphicFrame>
        <p:nvGraphicFramePr>
          <p:cNvPr id="22" name="Q3_GRAPH" descr="Set Id=&quot;A20260430093533_004&quot;&#10;">
            <a:extLst>
              <a:ext uri="{FF2B5EF4-FFF2-40B4-BE49-F238E27FC236}">
                <a16:creationId xmlns:a16="http://schemas.microsoft.com/office/drawing/2014/main" id="{83DDAEFA-C029-4E8B-15E1-97969DD130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463764"/>
              </p:ext>
            </p:extLst>
          </p:nvPr>
        </p:nvGraphicFramePr>
        <p:xfrm>
          <a:off x="433555" y="2058867"/>
          <a:ext cx="2880321" cy="2903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7" name="GROUPE_36">
            <a:extLst>
              <a:ext uri="{FF2B5EF4-FFF2-40B4-BE49-F238E27FC236}">
                <a16:creationId xmlns:a16="http://schemas.microsoft.com/office/drawing/2014/main" id="{EB8A96EC-0758-55F9-B2A1-31F59397A202}"/>
              </a:ext>
            </a:extLst>
          </p:cNvPr>
          <p:cNvGrpSpPr/>
          <p:nvPr/>
        </p:nvGrpSpPr>
        <p:grpSpPr>
          <a:xfrm>
            <a:off x="3780954" y="2774854"/>
            <a:ext cx="1295821" cy="555622"/>
            <a:chOff x="3309907" y="2758036"/>
            <a:chExt cx="1295821" cy="555622"/>
          </a:xfrm>
        </p:grpSpPr>
        <p:sp>
          <p:nvSpPr>
            <p:cNvPr id="28" name="OBDELNIK_6">
              <a:extLst>
                <a:ext uri="{FF2B5EF4-FFF2-40B4-BE49-F238E27FC236}">
                  <a16:creationId xmlns:a16="http://schemas.microsoft.com/office/drawing/2014/main" id="{F3B635DE-64A5-E99C-A284-FBB66905C810}"/>
                </a:ext>
              </a:extLst>
            </p:cNvPr>
            <p:cNvSpPr/>
            <p:nvPr/>
          </p:nvSpPr>
          <p:spPr>
            <a:xfrm>
              <a:off x="3309907" y="3170583"/>
              <a:ext cx="116233" cy="57565"/>
            </a:xfrm>
            <a:prstGeom prst="rect">
              <a:avLst/>
            </a:prstGeom>
            <a:solidFill>
              <a:srgbClr val="F1BE4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9" name="TEXTOVEPOLE_9">
              <a:extLst>
                <a:ext uri="{FF2B5EF4-FFF2-40B4-BE49-F238E27FC236}">
                  <a16:creationId xmlns:a16="http://schemas.microsoft.com/office/drawing/2014/main" id="{83941BFD-7F9F-2A19-4DD6-4CAA3B243608}"/>
                </a:ext>
              </a:extLst>
            </p:cNvPr>
            <p:cNvSpPr txBox="1"/>
            <p:nvPr/>
          </p:nvSpPr>
          <p:spPr>
            <a:xfrm>
              <a:off x="3381413" y="3067437"/>
              <a:ext cx="865975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000" b="1" dirty="0">
                  <a:latin typeface="Barlow" panose="00000500000000000000" pitchFamily="2" charset="0"/>
                  <a:cs typeface="Arial" panose="020B0604020202020204" pitchFamily="34" charset="0"/>
                </a:rPr>
                <a:t>Non</a:t>
              </a:r>
            </a:p>
          </p:txBody>
        </p:sp>
        <p:sp>
          <p:nvSpPr>
            <p:cNvPr id="32" name="TEXTOVEPOLE_11">
              <a:extLst>
                <a:ext uri="{FF2B5EF4-FFF2-40B4-BE49-F238E27FC236}">
                  <a16:creationId xmlns:a16="http://schemas.microsoft.com/office/drawing/2014/main" id="{F244B2F5-7F68-62CF-4F48-7AD76C985BCF}"/>
                </a:ext>
              </a:extLst>
            </p:cNvPr>
            <p:cNvSpPr txBox="1"/>
            <p:nvPr/>
          </p:nvSpPr>
          <p:spPr>
            <a:xfrm>
              <a:off x="3381413" y="2758036"/>
              <a:ext cx="1224315" cy="24622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kumimoji="0" lang="fr-FR" sz="1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Barlow" panose="00000500000000000000" pitchFamily="2" charset="0"/>
                  <a:cs typeface="Arial" panose="020B0604020202020204" pitchFamily="34" charset="0"/>
                </a:rPr>
                <a:t>Oui</a:t>
              </a:r>
            </a:p>
          </p:txBody>
        </p:sp>
        <p:sp>
          <p:nvSpPr>
            <p:cNvPr id="35" name="OBDELNIK_7">
              <a:extLst>
                <a:ext uri="{FF2B5EF4-FFF2-40B4-BE49-F238E27FC236}">
                  <a16:creationId xmlns:a16="http://schemas.microsoft.com/office/drawing/2014/main" id="{9C7FD7D2-8768-BDD8-3F67-D2FEF6AEFAC3}"/>
                </a:ext>
              </a:extLst>
            </p:cNvPr>
            <p:cNvSpPr/>
            <p:nvPr/>
          </p:nvSpPr>
          <p:spPr>
            <a:xfrm>
              <a:off x="3309907" y="2864784"/>
              <a:ext cx="116233" cy="57565"/>
            </a:xfrm>
            <a:prstGeom prst="rect">
              <a:avLst/>
            </a:prstGeom>
            <a:solidFill>
              <a:srgbClr val="1DAF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6" name="Q3_BASE">
            <a:extLst>
              <a:ext uri="{FF2B5EF4-FFF2-40B4-BE49-F238E27FC236}">
                <a16:creationId xmlns:a16="http://schemas.microsoft.com/office/drawing/2014/main" id="{5F4577AF-4F23-25FA-980E-EBEDCDA7C4BC}"/>
              </a:ext>
            </a:extLst>
          </p:cNvPr>
          <p:cNvSpPr/>
          <p:nvPr/>
        </p:nvSpPr>
        <p:spPr>
          <a:xfrm>
            <a:off x="1299254" y="3764188"/>
            <a:ext cx="8290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pic>
        <p:nvPicPr>
          <p:cNvPr id="7" name="ESPACE_RESERVE_POUR_UNE_IMAGE__6">
            <a:extLst>
              <a:ext uri="{FF2B5EF4-FFF2-40B4-BE49-F238E27FC236}">
                <a16:creationId xmlns:a16="http://schemas.microsoft.com/office/drawing/2014/main" id="{2010FA8C-DC17-CB3D-05E1-D832026B5766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57" t="309" r="14907" b="5"/>
          <a:stretch/>
        </p:blipFill>
        <p:spPr>
          <a:xfrm>
            <a:off x="5033963" y="1530350"/>
            <a:ext cx="2249487" cy="8280400"/>
          </a:xfrm>
        </p:spPr>
      </p:pic>
    </p:spTree>
    <p:extLst>
      <p:ext uri="{BB962C8B-B14F-4D97-AF65-F5344CB8AC3E}">
        <p14:creationId xmlns:p14="http://schemas.microsoft.com/office/powerpoint/2010/main" val="952057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STRAIGHT_CONNECTOR_12">
            <a:extLst>
              <a:ext uri="{FF2B5EF4-FFF2-40B4-BE49-F238E27FC236}">
                <a16:creationId xmlns:a16="http://schemas.microsoft.com/office/drawing/2014/main" id="{E2BA347B-3713-82DD-31DA-A433C0EE5560}"/>
              </a:ext>
            </a:extLst>
          </p:cNvPr>
          <p:cNvCxnSpPr>
            <a:cxnSpLocks/>
          </p:cNvCxnSpPr>
          <p:nvPr/>
        </p:nvCxnSpPr>
        <p:spPr>
          <a:xfrm>
            <a:off x="4339724" y="5695670"/>
            <a:ext cx="2241280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_PLACEHOLDER_13">
            <a:extLst>
              <a:ext uri="{FF2B5EF4-FFF2-40B4-BE49-F238E27FC236}">
                <a16:creationId xmlns:a16="http://schemas.microsoft.com/office/drawing/2014/main" id="{56D0E677-2177-3B1C-724A-C38C3CF357A9}"/>
              </a:ext>
            </a:extLst>
          </p:cNvPr>
          <p:cNvSpPr txBox="1">
            <a:spLocks/>
          </p:cNvSpPr>
          <p:nvPr/>
        </p:nvSpPr>
        <p:spPr>
          <a:xfrm>
            <a:off x="4339724" y="5282180"/>
            <a:ext cx="2985979" cy="283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Âge des enfants</a:t>
            </a:r>
          </a:p>
        </p:txBody>
      </p:sp>
      <p:cxnSp>
        <p:nvCxnSpPr>
          <p:cNvPr id="139" name="STRAIGHT_CONNECTOR_13">
            <a:extLst>
              <a:ext uri="{FF2B5EF4-FFF2-40B4-BE49-F238E27FC236}">
                <a16:creationId xmlns:a16="http://schemas.microsoft.com/office/drawing/2014/main" id="{88292457-139F-3AB4-BE26-0D3DDC64DECA}"/>
              </a:ext>
            </a:extLst>
          </p:cNvPr>
          <p:cNvCxnSpPr>
            <a:cxnSpLocks/>
          </p:cNvCxnSpPr>
          <p:nvPr/>
        </p:nvCxnSpPr>
        <p:spPr>
          <a:xfrm>
            <a:off x="4339724" y="1079671"/>
            <a:ext cx="2241280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TEXT_PLACEHOLDER_14" descr="Set Id=&quot;A20260430093534_004&quot;&#10;">
            <a:extLst>
              <a:ext uri="{FF2B5EF4-FFF2-40B4-BE49-F238E27FC236}">
                <a16:creationId xmlns:a16="http://schemas.microsoft.com/office/drawing/2014/main" id="{7082BBA6-16C5-4AC5-B7DC-7B8CDE594E7F}"/>
              </a:ext>
            </a:extLst>
          </p:cNvPr>
          <p:cNvSpPr txBox="1">
            <a:spLocks/>
          </p:cNvSpPr>
          <p:nvPr/>
        </p:nvSpPr>
        <p:spPr>
          <a:xfrm>
            <a:off x="4339724" y="666180"/>
            <a:ext cx="2540173" cy="2909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Localisation établissement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DAFAD"/>
              </a:solidFill>
              <a:effectLst/>
              <a:uLnTx/>
              <a:uFillTx/>
              <a:latin typeface="Barlow Condensed Light" panose="00000406000000000000" pitchFamily="2" charset="0"/>
              <a:ea typeface="+mn-ea"/>
              <a:cs typeface="+mn-cs"/>
            </a:endParaRPr>
          </a:p>
        </p:txBody>
      </p:sp>
      <p:sp>
        <p:nvSpPr>
          <p:cNvPr id="142" name="ROGNER_UN_RECTANGLE_A_UN_SEUL_COIN_8">
            <a:extLst>
              <a:ext uri="{FF2B5EF4-FFF2-40B4-BE49-F238E27FC236}">
                <a16:creationId xmlns:a16="http://schemas.microsoft.com/office/drawing/2014/main" id="{48C1BC3B-B8C1-6364-363E-58FDBA040180}"/>
              </a:ext>
            </a:extLst>
          </p:cNvPr>
          <p:cNvSpPr/>
          <p:nvPr/>
        </p:nvSpPr>
        <p:spPr>
          <a:xfrm>
            <a:off x="479620" y="1717591"/>
            <a:ext cx="2827921" cy="1113257"/>
          </a:xfrm>
          <a:prstGeom prst="snip1Rect">
            <a:avLst/>
          </a:prstGeom>
          <a:solidFill>
            <a:srgbClr val="82BBD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20B0604020202020204" charset="0"/>
              </a:rPr>
              <a:t>			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20B0604020202020204" charset="0"/>
            </a:endParaRPr>
          </a:p>
        </p:txBody>
      </p:sp>
      <p:sp>
        <p:nvSpPr>
          <p:cNvPr id="143" name="ZONETEXTE_142">
            <a:extLst>
              <a:ext uri="{FF2B5EF4-FFF2-40B4-BE49-F238E27FC236}">
                <a16:creationId xmlns:a16="http://schemas.microsoft.com/office/drawing/2014/main" id="{8D6D0B8D-7379-12A2-06DD-1C9DB1D18069}"/>
              </a:ext>
            </a:extLst>
          </p:cNvPr>
          <p:cNvSpPr txBox="1"/>
          <p:nvPr/>
        </p:nvSpPr>
        <p:spPr>
          <a:xfrm>
            <a:off x="1355718" y="2264425"/>
            <a:ext cx="1937213" cy="595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fr-FR" sz="1600" b="1" dirty="0">
                <a:solidFill>
                  <a:srgbClr val="FFFFFF"/>
                </a:solidFill>
                <a:latin typeface="Montserrat" panose="020B0604020202020204" charset="0"/>
              </a:rPr>
              <a:t>Marié ou vivant en couple</a:t>
            </a:r>
            <a:endParaRPr lang="en-US" sz="1600" b="1" dirty="0">
              <a:solidFill>
                <a:srgbClr val="FFFFFF"/>
              </a:solidFill>
              <a:latin typeface="Montserrat" panose="020B0604020202020204" charset="0"/>
            </a:endParaRPr>
          </a:p>
        </p:txBody>
      </p:sp>
      <p:grpSp>
        <p:nvGrpSpPr>
          <p:cNvPr id="144" name="GROUPE_143">
            <a:extLst>
              <a:ext uri="{FF2B5EF4-FFF2-40B4-BE49-F238E27FC236}">
                <a16:creationId xmlns:a16="http://schemas.microsoft.com/office/drawing/2014/main" id="{88DEA66D-73DE-2D20-CE5B-04CD71FD7908}"/>
              </a:ext>
            </a:extLst>
          </p:cNvPr>
          <p:cNvGrpSpPr/>
          <p:nvPr/>
        </p:nvGrpSpPr>
        <p:grpSpPr>
          <a:xfrm>
            <a:off x="695645" y="1861606"/>
            <a:ext cx="535705" cy="772575"/>
            <a:chOff x="1979711" y="5517232"/>
            <a:chExt cx="810357" cy="1080002"/>
          </a:xfrm>
        </p:grpSpPr>
        <p:sp>
          <p:nvSpPr>
            <p:cNvPr id="145" name="FREEFORM_5">
              <a:extLst>
                <a:ext uri="{FF2B5EF4-FFF2-40B4-BE49-F238E27FC236}">
                  <a16:creationId xmlns:a16="http://schemas.microsoft.com/office/drawing/2014/main" id="{B18F750D-69F2-B9EE-232C-E933D86D7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8730" y="5517232"/>
              <a:ext cx="233372" cy="232418"/>
            </a:xfrm>
            <a:custGeom>
              <a:avLst/>
              <a:gdLst/>
              <a:ahLst/>
              <a:cxnLst>
                <a:cxn ang="0">
                  <a:pos x="82" y="194"/>
                </a:cxn>
                <a:cxn ang="0">
                  <a:pos x="195" y="124"/>
                </a:cxn>
                <a:cxn ang="0">
                  <a:pos x="125" y="11"/>
                </a:cxn>
                <a:cxn ang="0">
                  <a:pos x="12" y="82"/>
                </a:cxn>
                <a:cxn ang="0">
                  <a:pos x="82" y="194"/>
                </a:cxn>
              </a:cxnLst>
              <a:rect l="0" t="0" r="r" b="b"/>
              <a:pathLst>
                <a:path w="207" h="206">
                  <a:moveTo>
                    <a:pt x="82" y="194"/>
                  </a:moveTo>
                  <a:cubicBezTo>
                    <a:pt x="133" y="206"/>
                    <a:pt x="183" y="175"/>
                    <a:pt x="195" y="124"/>
                  </a:cubicBezTo>
                  <a:cubicBezTo>
                    <a:pt x="207" y="74"/>
                    <a:pt x="176" y="23"/>
                    <a:pt x="125" y="11"/>
                  </a:cubicBezTo>
                  <a:cubicBezTo>
                    <a:pt x="74" y="0"/>
                    <a:pt x="24" y="31"/>
                    <a:pt x="12" y="82"/>
                  </a:cubicBezTo>
                  <a:cubicBezTo>
                    <a:pt x="0" y="132"/>
                    <a:pt x="32" y="183"/>
                    <a:pt x="82" y="19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ontserrat" panose="020B0604020202020204" charset="0"/>
              </a:endParaRPr>
            </a:p>
          </p:txBody>
        </p:sp>
        <p:sp>
          <p:nvSpPr>
            <p:cNvPr id="146" name="FREEFORM_6">
              <a:extLst>
                <a:ext uri="{FF2B5EF4-FFF2-40B4-BE49-F238E27FC236}">
                  <a16:creationId xmlns:a16="http://schemas.microsoft.com/office/drawing/2014/main" id="{74176353-2077-2EC0-88BF-56EB73D80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9711" y="5759673"/>
              <a:ext cx="810357" cy="837561"/>
            </a:xfrm>
            <a:custGeom>
              <a:avLst/>
              <a:gdLst/>
              <a:ahLst/>
              <a:cxnLst>
                <a:cxn ang="0">
                  <a:pos x="92" y="171"/>
                </a:cxn>
                <a:cxn ang="0">
                  <a:pos x="105" y="174"/>
                </a:cxn>
                <a:cxn ang="0">
                  <a:pos x="106" y="174"/>
                </a:cxn>
                <a:cxn ang="0">
                  <a:pos x="180" y="100"/>
                </a:cxn>
                <a:cxn ang="0">
                  <a:pos x="105" y="182"/>
                </a:cxn>
                <a:cxn ang="0">
                  <a:pos x="76" y="170"/>
                </a:cxn>
                <a:cxn ang="0">
                  <a:pos x="2" y="394"/>
                </a:cxn>
                <a:cxn ang="0">
                  <a:pos x="30" y="427"/>
                </a:cxn>
                <a:cxn ang="0">
                  <a:pos x="121" y="205"/>
                </a:cxn>
                <a:cxn ang="0">
                  <a:pos x="151" y="502"/>
                </a:cxn>
                <a:cxn ang="0">
                  <a:pos x="187" y="743"/>
                </a:cxn>
                <a:cxn ang="0">
                  <a:pos x="223" y="508"/>
                </a:cxn>
                <a:cxn ang="0">
                  <a:pos x="256" y="707"/>
                </a:cxn>
                <a:cxn ang="0">
                  <a:pos x="328" y="707"/>
                </a:cxn>
                <a:cxn ang="0">
                  <a:pos x="355" y="495"/>
                </a:cxn>
                <a:cxn ang="0">
                  <a:pos x="373" y="480"/>
                </a:cxn>
                <a:cxn ang="0">
                  <a:pos x="355" y="189"/>
                </a:cxn>
                <a:cxn ang="0">
                  <a:pos x="352" y="153"/>
                </a:cxn>
                <a:cxn ang="0">
                  <a:pos x="355" y="155"/>
                </a:cxn>
                <a:cxn ang="0">
                  <a:pos x="354" y="153"/>
                </a:cxn>
                <a:cxn ang="0">
                  <a:pos x="355" y="87"/>
                </a:cxn>
                <a:cxn ang="0">
                  <a:pos x="308" y="64"/>
                </a:cxn>
                <a:cxn ang="0">
                  <a:pos x="363" y="68"/>
                </a:cxn>
                <a:cxn ang="0">
                  <a:pos x="363" y="159"/>
                </a:cxn>
                <a:cxn ang="0">
                  <a:pos x="381" y="481"/>
                </a:cxn>
                <a:cxn ang="0">
                  <a:pos x="363" y="691"/>
                </a:cxn>
                <a:cxn ang="0">
                  <a:pos x="466" y="691"/>
                </a:cxn>
                <a:cxn ang="0">
                  <a:pos x="485" y="360"/>
                </a:cxn>
                <a:cxn ang="0">
                  <a:pos x="537" y="743"/>
                </a:cxn>
                <a:cxn ang="0">
                  <a:pos x="589" y="328"/>
                </a:cxn>
                <a:cxn ang="0">
                  <a:pos x="589" y="114"/>
                </a:cxn>
                <a:cxn ang="0">
                  <a:pos x="654" y="398"/>
                </a:cxn>
                <a:cxn ang="0">
                  <a:pos x="688" y="428"/>
                </a:cxn>
                <a:cxn ang="0">
                  <a:pos x="643" y="79"/>
                </a:cxn>
                <a:cxn ang="0">
                  <a:pos x="556" y="10"/>
                </a:cxn>
                <a:cxn ang="0">
                  <a:pos x="377" y="6"/>
                </a:cxn>
                <a:cxn ang="0">
                  <a:pos x="240" y="51"/>
                </a:cxn>
                <a:cxn ang="0">
                  <a:pos x="179" y="27"/>
                </a:cxn>
                <a:cxn ang="0">
                  <a:pos x="77" y="155"/>
                </a:cxn>
                <a:cxn ang="0">
                  <a:pos x="81" y="162"/>
                </a:cxn>
              </a:cxnLst>
              <a:rect l="0" t="0" r="r" b="b"/>
              <a:pathLst>
                <a:path w="719" h="743">
                  <a:moveTo>
                    <a:pt x="81" y="162"/>
                  </a:moveTo>
                  <a:cubicBezTo>
                    <a:pt x="84" y="166"/>
                    <a:pt x="88" y="169"/>
                    <a:pt x="92" y="171"/>
                  </a:cubicBezTo>
                  <a:cubicBezTo>
                    <a:pt x="96" y="173"/>
                    <a:pt x="100" y="174"/>
                    <a:pt x="104" y="174"/>
                  </a:cubicBezTo>
                  <a:cubicBezTo>
                    <a:pt x="104" y="174"/>
                    <a:pt x="105" y="174"/>
                    <a:pt x="105" y="174"/>
                  </a:cubicBezTo>
                  <a:cubicBezTo>
                    <a:pt x="105" y="174"/>
                    <a:pt x="105" y="174"/>
                    <a:pt x="105" y="174"/>
                  </a:cubicBezTo>
                  <a:cubicBezTo>
                    <a:pt x="105" y="174"/>
                    <a:pt x="106" y="174"/>
                    <a:pt x="106" y="174"/>
                  </a:cubicBezTo>
                  <a:cubicBezTo>
                    <a:pt x="118" y="174"/>
                    <a:pt x="129" y="167"/>
                    <a:pt x="135" y="156"/>
                  </a:cubicBezTo>
                  <a:cubicBezTo>
                    <a:pt x="147" y="131"/>
                    <a:pt x="162" y="113"/>
                    <a:pt x="180" y="100"/>
                  </a:cubicBezTo>
                  <a:cubicBezTo>
                    <a:pt x="167" y="115"/>
                    <a:pt x="148" y="146"/>
                    <a:pt x="141" y="160"/>
                  </a:cubicBezTo>
                  <a:cubicBezTo>
                    <a:pt x="134" y="173"/>
                    <a:pt x="120" y="182"/>
                    <a:pt x="105" y="182"/>
                  </a:cubicBezTo>
                  <a:cubicBezTo>
                    <a:pt x="99" y="182"/>
                    <a:pt x="93" y="181"/>
                    <a:pt x="87" y="178"/>
                  </a:cubicBezTo>
                  <a:cubicBezTo>
                    <a:pt x="83" y="176"/>
                    <a:pt x="80" y="173"/>
                    <a:pt x="76" y="170"/>
                  </a:cubicBezTo>
                  <a:cubicBezTo>
                    <a:pt x="71" y="179"/>
                    <a:pt x="65" y="189"/>
                    <a:pt x="60" y="200"/>
                  </a:cubicBezTo>
                  <a:cubicBezTo>
                    <a:pt x="34" y="252"/>
                    <a:pt x="14" y="317"/>
                    <a:pt x="2" y="394"/>
                  </a:cubicBezTo>
                  <a:cubicBezTo>
                    <a:pt x="0" y="410"/>
                    <a:pt x="10" y="424"/>
                    <a:pt x="25" y="426"/>
                  </a:cubicBezTo>
                  <a:cubicBezTo>
                    <a:pt x="27" y="427"/>
                    <a:pt x="28" y="427"/>
                    <a:pt x="30" y="427"/>
                  </a:cubicBezTo>
                  <a:cubicBezTo>
                    <a:pt x="43" y="427"/>
                    <a:pt x="55" y="417"/>
                    <a:pt x="57" y="403"/>
                  </a:cubicBezTo>
                  <a:cubicBezTo>
                    <a:pt x="71" y="319"/>
                    <a:pt x="93" y="252"/>
                    <a:pt x="121" y="205"/>
                  </a:cubicBezTo>
                  <a:cubicBezTo>
                    <a:pt x="94" y="326"/>
                    <a:pt x="107" y="480"/>
                    <a:pt x="107" y="480"/>
                  </a:cubicBezTo>
                  <a:cubicBezTo>
                    <a:pt x="107" y="490"/>
                    <a:pt x="125" y="497"/>
                    <a:pt x="151" y="502"/>
                  </a:cubicBezTo>
                  <a:cubicBezTo>
                    <a:pt x="151" y="707"/>
                    <a:pt x="151" y="707"/>
                    <a:pt x="151" y="707"/>
                  </a:cubicBezTo>
                  <a:cubicBezTo>
                    <a:pt x="151" y="727"/>
                    <a:pt x="167" y="743"/>
                    <a:pt x="187" y="743"/>
                  </a:cubicBezTo>
                  <a:cubicBezTo>
                    <a:pt x="207" y="743"/>
                    <a:pt x="223" y="727"/>
                    <a:pt x="223" y="707"/>
                  </a:cubicBezTo>
                  <a:cubicBezTo>
                    <a:pt x="223" y="508"/>
                    <a:pt x="223" y="508"/>
                    <a:pt x="223" y="508"/>
                  </a:cubicBezTo>
                  <a:cubicBezTo>
                    <a:pt x="234" y="508"/>
                    <a:pt x="245" y="508"/>
                    <a:pt x="256" y="508"/>
                  </a:cubicBezTo>
                  <a:cubicBezTo>
                    <a:pt x="256" y="707"/>
                    <a:pt x="256" y="707"/>
                    <a:pt x="256" y="707"/>
                  </a:cubicBezTo>
                  <a:cubicBezTo>
                    <a:pt x="256" y="727"/>
                    <a:pt x="272" y="743"/>
                    <a:pt x="292" y="743"/>
                  </a:cubicBezTo>
                  <a:cubicBezTo>
                    <a:pt x="312" y="743"/>
                    <a:pt x="328" y="727"/>
                    <a:pt x="328" y="707"/>
                  </a:cubicBezTo>
                  <a:cubicBezTo>
                    <a:pt x="328" y="502"/>
                    <a:pt x="328" y="502"/>
                    <a:pt x="328" y="502"/>
                  </a:cubicBezTo>
                  <a:cubicBezTo>
                    <a:pt x="339" y="500"/>
                    <a:pt x="348" y="498"/>
                    <a:pt x="355" y="495"/>
                  </a:cubicBezTo>
                  <a:cubicBezTo>
                    <a:pt x="358" y="494"/>
                    <a:pt x="360" y="493"/>
                    <a:pt x="363" y="492"/>
                  </a:cubicBezTo>
                  <a:cubicBezTo>
                    <a:pt x="369" y="489"/>
                    <a:pt x="373" y="485"/>
                    <a:pt x="373" y="480"/>
                  </a:cubicBezTo>
                  <a:cubicBezTo>
                    <a:pt x="373" y="480"/>
                    <a:pt x="384" y="343"/>
                    <a:pt x="363" y="225"/>
                  </a:cubicBezTo>
                  <a:cubicBezTo>
                    <a:pt x="360" y="213"/>
                    <a:pt x="358" y="201"/>
                    <a:pt x="355" y="189"/>
                  </a:cubicBezTo>
                  <a:cubicBezTo>
                    <a:pt x="351" y="174"/>
                    <a:pt x="346" y="159"/>
                    <a:pt x="340" y="145"/>
                  </a:cubicBezTo>
                  <a:cubicBezTo>
                    <a:pt x="344" y="148"/>
                    <a:pt x="348" y="150"/>
                    <a:pt x="352" y="153"/>
                  </a:cubicBezTo>
                  <a:cubicBezTo>
                    <a:pt x="353" y="154"/>
                    <a:pt x="354" y="154"/>
                    <a:pt x="355" y="155"/>
                  </a:cubicBezTo>
                  <a:cubicBezTo>
                    <a:pt x="355" y="155"/>
                    <a:pt x="355" y="155"/>
                    <a:pt x="355" y="155"/>
                  </a:cubicBezTo>
                  <a:cubicBezTo>
                    <a:pt x="355" y="155"/>
                    <a:pt x="355" y="155"/>
                    <a:pt x="355" y="154"/>
                  </a:cubicBezTo>
                  <a:cubicBezTo>
                    <a:pt x="355" y="154"/>
                    <a:pt x="355" y="154"/>
                    <a:pt x="354" y="153"/>
                  </a:cubicBezTo>
                  <a:cubicBezTo>
                    <a:pt x="355" y="154"/>
                    <a:pt x="355" y="154"/>
                    <a:pt x="355" y="154"/>
                  </a:cubicBezTo>
                  <a:cubicBezTo>
                    <a:pt x="355" y="87"/>
                    <a:pt x="355" y="87"/>
                    <a:pt x="355" y="87"/>
                  </a:cubicBezTo>
                  <a:cubicBezTo>
                    <a:pt x="336" y="77"/>
                    <a:pt x="316" y="69"/>
                    <a:pt x="294" y="65"/>
                  </a:cubicBezTo>
                  <a:cubicBezTo>
                    <a:pt x="299" y="64"/>
                    <a:pt x="303" y="64"/>
                    <a:pt x="308" y="64"/>
                  </a:cubicBezTo>
                  <a:cubicBezTo>
                    <a:pt x="326" y="64"/>
                    <a:pt x="342" y="66"/>
                    <a:pt x="355" y="67"/>
                  </a:cubicBezTo>
                  <a:cubicBezTo>
                    <a:pt x="358" y="68"/>
                    <a:pt x="360" y="68"/>
                    <a:pt x="363" y="68"/>
                  </a:cubicBezTo>
                  <a:cubicBezTo>
                    <a:pt x="363" y="92"/>
                    <a:pt x="363" y="92"/>
                    <a:pt x="363" y="92"/>
                  </a:cubicBezTo>
                  <a:cubicBezTo>
                    <a:pt x="363" y="159"/>
                    <a:pt x="363" y="159"/>
                    <a:pt x="363" y="159"/>
                  </a:cubicBezTo>
                  <a:cubicBezTo>
                    <a:pt x="363" y="188"/>
                    <a:pt x="363" y="188"/>
                    <a:pt x="363" y="188"/>
                  </a:cubicBezTo>
                  <a:cubicBezTo>
                    <a:pt x="394" y="308"/>
                    <a:pt x="382" y="467"/>
                    <a:pt x="381" y="481"/>
                  </a:cubicBezTo>
                  <a:cubicBezTo>
                    <a:pt x="381" y="489"/>
                    <a:pt x="375" y="495"/>
                    <a:pt x="363" y="501"/>
                  </a:cubicBezTo>
                  <a:cubicBezTo>
                    <a:pt x="363" y="691"/>
                    <a:pt x="363" y="691"/>
                    <a:pt x="363" y="691"/>
                  </a:cubicBezTo>
                  <a:cubicBezTo>
                    <a:pt x="363" y="720"/>
                    <a:pt x="386" y="743"/>
                    <a:pt x="414" y="743"/>
                  </a:cubicBezTo>
                  <a:cubicBezTo>
                    <a:pt x="443" y="743"/>
                    <a:pt x="466" y="720"/>
                    <a:pt x="466" y="691"/>
                  </a:cubicBezTo>
                  <a:cubicBezTo>
                    <a:pt x="466" y="360"/>
                    <a:pt x="466" y="360"/>
                    <a:pt x="466" y="360"/>
                  </a:cubicBezTo>
                  <a:cubicBezTo>
                    <a:pt x="485" y="360"/>
                    <a:pt x="485" y="360"/>
                    <a:pt x="485" y="360"/>
                  </a:cubicBezTo>
                  <a:cubicBezTo>
                    <a:pt x="485" y="691"/>
                    <a:pt x="485" y="691"/>
                    <a:pt x="485" y="691"/>
                  </a:cubicBezTo>
                  <a:cubicBezTo>
                    <a:pt x="485" y="720"/>
                    <a:pt x="508" y="743"/>
                    <a:pt x="537" y="743"/>
                  </a:cubicBezTo>
                  <a:cubicBezTo>
                    <a:pt x="565" y="743"/>
                    <a:pt x="589" y="720"/>
                    <a:pt x="589" y="691"/>
                  </a:cubicBezTo>
                  <a:cubicBezTo>
                    <a:pt x="589" y="328"/>
                    <a:pt x="589" y="328"/>
                    <a:pt x="589" y="328"/>
                  </a:cubicBezTo>
                  <a:cubicBezTo>
                    <a:pt x="589" y="249"/>
                    <a:pt x="589" y="249"/>
                    <a:pt x="589" y="249"/>
                  </a:cubicBezTo>
                  <a:cubicBezTo>
                    <a:pt x="589" y="114"/>
                    <a:pt x="589" y="114"/>
                    <a:pt x="589" y="114"/>
                  </a:cubicBezTo>
                  <a:cubicBezTo>
                    <a:pt x="591" y="117"/>
                    <a:pt x="593" y="121"/>
                    <a:pt x="596" y="125"/>
                  </a:cubicBezTo>
                  <a:cubicBezTo>
                    <a:pt x="619" y="169"/>
                    <a:pt x="646" y="251"/>
                    <a:pt x="654" y="398"/>
                  </a:cubicBezTo>
                  <a:cubicBezTo>
                    <a:pt x="655" y="415"/>
                    <a:pt x="669" y="428"/>
                    <a:pt x="686" y="428"/>
                  </a:cubicBezTo>
                  <a:cubicBezTo>
                    <a:pt x="686" y="428"/>
                    <a:pt x="687" y="428"/>
                    <a:pt x="688" y="428"/>
                  </a:cubicBezTo>
                  <a:cubicBezTo>
                    <a:pt x="705" y="427"/>
                    <a:pt x="719" y="412"/>
                    <a:pt x="718" y="394"/>
                  </a:cubicBezTo>
                  <a:cubicBezTo>
                    <a:pt x="708" y="226"/>
                    <a:pt x="676" y="133"/>
                    <a:pt x="643" y="79"/>
                  </a:cubicBezTo>
                  <a:cubicBezTo>
                    <a:pt x="616" y="37"/>
                    <a:pt x="588" y="21"/>
                    <a:pt x="574" y="15"/>
                  </a:cubicBezTo>
                  <a:cubicBezTo>
                    <a:pt x="569" y="12"/>
                    <a:pt x="563" y="10"/>
                    <a:pt x="556" y="10"/>
                  </a:cubicBezTo>
                  <a:cubicBezTo>
                    <a:pt x="397" y="10"/>
                    <a:pt x="397" y="10"/>
                    <a:pt x="397" y="10"/>
                  </a:cubicBezTo>
                  <a:cubicBezTo>
                    <a:pt x="393" y="9"/>
                    <a:pt x="386" y="8"/>
                    <a:pt x="377" y="6"/>
                  </a:cubicBezTo>
                  <a:cubicBezTo>
                    <a:pt x="363" y="4"/>
                    <a:pt x="343" y="1"/>
                    <a:pt x="320" y="0"/>
                  </a:cubicBezTo>
                  <a:cubicBezTo>
                    <a:pt x="305" y="31"/>
                    <a:pt x="275" y="51"/>
                    <a:pt x="240" y="51"/>
                  </a:cubicBezTo>
                  <a:cubicBezTo>
                    <a:pt x="233" y="51"/>
                    <a:pt x="226" y="50"/>
                    <a:pt x="219" y="48"/>
                  </a:cubicBezTo>
                  <a:cubicBezTo>
                    <a:pt x="204" y="45"/>
                    <a:pt x="190" y="37"/>
                    <a:pt x="179" y="27"/>
                  </a:cubicBezTo>
                  <a:cubicBezTo>
                    <a:pt x="139" y="46"/>
                    <a:pt x="101" y="78"/>
                    <a:pt x="77" y="128"/>
                  </a:cubicBezTo>
                  <a:cubicBezTo>
                    <a:pt x="73" y="137"/>
                    <a:pt x="73" y="147"/>
                    <a:pt x="77" y="155"/>
                  </a:cubicBezTo>
                  <a:cubicBezTo>
                    <a:pt x="77" y="157"/>
                    <a:pt x="79" y="159"/>
                    <a:pt x="80" y="161"/>
                  </a:cubicBezTo>
                  <a:cubicBezTo>
                    <a:pt x="80" y="162"/>
                    <a:pt x="81" y="162"/>
                    <a:pt x="81" y="16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ontserrat" panose="020B0604020202020204" charset="0"/>
              </a:endParaRPr>
            </a:p>
          </p:txBody>
        </p:sp>
        <p:sp>
          <p:nvSpPr>
            <p:cNvPr id="147" name="FREEFORM_7">
              <a:extLst>
                <a:ext uri="{FF2B5EF4-FFF2-40B4-BE49-F238E27FC236}">
                  <a16:creationId xmlns:a16="http://schemas.microsoft.com/office/drawing/2014/main" id="{48447932-EF38-6178-9B01-07E818FEB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1995" y="5615545"/>
              <a:ext cx="198533" cy="199487"/>
            </a:xfrm>
            <a:custGeom>
              <a:avLst/>
              <a:gdLst/>
              <a:ahLst/>
              <a:cxnLst>
                <a:cxn ang="0">
                  <a:pos x="158" y="128"/>
                </a:cxn>
                <a:cxn ang="0">
                  <a:pos x="166" y="108"/>
                </a:cxn>
                <a:cxn ang="0">
                  <a:pos x="105" y="10"/>
                </a:cxn>
                <a:cxn ang="0">
                  <a:pos x="7" y="71"/>
                </a:cxn>
                <a:cxn ang="0">
                  <a:pos x="34" y="151"/>
                </a:cxn>
                <a:cxn ang="0">
                  <a:pos x="68" y="169"/>
                </a:cxn>
                <a:cxn ang="0">
                  <a:pos x="158" y="128"/>
                </a:cxn>
              </a:cxnLst>
              <a:rect l="0" t="0" r="r" b="b"/>
              <a:pathLst>
                <a:path w="176" h="177">
                  <a:moveTo>
                    <a:pt x="158" y="128"/>
                  </a:moveTo>
                  <a:cubicBezTo>
                    <a:pt x="162" y="122"/>
                    <a:pt x="164" y="115"/>
                    <a:pt x="166" y="108"/>
                  </a:cubicBezTo>
                  <a:cubicBezTo>
                    <a:pt x="176" y="64"/>
                    <a:pt x="149" y="20"/>
                    <a:pt x="105" y="10"/>
                  </a:cubicBezTo>
                  <a:cubicBezTo>
                    <a:pt x="61" y="0"/>
                    <a:pt x="18" y="27"/>
                    <a:pt x="7" y="71"/>
                  </a:cubicBezTo>
                  <a:cubicBezTo>
                    <a:pt x="0" y="101"/>
                    <a:pt x="12" y="132"/>
                    <a:pt x="34" y="151"/>
                  </a:cubicBezTo>
                  <a:cubicBezTo>
                    <a:pt x="43" y="159"/>
                    <a:pt x="55" y="165"/>
                    <a:pt x="68" y="169"/>
                  </a:cubicBezTo>
                  <a:cubicBezTo>
                    <a:pt x="105" y="177"/>
                    <a:pt x="141" y="160"/>
                    <a:pt x="158" y="12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Montserrat" panose="020B0604020202020204" charset="0"/>
              </a:endParaRPr>
            </a:p>
          </p:txBody>
        </p:sp>
      </p:grpSp>
      <p:sp>
        <p:nvSpPr>
          <p:cNvPr id="149" name="ROGNER_UN_RECTANGLE_A_UN_SEUL_COIN_7">
            <a:extLst>
              <a:ext uri="{FF2B5EF4-FFF2-40B4-BE49-F238E27FC236}">
                <a16:creationId xmlns:a16="http://schemas.microsoft.com/office/drawing/2014/main" id="{0138C2E9-36A0-263A-CA28-B6CABB6425D4}"/>
              </a:ext>
            </a:extLst>
          </p:cNvPr>
          <p:cNvSpPr/>
          <p:nvPr/>
        </p:nvSpPr>
        <p:spPr>
          <a:xfrm>
            <a:off x="468263" y="3242918"/>
            <a:ext cx="2827921" cy="1113257"/>
          </a:xfrm>
          <a:prstGeom prst="snip1Rect">
            <a:avLst/>
          </a:prstGeom>
          <a:solidFill>
            <a:srgbClr val="9CA9CC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 panose="020B0604020202020204" charset="0"/>
              </a:rPr>
              <a:t>			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 panose="020B0604020202020204" charset="0"/>
            </a:endParaRPr>
          </a:p>
        </p:txBody>
      </p:sp>
      <p:grpSp>
        <p:nvGrpSpPr>
          <p:cNvPr id="150" name="GROUPE_149">
            <a:extLst>
              <a:ext uri="{FF2B5EF4-FFF2-40B4-BE49-F238E27FC236}">
                <a16:creationId xmlns:a16="http://schemas.microsoft.com/office/drawing/2014/main" id="{7DC648C9-77C9-1EB6-2948-539AAA013AB4}"/>
              </a:ext>
            </a:extLst>
          </p:cNvPr>
          <p:cNvGrpSpPr/>
          <p:nvPr/>
        </p:nvGrpSpPr>
        <p:grpSpPr>
          <a:xfrm>
            <a:off x="778607" y="3458942"/>
            <a:ext cx="861846" cy="693403"/>
            <a:chOff x="3215226" y="3734581"/>
            <a:chExt cx="861846" cy="693403"/>
          </a:xfrm>
        </p:grpSpPr>
        <p:grpSp>
          <p:nvGrpSpPr>
            <p:cNvPr id="152" name="GROUPE_278">
              <a:extLst>
                <a:ext uri="{FF2B5EF4-FFF2-40B4-BE49-F238E27FC236}">
                  <a16:creationId xmlns:a16="http://schemas.microsoft.com/office/drawing/2014/main" id="{EE904465-2E0B-6E5C-A695-781DD62F479B}"/>
                </a:ext>
              </a:extLst>
            </p:cNvPr>
            <p:cNvGrpSpPr/>
            <p:nvPr/>
          </p:nvGrpSpPr>
          <p:grpSpPr>
            <a:xfrm>
              <a:off x="3735111" y="3734581"/>
              <a:ext cx="341961" cy="683922"/>
              <a:chOff x="6039268" y="1407939"/>
              <a:chExt cx="276587" cy="600590"/>
            </a:xfrm>
            <a:solidFill>
              <a:sysClr val="window" lastClr="FFFFFF"/>
            </a:solidFill>
          </p:grpSpPr>
          <p:sp>
            <p:nvSpPr>
              <p:cNvPr id="156" name="FREEFORM_119">
                <a:extLst>
                  <a:ext uri="{FF2B5EF4-FFF2-40B4-BE49-F238E27FC236}">
                    <a16:creationId xmlns:a16="http://schemas.microsoft.com/office/drawing/2014/main" id="{A296D637-B885-E274-007E-F45BC986D4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122" y="1407939"/>
                <a:ext cx="92854" cy="92854"/>
              </a:xfrm>
              <a:custGeom>
                <a:avLst/>
                <a:gdLst/>
                <a:ahLst/>
                <a:cxnLst>
                  <a:cxn ang="0">
                    <a:pos x="25" y="47"/>
                  </a:cxn>
                  <a:cxn ang="0">
                    <a:pos x="25" y="47"/>
                  </a:cxn>
                  <a:cxn ang="0">
                    <a:pos x="32" y="44"/>
                  </a:cxn>
                  <a:cxn ang="0">
                    <a:pos x="39" y="40"/>
                  </a:cxn>
                  <a:cxn ang="0">
                    <a:pos x="44" y="32"/>
                  </a:cxn>
                  <a:cxn ang="0">
                    <a:pos x="47" y="25"/>
                  </a:cxn>
                  <a:cxn ang="0">
                    <a:pos x="47" y="25"/>
                  </a:cxn>
                  <a:cxn ang="0">
                    <a:pos x="44" y="15"/>
                  </a:cxn>
                  <a:cxn ang="0">
                    <a:pos x="39" y="8"/>
                  </a:cxn>
                  <a:cxn ang="0">
                    <a:pos x="32" y="3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3"/>
                  </a:cxn>
                  <a:cxn ang="0">
                    <a:pos x="7" y="8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2" y="32"/>
                  </a:cxn>
                  <a:cxn ang="0">
                    <a:pos x="7" y="40"/>
                  </a:cxn>
                  <a:cxn ang="0">
                    <a:pos x="15" y="44"/>
                  </a:cxn>
                  <a:cxn ang="0">
                    <a:pos x="25" y="47"/>
                  </a:cxn>
                  <a:cxn ang="0">
                    <a:pos x="25" y="47"/>
                  </a:cxn>
                </a:cxnLst>
                <a:rect l="0" t="0" r="r" b="b"/>
                <a:pathLst>
                  <a:path w="47" h="47">
                    <a:moveTo>
                      <a:pt x="25" y="47"/>
                    </a:moveTo>
                    <a:lnTo>
                      <a:pt x="25" y="47"/>
                    </a:lnTo>
                    <a:lnTo>
                      <a:pt x="32" y="44"/>
                    </a:lnTo>
                    <a:lnTo>
                      <a:pt x="39" y="40"/>
                    </a:lnTo>
                    <a:lnTo>
                      <a:pt x="44" y="32"/>
                    </a:lnTo>
                    <a:lnTo>
                      <a:pt x="47" y="25"/>
                    </a:lnTo>
                    <a:lnTo>
                      <a:pt x="47" y="25"/>
                    </a:lnTo>
                    <a:lnTo>
                      <a:pt x="44" y="15"/>
                    </a:lnTo>
                    <a:lnTo>
                      <a:pt x="39" y="8"/>
                    </a:lnTo>
                    <a:lnTo>
                      <a:pt x="32" y="3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3"/>
                    </a:lnTo>
                    <a:lnTo>
                      <a:pt x="7" y="8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2" y="32"/>
                    </a:lnTo>
                    <a:lnTo>
                      <a:pt x="7" y="40"/>
                    </a:lnTo>
                    <a:lnTo>
                      <a:pt x="15" y="44"/>
                    </a:lnTo>
                    <a:lnTo>
                      <a:pt x="25" y="47"/>
                    </a:lnTo>
                    <a:lnTo>
                      <a:pt x="25" y="4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Montserrat" panose="020B0604020202020204" charset="0"/>
                </a:endParaRPr>
              </a:p>
            </p:txBody>
          </p:sp>
          <p:sp>
            <p:nvSpPr>
              <p:cNvPr id="157" name="FREEFORM_120">
                <a:extLst>
                  <a:ext uri="{FF2B5EF4-FFF2-40B4-BE49-F238E27FC236}">
                    <a16:creationId xmlns:a16="http://schemas.microsoft.com/office/drawing/2014/main" id="{48CA1AB2-258E-28BA-1D1A-D911CDE731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268" y="1520550"/>
                <a:ext cx="276587" cy="487979"/>
              </a:xfrm>
              <a:custGeom>
                <a:avLst/>
                <a:gdLst/>
                <a:ahLst/>
                <a:cxnLst>
                  <a:cxn ang="0">
                    <a:pos x="116" y="14"/>
                  </a:cxn>
                  <a:cxn ang="0">
                    <a:pos x="113" y="7"/>
                  </a:cxn>
                  <a:cxn ang="0">
                    <a:pos x="106" y="0"/>
                  </a:cxn>
                  <a:cxn ang="0">
                    <a:pos x="42" y="0"/>
                  </a:cxn>
                  <a:cxn ang="0">
                    <a:pos x="35" y="0"/>
                  </a:cxn>
                  <a:cxn ang="0">
                    <a:pos x="30" y="7"/>
                  </a:cxn>
                  <a:cxn ang="0">
                    <a:pos x="27" y="10"/>
                  </a:cxn>
                  <a:cxn ang="0">
                    <a:pos x="27" y="12"/>
                  </a:cxn>
                  <a:cxn ang="0">
                    <a:pos x="3" y="90"/>
                  </a:cxn>
                  <a:cxn ang="0">
                    <a:pos x="3" y="98"/>
                  </a:cxn>
                  <a:cxn ang="0">
                    <a:pos x="8" y="103"/>
                  </a:cxn>
                  <a:cxn ang="0">
                    <a:pos x="13" y="105"/>
                  </a:cxn>
                  <a:cxn ang="0">
                    <a:pos x="20" y="100"/>
                  </a:cxn>
                  <a:cxn ang="0">
                    <a:pos x="40" y="34"/>
                  </a:cxn>
                  <a:cxn ang="0">
                    <a:pos x="42" y="34"/>
                  </a:cxn>
                  <a:cxn ang="0">
                    <a:pos x="15" y="147"/>
                  </a:cxn>
                  <a:cxn ang="0">
                    <a:pos x="45" y="238"/>
                  </a:cxn>
                  <a:cxn ang="0">
                    <a:pos x="47" y="243"/>
                  </a:cxn>
                  <a:cxn ang="0">
                    <a:pos x="52" y="247"/>
                  </a:cxn>
                  <a:cxn ang="0">
                    <a:pos x="57" y="247"/>
                  </a:cxn>
                  <a:cxn ang="0">
                    <a:pos x="64" y="245"/>
                  </a:cxn>
                  <a:cxn ang="0">
                    <a:pos x="69" y="238"/>
                  </a:cxn>
                  <a:cxn ang="0">
                    <a:pos x="74" y="147"/>
                  </a:cxn>
                  <a:cxn ang="0">
                    <a:pos x="74" y="238"/>
                  </a:cxn>
                  <a:cxn ang="0">
                    <a:pos x="79" y="245"/>
                  </a:cxn>
                  <a:cxn ang="0">
                    <a:pos x="86" y="247"/>
                  </a:cxn>
                  <a:cxn ang="0">
                    <a:pos x="91" y="247"/>
                  </a:cxn>
                  <a:cxn ang="0">
                    <a:pos x="96" y="243"/>
                  </a:cxn>
                  <a:cxn ang="0">
                    <a:pos x="99" y="147"/>
                  </a:cxn>
                  <a:cxn ang="0">
                    <a:pos x="96" y="34"/>
                  </a:cxn>
                  <a:cxn ang="0">
                    <a:pos x="99" y="34"/>
                  </a:cxn>
                  <a:cxn ang="0">
                    <a:pos x="121" y="98"/>
                  </a:cxn>
                  <a:cxn ang="0">
                    <a:pos x="123" y="100"/>
                  </a:cxn>
                  <a:cxn ang="0">
                    <a:pos x="130" y="105"/>
                  </a:cxn>
                  <a:cxn ang="0">
                    <a:pos x="135" y="103"/>
                  </a:cxn>
                  <a:cxn ang="0">
                    <a:pos x="140" y="98"/>
                  </a:cxn>
                  <a:cxn ang="0">
                    <a:pos x="140" y="90"/>
                  </a:cxn>
                </a:cxnLst>
                <a:rect l="0" t="0" r="r" b="b"/>
                <a:pathLst>
                  <a:path w="140" h="247">
                    <a:moveTo>
                      <a:pt x="140" y="90"/>
                    </a:moveTo>
                    <a:lnTo>
                      <a:pt x="116" y="14"/>
                    </a:lnTo>
                    <a:lnTo>
                      <a:pt x="116" y="14"/>
                    </a:lnTo>
                    <a:lnTo>
                      <a:pt x="113" y="7"/>
                    </a:lnTo>
                    <a:lnTo>
                      <a:pt x="111" y="2"/>
                    </a:lnTo>
                    <a:lnTo>
                      <a:pt x="106" y="0"/>
                    </a:lnTo>
                    <a:lnTo>
                      <a:pt x="99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7" y="12"/>
                    </a:lnTo>
                    <a:lnTo>
                      <a:pt x="3" y="90"/>
                    </a:lnTo>
                    <a:lnTo>
                      <a:pt x="3" y="90"/>
                    </a:lnTo>
                    <a:lnTo>
                      <a:pt x="0" y="95"/>
                    </a:lnTo>
                    <a:lnTo>
                      <a:pt x="3" y="98"/>
                    </a:lnTo>
                    <a:lnTo>
                      <a:pt x="5" y="103"/>
                    </a:lnTo>
                    <a:lnTo>
                      <a:pt x="8" y="103"/>
                    </a:lnTo>
                    <a:lnTo>
                      <a:pt x="8" y="103"/>
                    </a:lnTo>
                    <a:lnTo>
                      <a:pt x="13" y="105"/>
                    </a:lnTo>
                    <a:lnTo>
                      <a:pt x="15" y="103"/>
                    </a:lnTo>
                    <a:lnTo>
                      <a:pt x="20" y="100"/>
                    </a:lnTo>
                    <a:lnTo>
                      <a:pt x="20" y="98"/>
                    </a:lnTo>
                    <a:lnTo>
                      <a:pt x="40" y="34"/>
                    </a:lnTo>
                    <a:lnTo>
                      <a:pt x="40" y="34"/>
                    </a:lnTo>
                    <a:lnTo>
                      <a:pt x="42" y="34"/>
                    </a:lnTo>
                    <a:lnTo>
                      <a:pt x="45" y="34"/>
                    </a:lnTo>
                    <a:lnTo>
                      <a:pt x="15" y="147"/>
                    </a:lnTo>
                    <a:lnTo>
                      <a:pt x="45" y="147"/>
                    </a:lnTo>
                    <a:lnTo>
                      <a:pt x="45" y="238"/>
                    </a:lnTo>
                    <a:lnTo>
                      <a:pt x="45" y="238"/>
                    </a:lnTo>
                    <a:lnTo>
                      <a:pt x="47" y="243"/>
                    </a:lnTo>
                    <a:lnTo>
                      <a:pt x="49" y="245"/>
                    </a:lnTo>
                    <a:lnTo>
                      <a:pt x="52" y="247"/>
                    </a:lnTo>
                    <a:lnTo>
                      <a:pt x="57" y="247"/>
                    </a:lnTo>
                    <a:lnTo>
                      <a:pt x="57" y="247"/>
                    </a:lnTo>
                    <a:lnTo>
                      <a:pt x="62" y="247"/>
                    </a:lnTo>
                    <a:lnTo>
                      <a:pt x="64" y="245"/>
                    </a:lnTo>
                    <a:lnTo>
                      <a:pt x="67" y="243"/>
                    </a:lnTo>
                    <a:lnTo>
                      <a:pt x="69" y="238"/>
                    </a:lnTo>
                    <a:lnTo>
                      <a:pt x="69" y="147"/>
                    </a:lnTo>
                    <a:lnTo>
                      <a:pt x="74" y="147"/>
                    </a:lnTo>
                    <a:lnTo>
                      <a:pt x="74" y="238"/>
                    </a:lnTo>
                    <a:lnTo>
                      <a:pt x="74" y="238"/>
                    </a:lnTo>
                    <a:lnTo>
                      <a:pt x="76" y="243"/>
                    </a:lnTo>
                    <a:lnTo>
                      <a:pt x="79" y="245"/>
                    </a:lnTo>
                    <a:lnTo>
                      <a:pt x="81" y="247"/>
                    </a:lnTo>
                    <a:lnTo>
                      <a:pt x="86" y="247"/>
                    </a:lnTo>
                    <a:lnTo>
                      <a:pt x="86" y="247"/>
                    </a:lnTo>
                    <a:lnTo>
                      <a:pt x="91" y="247"/>
                    </a:lnTo>
                    <a:lnTo>
                      <a:pt x="94" y="245"/>
                    </a:lnTo>
                    <a:lnTo>
                      <a:pt x="96" y="243"/>
                    </a:lnTo>
                    <a:lnTo>
                      <a:pt x="99" y="238"/>
                    </a:lnTo>
                    <a:lnTo>
                      <a:pt x="99" y="147"/>
                    </a:lnTo>
                    <a:lnTo>
                      <a:pt x="128" y="147"/>
                    </a:lnTo>
                    <a:lnTo>
                      <a:pt x="96" y="34"/>
                    </a:lnTo>
                    <a:lnTo>
                      <a:pt x="99" y="34"/>
                    </a:lnTo>
                    <a:lnTo>
                      <a:pt x="99" y="34"/>
                    </a:lnTo>
                    <a:lnTo>
                      <a:pt x="101" y="34"/>
                    </a:lnTo>
                    <a:lnTo>
                      <a:pt x="121" y="98"/>
                    </a:lnTo>
                    <a:lnTo>
                      <a:pt x="121" y="98"/>
                    </a:lnTo>
                    <a:lnTo>
                      <a:pt x="123" y="100"/>
                    </a:lnTo>
                    <a:lnTo>
                      <a:pt x="128" y="103"/>
                    </a:lnTo>
                    <a:lnTo>
                      <a:pt x="130" y="105"/>
                    </a:lnTo>
                    <a:lnTo>
                      <a:pt x="135" y="103"/>
                    </a:lnTo>
                    <a:lnTo>
                      <a:pt x="135" y="103"/>
                    </a:lnTo>
                    <a:lnTo>
                      <a:pt x="138" y="103"/>
                    </a:lnTo>
                    <a:lnTo>
                      <a:pt x="140" y="98"/>
                    </a:lnTo>
                    <a:lnTo>
                      <a:pt x="140" y="95"/>
                    </a:lnTo>
                    <a:lnTo>
                      <a:pt x="140" y="90"/>
                    </a:lnTo>
                    <a:lnTo>
                      <a:pt x="140" y="9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Montserrat" panose="020B0604020202020204" charset="0"/>
                </a:endParaRPr>
              </a:p>
            </p:txBody>
          </p:sp>
        </p:grpSp>
        <p:grpSp>
          <p:nvGrpSpPr>
            <p:cNvPr id="153" name="GROUPE_277">
              <a:extLst>
                <a:ext uri="{FF2B5EF4-FFF2-40B4-BE49-F238E27FC236}">
                  <a16:creationId xmlns:a16="http://schemas.microsoft.com/office/drawing/2014/main" id="{9273E641-6065-AD55-118E-C3A42CE00EF2}"/>
                </a:ext>
              </a:extLst>
            </p:cNvPr>
            <p:cNvGrpSpPr/>
            <p:nvPr/>
          </p:nvGrpSpPr>
          <p:grpSpPr>
            <a:xfrm>
              <a:off x="3215226" y="3744065"/>
              <a:ext cx="285782" cy="683919"/>
              <a:chOff x="5497948" y="1390159"/>
              <a:chExt cx="231148" cy="600588"/>
            </a:xfrm>
            <a:solidFill>
              <a:sysClr val="window" lastClr="FFFFFF"/>
            </a:solidFill>
          </p:grpSpPr>
          <p:sp>
            <p:nvSpPr>
              <p:cNvPr id="154" name="FREEFORM_117">
                <a:extLst>
                  <a:ext uri="{FF2B5EF4-FFF2-40B4-BE49-F238E27FC236}">
                    <a16:creationId xmlns:a16="http://schemas.microsoft.com/office/drawing/2014/main" id="{F01E7F8A-9BF0-2BF3-CA6B-15543A7DCE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948" y="1490915"/>
                <a:ext cx="231148" cy="49983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2" y="2"/>
                  </a:cxn>
                  <a:cxn ang="0">
                    <a:pos x="5" y="10"/>
                  </a:cxn>
                  <a:cxn ang="0">
                    <a:pos x="0" y="25"/>
                  </a:cxn>
                  <a:cxn ang="0">
                    <a:pos x="0" y="29"/>
                  </a:cxn>
                  <a:cxn ang="0">
                    <a:pos x="0" y="115"/>
                  </a:cxn>
                  <a:cxn ang="0">
                    <a:pos x="2" y="120"/>
                  </a:cxn>
                  <a:cxn ang="0">
                    <a:pos x="9" y="125"/>
                  </a:cxn>
                  <a:cxn ang="0">
                    <a:pos x="12" y="123"/>
                  </a:cxn>
                  <a:cxn ang="0">
                    <a:pos x="17" y="118"/>
                  </a:cxn>
                  <a:cxn ang="0">
                    <a:pos x="19" y="42"/>
                  </a:cxn>
                  <a:cxn ang="0">
                    <a:pos x="27" y="110"/>
                  </a:cxn>
                  <a:cxn ang="0">
                    <a:pos x="27" y="113"/>
                  </a:cxn>
                  <a:cxn ang="0">
                    <a:pos x="27" y="238"/>
                  </a:cxn>
                  <a:cxn ang="0">
                    <a:pos x="32" y="248"/>
                  </a:cxn>
                  <a:cxn ang="0">
                    <a:pos x="41" y="253"/>
                  </a:cxn>
                  <a:cxn ang="0">
                    <a:pos x="46" y="253"/>
                  </a:cxn>
                  <a:cxn ang="0">
                    <a:pos x="54" y="245"/>
                  </a:cxn>
                  <a:cxn ang="0">
                    <a:pos x="56" y="128"/>
                  </a:cxn>
                  <a:cxn ang="0">
                    <a:pos x="61" y="238"/>
                  </a:cxn>
                  <a:cxn ang="0">
                    <a:pos x="63" y="245"/>
                  </a:cxn>
                  <a:cxn ang="0">
                    <a:pos x="71" y="253"/>
                  </a:cxn>
                  <a:cxn ang="0">
                    <a:pos x="76" y="253"/>
                  </a:cxn>
                  <a:cxn ang="0">
                    <a:pos x="85" y="248"/>
                  </a:cxn>
                  <a:cxn ang="0">
                    <a:pos x="90" y="238"/>
                  </a:cxn>
                  <a:cxn ang="0">
                    <a:pos x="90" y="110"/>
                  </a:cxn>
                  <a:cxn ang="0">
                    <a:pos x="98" y="42"/>
                  </a:cxn>
                  <a:cxn ang="0">
                    <a:pos x="98" y="115"/>
                  </a:cxn>
                  <a:cxn ang="0">
                    <a:pos x="100" y="120"/>
                  </a:cxn>
                  <a:cxn ang="0">
                    <a:pos x="108" y="125"/>
                  </a:cxn>
                  <a:cxn ang="0">
                    <a:pos x="112" y="123"/>
                  </a:cxn>
                  <a:cxn ang="0">
                    <a:pos x="117" y="118"/>
                  </a:cxn>
                  <a:cxn ang="0">
                    <a:pos x="117" y="29"/>
                  </a:cxn>
                  <a:cxn ang="0">
                    <a:pos x="117" y="25"/>
                  </a:cxn>
                  <a:cxn ang="0">
                    <a:pos x="117" y="17"/>
                  </a:cxn>
                  <a:cxn ang="0">
                    <a:pos x="103" y="2"/>
                  </a:cxn>
                  <a:cxn ang="0">
                    <a:pos x="90" y="0"/>
                  </a:cxn>
                </a:cxnLst>
                <a:rect l="0" t="0" r="r" b="b"/>
                <a:pathLst>
                  <a:path w="117" h="253">
                    <a:moveTo>
                      <a:pt x="90" y="0"/>
                    </a:moveTo>
                    <a:lnTo>
                      <a:pt x="29" y="0"/>
                    </a:lnTo>
                    <a:lnTo>
                      <a:pt x="29" y="0"/>
                    </a:lnTo>
                    <a:lnTo>
                      <a:pt x="22" y="2"/>
                    </a:lnTo>
                    <a:lnTo>
                      <a:pt x="14" y="5"/>
                    </a:lnTo>
                    <a:lnTo>
                      <a:pt x="5" y="10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0" y="115"/>
                    </a:lnTo>
                    <a:lnTo>
                      <a:pt x="0" y="115"/>
                    </a:lnTo>
                    <a:lnTo>
                      <a:pt x="0" y="118"/>
                    </a:lnTo>
                    <a:lnTo>
                      <a:pt x="2" y="120"/>
                    </a:lnTo>
                    <a:lnTo>
                      <a:pt x="5" y="123"/>
                    </a:lnTo>
                    <a:lnTo>
                      <a:pt x="9" y="125"/>
                    </a:lnTo>
                    <a:lnTo>
                      <a:pt x="9" y="125"/>
                    </a:lnTo>
                    <a:lnTo>
                      <a:pt x="12" y="123"/>
                    </a:lnTo>
                    <a:lnTo>
                      <a:pt x="17" y="120"/>
                    </a:lnTo>
                    <a:lnTo>
                      <a:pt x="17" y="118"/>
                    </a:lnTo>
                    <a:lnTo>
                      <a:pt x="19" y="115"/>
                    </a:lnTo>
                    <a:lnTo>
                      <a:pt x="19" y="42"/>
                    </a:lnTo>
                    <a:lnTo>
                      <a:pt x="27" y="42"/>
                    </a:lnTo>
                    <a:lnTo>
                      <a:pt x="27" y="110"/>
                    </a:lnTo>
                    <a:lnTo>
                      <a:pt x="27" y="110"/>
                    </a:lnTo>
                    <a:lnTo>
                      <a:pt x="27" y="113"/>
                    </a:lnTo>
                    <a:lnTo>
                      <a:pt x="27" y="238"/>
                    </a:lnTo>
                    <a:lnTo>
                      <a:pt x="27" y="238"/>
                    </a:lnTo>
                    <a:lnTo>
                      <a:pt x="29" y="245"/>
                    </a:lnTo>
                    <a:lnTo>
                      <a:pt x="32" y="248"/>
                    </a:lnTo>
                    <a:lnTo>
                      <a:pt x="36" y="253"/>
                    </a:lnTo>
                    <a:lnTo>
                      <a:pt x="41" y="253"/>
                    </a:lnTo>
                    <a:lnTo>
                      <a:pt x="41" y="253"/>
                    </a:lnTo>
                    <a:lnTo>
                      <a:pt x="46" y="253"/>
                    </a:lnTo>
                    <a:lnTo>
                      <a:pt x="51" y="248"/>
                    </a:lnTo>
                    <a:lnTo>
                      <a:pt x="54" y="245"/>
                    </a:lnTo>
                    <a:lnTo>
                      <a:pt x="56" y="238"/>
                    </a:lnTo>
                    <a:lnTo>
                      <a:pt x="56" y="128"/>
                    </a:lnTo>
                    <a:lnTo>
                      <a:pt x="61" y="128"/>
                    </a:lnTo>
                    <a:lnTo>
                      <a:pt x="61" y="238"/>
                    </a:lnTo>
                    <a:lnTo>
                      <a:pt x="61" y="238"/>
                    </a:lnTo>
                    <a:lnTo>
                      <a:pt x="63" y="245"/>
                    </a:lnTo>
                    <a:lnTo>
                      <a:pt x="66" y="248"/>
                    </a:lnTo>
                    <a:lnTo>
                      <a:pt x="71" y="253"/>
                    </a:lnTo>
                    <a:lnTo>
                      <a:pt x="76" y="253"/>
                    </a:lnTo>
                    <a:lnTo>
                      <a:pt x="76" y="253"/>
                    </a:lnTo>
                    <a:lnTo>
                      <a:pt x="81" y="253"/>
                    </a:lnTo>
                    <a:lnTo>
                      <a:pt x="85" y="248"/>
                    </a:lnTo>
                    <a:lnTo>
                      <a:pt x="88" y="245"/>
                    </a:lnTo>
                    <a:lnTo>
                      <a:pt x="90" y="238"/>
                    </a:lnTo>
                    <a:lnTo>
                      <a:pt x="90" y="110"/>
                    </a:lnTo>
                    <a:lnTo>
                      <a:pt x="90" y="110"/>
                    </a:lnTo>
                    <a:lnTo>
                      <a:pt x="90" y="42"/>
                    </a:lnTo>
                    <a:lnTo>
                      <a:pt x="98" y="42"/>
                    </a:lnTo>
                    <a:lnTo>
                      <a:pt x="98" y="115"/>
                    </a:lnTo>
                    <a:lnTo>
                      <a:pt x="98" y="115"/>
                    </a:lnTo>
                    <a:lnTo>
                      <a:pt x="98" y="118"/>
                    </a:lnTo>
                    <a:lnTo>
                      <a:pt x="100" y="120"/>
                    </a:lnTo>
                    <a:lnTo>
                      <a:pt x="103" y="123"/>
                    </a:lnTo>
                    <a:lnTo>
                      <a:pt x="108" y="125"/>
                    </a:lnTo>
                    <a:lnTo>
                      <a:pt x="108" y="125"/>
                    </a:lnTo>
                    <a:lnTo>
                      <a:pt x="112" y="123"/>
                    </a:lnTo>
                    <a:lnTo>
                      <a:pt x="115" y="120"/>
                    </a:lnTo>
                    <a:lnTo>
                      <a:pt x="117" y="118"/>
                    </a:lnTo>
                    <a:lnTo>
                      <a:pt x="117" y="115"/>
                    </a:lnTo>
                    <a:lnTo>
                      <a:pt x="117" y="29"/>
                    </a:lnTo>
                    <a:lnTo>
                      <a:pt x="117" y="27"/>
                    </a:lnTo>
                    <a:lnTo>
                      <a:pt x="117" y="25"/>
                    </a:lnTo>
                    <a:lnTo>
                      <a:pt x="117" y="25"/>
                    </a:lnTo>
                    <a:lnTo>
                      <a:pt x="117" y="17"/>
                    </a:lnTo>
                    <a:lnTo>
                      <a:pt x="110" y="10"/>
                    </a:lnTo>
                    <a:lnTo>
                      <a:pt x="103" y="2"/>
                    </a:lnTo>
                    <a:lnTo>
                      <a:pt x="90" y="0"/>
                    </a:lnTo>
                    <a:lnTo>
                      <a:pt x="9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Montserrat" panose="020B0604020202020204" charset="0"/>
                </a:endParaRPr>
              </a:p>
            </p:txBody>
          </p:sp>
          <p:sp>
            <p:nvSpPr>
              <p:cNvPr id="155" name="FREEFORM_118">
                <a:extLst>
                  <a:ext uri="{FF2B5EF4-FFF2-40B4-BE49-F238E27FC236}">
                    <a16:creationId xmlns:a16="http://schemas.microsoft.com/office/drawing/2014/main" id="{7287E935-FE86-EA85-E2CF-BACDA001A8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5119" y="1390159"/>
                <a:ext cx="96805" cy="90879"/>
              </a:xfrm>
              <a:custGeom>
                <a:avLst/>
                <a:gdLst/>
                <a:ahLst/>
                <a:cxnLst>
                  <a:cxn ang="0">
                    <a:pos x="25" y="46"/>
                  </a:cxn>
                  <a:cxn ang="0">
                    <a:pos x="25" y="46"/>
                  </a:cxn>
                  <a:cxn ang="0">
                    <a:pos x="34" y="46"/>
                  </a:cxn>
                  <a:cxn ang="0">
                    <a:pos x="42" y="41"/>
                  </a:cxn>
                  <a:cxn ang="0">
                    <a:pos x="47" y="34"/>
                  </a:cxn>
                  <a:cxn ang="0">
                    <a:pos x="49" y="24"/>
                  </a:cxn>
                  <a:cxn ang="0">
                    <a:pos x="49" y="24"/>
                  </a:cxn>
                  <a:cxn ang="0">
                    <a:pos x="47" y="14"/>
                  </a:cxn>
                  <a:cxn ang="0">
                    <a:pos x="42" y="7"/>
                  </a:cxn>
                  <a:cxn ang="0">
                    <a:pos x="34" y="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15" y="2"/>
                  </a:cxn>
                  <a:cxn ang="0">
                    <a:pos x="7" y="7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7" y="41"/>
                  </a:cxn>
                  <a:cxn ang="0">
                    <a:pos x="15" y="46"/>
                  </a:cxn>
                  <a:cxn ang="0">
                    <a:pos x="25" y="46"/>
                  </a:cxn>
                  <a:cxn ang="0">
                    <a:pos x="25" y="46"/>
                  </a:cxn>
                </a:cxnLst>
                <a:rect l="0" t="0" r="r" b="b"/>
                <a:pathLst>
                  <a:path w="49" h="46">
                    <a:moveTo>
                      <a:pt x="25" y="46"/>
                    </a:moveTo>
                    <a:lnTo>
                      <a:pt x="25" y="46"/>
                    </a:lnTo>
                    <a:lnTo>
                      <a:pt x="34" y="46"/>
                    </a:lnTo>
                    <a:lnTo>
                      <a:pt x="42" y="41"/>
                    </a:lnTo>
                    <a:lnTo>
                      <a:pt x="47" y="34"/>
                    </a:lnTo>
                    <a:lnTo>
                      <a:pt x="49" y="24"/>
                    </a:lnTo>
                    <a:lnTo>
                      <a:pt x="49" y="24"/>
                    </a:lnTo>
                    <a:lnTo>
                      <a:pt x="47" y="14"/>
                    </a:lnTo>
                    <a:lnTo>
                      <a:pt x="42" y="7"/>
                    </a:lnTo>
                    <a:lnTo>
                      <a:pt x="34" y="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15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7" y="41"/>
                    </a:lnTo>
                    <a:lnTo>
                      <a:pt x="15" y="46"/>
                    </a:lnTo>
                    <a:lnTo>
                      <a:pt x="25" y="46"/>
                    </a:lnTo>
                    <a:lnTo>
                      <a:pt x="25" y="4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Montserrat" panose="020B0604020202020204" charset="0"/>
                </a:endParaRPr>
              </a:p>
            </p:txBody>
          </p:sp>
        </p:grpSp>
      </p:grpSp>
      <p:sp>
        <p:nvSpPr>
          <p:cNvPr id="151" name="ZONETEXTE_150">
            <a:extLst>
              <a:ext uri="{FF2B5EF4-FFF2-40B4-BE49-F238E27FC236}">
                <a16:creationId xmlns:a16="http://schemas.microsoft.com/office/drawing/2014/main" id="{CC2F10B1-C27C-40F6-8A65-48B18EAFEE44}"/>
              </a:ext>
            </a:extLst>
          </p:cNvPr>
          <p:cNvSpPr txBox="1"/>
          <p:nvPr/>
        </p:nvSpPr>
        <p:spPr>
          <a:xfrm>
            <a:off x="1856477" y="3968259"/>
            <a:ext cx="1378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>
                <a:solidFill>
                  <a:srgbClr val="FFFFFF"/>
                </a:solidFill>
                <a:latin typeface="Montserrat" panose="020B0604020202020204" charset="0"/>
              </a:rPr>
              <a:t>Parent seul</a:t>
            </a:r>
            <a:endParaRPr lang="en-US" sz="1600" b="1" dirty="0">
              <a:solidFill>
                <a:srgbClr val="FFFFFF"/>
              </a:solidFill>
              <a:latin typeface="Montserrat" panose="020B0604020202020204" charset="0"/>
            </a:endParaRPr>
          </a:p>
        </p:txBody>
      </p:sp>
      <p:sp>
        <p:nvSpPr>
          <p:cNvPr id="160" name="FREEFORM_16">
            <a:extLst>
              <a:ext uri="{FF2B5EF4-FFF2-40B4-BE49-F238E27FC236}">
                <a16:creationId xmlns:a16="http://schemas.microsoft.com/office/drawing/2014/main" id="{05FA05C6-EDAF-5BE9-FE20-8FDCC6628E8F}"/>
              </a:ext>
            </a:extLst>
          </p:cNvPr>
          <p:cNvSpPr>
            <a:spLocks/>
          </p:cNvSpPr>
          <p:nvPr/>
        </p:nvSpPr>
        <p:spPr bwMode="auto">
          <a:xfrm>
            <a:off x="5452185" y="2078120"/>
            <a:ext cx="556057" cy="451463"/>
          </a:xfrm>
          <a:custGeom>
            <a:avLst/>
            <a:gdLst>
              <a:gd name="T0" fmla="*/ 491 w 521"/>
              <a:gd name="T1" fmla="*/ 125 h 423"/>
              <a:gd name="T2" fmla="*/ 447 w 521"/>
              <a:gd name="T3" fmla="*/ 87 h 423"/>
              <a:gd name="T4" fmla="*/ 432 w 521"/>
              <a:gd name="T5" fmla="*/ 62 h 423"/>
              <a:gd name="T6" fmla="*/ 422 w 521"/>
              <a:gd name="T7" fmla="*/ 44 h 423"/>
              <a:gd name="T8" fmla="*/ 398 w 521"/>
              <a:gd name="T9" fmla="*/ 44 h 423"/>
              <a:gd name="T10" fmla="*/ 352 w 521"/>
              <a:gd name="T11" fmla="*/ 59 h 423"/>
              <a:gd name="T12" fmla="*/ 312 w 521"/>
              <a:gd name="T13" fmla="*/ 51 h 423"/>
              <a:gd name="T14" fmla="*/ 295 w 521"/>
              <a:gd name="T15" fmla="*/ 40 h 423"/>
              <a:gd name="T16" fmla="*/ 261 w 521"/>
              <a:gd name="T17" fmla="*/ 36 h 423"/>
              <a:gd name="T18" fmla="*/ 244 w 521"/>
              <a:gd name="T19" fmla="*/ 36 h 423"/>
              <a:gd name="T20" fmla="*/ 178 w 521"/>
              <a:gd name="T21" fmla="*/ 15 h 423"/>
              <a:gd name="T22" fmla="*/ 153 w 521"/>
              <a:gd name="T23" fmla="*/ 15 h 423"/>
              <a:gd name="T24" fmla="*/ 117 w 521"/>
              <a:gd name="T25" fmla="*/ 17 h 423"/>
              <a:gd name="T26" fmla="*/ 62 w 521"/>
              <a:gd name="T27" fmla="*/ 2 h 423"/>
              <a:gd name="T28" fmla="*/ 58 w 521"/>
              <a:gd name="T29" fmla="*/ 21 h 423"/>
              <a:gd name="T30" fmla="*/ 47 w 521"/>
              <a:gd name="T31" fmla="*/ 44 h 423"/>
              <a:gd name="T32" fmla="*/ 17 w 521"/>
              <a:gd name="T33" fmla="*/ 57 h 423"/>
              <a:gd name="T34" fmla="*/ 0 w 521"/>
              <a:gd name="T35" fmla="*/ 66 h 423"/>
              <a:gd name="T36" fmla="*/ 3 w 521"/>
              <a:gd name="T37" fmla="*/ 97 h 423"/>
              <a:gd name="T38" fmla="*/ 20 w 521"/>
              <a:gd name="T39" fmla="*/ 119 h 423"/>
              <a:gd name="T40" fmla="*/ 34 w 521"/>
              <a:gd name="T41" fmla="*/ 140 h 423"/>
              <a:gd name="T42" fmla="*/ 37 w 521"/>
              <a:gd name="T43" fmla="*/ 184 h 423"/>
              <a:gd name="T44" fmla="*/ 37 w 521"/>
              <a:gd name="T45" fmla="*/ 201 h 423"/>
              <a:gd name="T46" fmla="*/ 56 w 521"/>
              <a:gd name="T47" fmla="*/ 222 h 423"/>
              <a:gd name="T48" fmla="*/ 79 w 521"/>
              <a:gd name="T49" fmla="*/ 250 h 423"/>
              <a:gd name="T50" fmla="*/ 85 w 521"/>
              <a:gd name="T51" fmla="*/ 279 h 423"/>
              <a:gd name="T52" fmla="*/ 104 w 521"/>
              <a:gd name="T53" fmla="*/ 288 h 423"/>
              <a:gd name="T54" fmla="*/ 129 w 521"/>
              <a:gd name="T55" fmla="*/ 311 h 423"/>
              <a:gd name="T56" fmla="*/ 136 w 521"/>
              <a:gd name="T57" fmla="*/ 332 h 423"/>
              <a:gd name="T58" fmla="*/ 136 w 521"/>
              <a:gd name="T59" fmla="*/ 356 h 423"/>
              <a:gd name="T60" fmla="*/ 155 w 521"/>
              <a:gd name="T61" fmla="*/ 353 h 423"/>
              <a:gd name="T62" fmla="*/ 182 w 521"/>
              <a:gd name="T63" fmla="*/ 345 h 423"/>
              <a:gd name="T64" fmla="*/ 206 w 521"/>
              <a:gd name="T65" fmla="*/ 341 h 423"/>
              <a:gd name="T66" fmla="*/ 223 w 521"/>
              <a:gd name="T67" fmla="*/ 341 h 423"/>
              <a:gd name="T68" fmla="*/ 235 w 521"/>
              <a:gd name="T69" fmla="*/ 353 h 423"/>
              <a:gd name="T70" fmla="*/ 237 w 521"/>
              <a:gd name="T71" fmla="*/ 360 h 423"/>
              <a:gd name="T72" fmla="*/ 265 w 521"/>
              <a:gd name="T73" fmla="*/ 370 h 423"/>
              <a:gd name="T74" fmla="*/ 278 w 521"/>
              <a:gd name="T75" fmla="*/ 381 h 423"/>
              <a:gd name="T76" fmla="*/ 269 w 521"/>
              <a:gd name="T77" fmla="*/ 400 h 423"/>
              <a:gd name="T78" fmla="*/ 261 w 521"/>
              <a:gd name="T79" fmla="*/ 417 h 423"/>
              <a:gd name="T80" fmla="*/ 269 w 521"/>
              <a:gd name="T81" fmla="*/ 423 h 423"/>
              <a:gd name="T82" fmla="*/ 297 w 521"/>
              <a:gd name="T83" fmla="*/ 417 h 423"/>
              <a:gd name="T84" fmla="*/ 350 w 521"/>
              <a:gd name="T85" fmla="*/ 408 h 423"/>
              <a:gd name="T86" fmla="*/ 373 w 521"/>
              <a:gd name="T87" fmla="*/ 398 h 423"/>
              <a:gd name="T88" fmla="*/ 386 w 521"/>
              <a:gd name="T89" fmla="*/ 385 h 423"/>
              <a:gd name="T90" fmla="*/ 388 w 521"/>
              <a:gd name="T91" fmla="*/ 360 h 423"/>
              <a:gd name="T92" fmla="*/ 403 w 521"/>
              <a:gd name="T93" fmla="*/ 339 h 423"/>
              <a:gd name="T94" fmla="*/ 438 w 521"/>
              <a:gd name="T95" fmla="*/ 318 h 423"/>
              <a:gd name="T96" fmla="*/ 472 w 521"/>
              <a:gd name="T97" fmla="*/ 318 h 423"/>
              <a:gd name="T98" fmla="*/ 494 w 521"/>
              <a:gd name="T99" fmla="*/ 311 h 423"/>
              <a:gd name="T100" fmla="*/ 502 w 521"/>
              <a:gd name="T101" fmla="*/ 277 h 423"/>
              <a:gd name="T102" fmla="*/ 504 w 521"/>
              <a:gd name="T103" fmla="*/ 267 h 423"/>
              <a:gd name="T104" fmla="*/ 513 w 521"/>
              <a:gd name="T105" fmla="*/ 237 h 423"/>
              <a:gd name="T106" fmla="*/ 521 w 521"/>
              <a:gd name="T107" fmla="*/ 220 h 423"/>
              <a:gd name="T108" fmla="*/ 513 w 521"/>
              <a:gd name="T109" fmla="*/ 208 h 423"/>
              <a:gd name="T110" fmla="*/ 502 w 521"/>
              <a:gd name="T111" fmla="*/ 180 h 423"/>
              <a:gd name="T112" fmla="*/ 508 w 521"/>
              <a:gd name="T113" fmla="*/ 153 h 4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521" h="423">
                <a:moveTo>
                  <a:pt x="513" y="140"/>
                </a:moveTo>
                <a:lnTo>
                  <a:pt x="513" y="140"/>
                </a:lnTo>
                <a:lnTo>
                  <a:pt x="491" y="125"/>
                </a:lnTo>
                <a:lnTo>
                  <a:pt x="491" y="125"/>
                </a:lnTo>
                <a:lnTo>
                  <a:pt x="477" y="116"/>
                </a:lnTo>
                <a:lnTo>
                  <a:pt x="464" y="104"/>
                </a:lnTo>
                <a:lnTo>
                  <a:pt x="464" y="104"/>
                </a:lnTo>
                <a:lnTo>
                  <a:pt x="447" y="87"/>
                </a:lnTo>
                <a:lnTo>
                  <a:pt x="447" y="87"/>
                </a:lnTo>
                <a:lnTo>
                  <a:pt x="440" y="81"/>
                </a:lnTo>
                <a:lnTo>
                  <a:pt x="436" y="76"/>
                </a:lnTo>
                <a:lnTo>
                  <a:pt x="432" y="62"/>
                </a:lnTo>
                <a:lnTo>
                  <a:pt x="432" y="62"/>
                </a:lnTo>
                <a:lnTo>
                  <a:pt x="428" y="53"/>
                </a:lnTo>
                <a:lnTo>
                  <a:pt x="426" y="47"/>
                </a:lnTo>
                <a:lnTo>
                  <a:pt x="422" y="44"/>
                </a:lnTo>
                <a:lnTo>
                  <a:pt x="422" y="44"/>
                </a:lnTo>
                <a:lnTo>
                  <a:pt x="415" y="40"/>
                </a:lnTo>
                <a:lnTo>
                  <a:pt x="407" y="42"/>
                </a:lnTo>
                <a:lnTo>
                  <a:pt x="398" y="44"/>
                </a:lnTo>
                <a:lnTo>
                  <a:pt x="388" y="47"/>
                </a:lnTo>
                <a:lnTo>
                  <a:pt x="388" y="47"/>
                </a:lnTo>
                <a:lnTo>
                  <a:pt x="371" y="55"/>
                </a:lnTo>
                <a:lnTo>
                  <a:pt x="352" y="59"/>
                </a:lnTo>
                <a:lnTo>
                  <a:pt x="352" y="59"/>
                </a:lnTo>
                <a:lnTo>
                  <a:pt x="335" y="59"/>
                </a:lnTo>
                <a:lnTo>
                  <a:pt x="322" y="57"/>
                </a:lnTo>
                <a:lnTo>
                  <a:pt x="312" y="51"/>
                </a:lnTo>
                <a:lnTo>
                  <a:pt x="301" y="44"/>
                </a:lnTo>
                <a:lnTo>
                  <a:pt x="301" y="44"/>
                </a:lnTo>
                <a:lnTo>
                  <a:pt x="295" y="40"/>
                </a:lnTo>
                <a:lnTo>
                  <a:pt x="295" y="40"/>
                </a:lnTo>
                <a:lnTo>
                  <a:pt x="288" y="34"/>
                </a:lnTo>
                <a:lnTo>
                  <a:pt x="278" y="32"/>
                </a:lnTo>
                <a:lnTo>
                  <a:pt x="271" y="34"/>
                </a:lnTo>
                <a:lnTo>
                  <a:pt x="261" y="36"/>
                </a:lnTo>
                <a:lnTo>
                  <a:pt x="261" y="36"/>
                </a:lnTo>
                <a:lnTo>
                  <a:pt x="252" y="36"/>
                </a:lnTo>
                <a:lnTo>
                  <a:pt x="244" y="36"/>
                </a:lnTo>
                <a:lnTo>
                  <a:pt x="244" y="36"/>
                </a:lnTo>
                <a:lnTo>
                  <a:pt x="223" y="28"/>
                </a:lnTo>
                <a:lnTo>
                  <a:pt x="223" y="28"/>
                </a:lnTo>
                <a:lnTo>
                  <a:pt x="193" y="19"/>
                </a:lnTo>
                <a:lnTo>
                  <a:pt x="178" y="15"/>
                </a:lnTo>
                <a:lnTo>
                  <a:pt x="168" y="13"/>
                </a:lnTo>
                <a:lnTo>
                  <a:pt x="168" y="13"/>
                </a:lnTo>
                <a:lnTo>
                  <a:pt x="161" y="13"/>
                </a:lnTo>
                <a:lnTo>
                  <a:pt x="153" y="15"/>
                </a:lnTo>
                <a:lnTo>
                  <a:pt x="153" y="15"/>
                </a:lnTo>
                <a:lnTo>
                  <a:pt x="144" y="17"/>
                </a:lnTo>
                <a:lnTo>
                  <a:pt x="132" y="19"/>
                </a:lnTo>
                <a:lnTo>
                  <a:pt x="117" y="17"/>
                </a:lnTo>
                <a:lnTo>
                  <a:pt x="102" y="13"/>
                </a:lnTo>
                <a:lnTo>
                  <a:pt x="102" y="13"/>
                </a:lnTo>
                <a:lnTo>
                  <a:pt x="62" y="0"/>
                </a:lnTo>
                <a:lnTo>
                  <a:pt x="62" y="2"/>
                </a:lnTo>
                <a:lnTo>
                  <a:pt x="62" y="2"/>
                </a:lnTo>
                <a:lnTo>
                  <a:pt x="60" y="11"/>
                </a:lnTo>
                <a:lnTo>
                  <a:pt x="58" y="21"/>
                </a:lnTo>
                <a:lnTo>
                  <a:pt x="58" y="21"/>
                </a:lnTo>
                <a:lnTo>
                  <a:pt x="55" y="30"/>
                </a:lnTo>
                <a:lnTo>
                  <a:pt x="55" y="30"/>
                </a:lnTo>
                <a:lnTo>
                  <a:pt x="51" y="38"/>
                </a:lnTo>
                <a:lnTo>
                  <a:pt x="47" y="44"/>
                </a:lnTo>
                <a:lnTo>
                  <a:pt x="39" y="49"/>
                </a:lnTo>
                <a:lnTo>
                  <a:pt x="26" y="53"/>
                </a:lnTo>
                <a:lnTo>
                  <a:pt x="26" y="53"/>
                </a:lnTo>
                <a:lnTo>
                  <a:pt x="17" y="57"/>
                </a:lnTo>
                <a:lnTo>
                  <a:pt x="17" y="57"/>
                </a:lnTo>
                <a:lnTo>
                  <a:pt x="7" y="59"/>
                </a:lnTo>
                <a:lnTo>
                  <a:pt x="3" y="61"/>
                </a:lnTo>
                <a:lnTo>
                  <a:pt x="0" y="66"/>
                </a:lnTo>
                <a:lnTo>
                  <a:pt x="0" y="76"/>
                </a:lnTo>
                <a:lnTo>
                  <a:pt x="0" y="76"/>
                </a:lnTo>
                <a:lnTo>
                  <a:pt x="1" y="85"/>
                </a:lnTo>
                <a:lnTo>
                  <a:pt x="3" y="97"/>
                </a:lnTo>
                <a:lnTo>
                  <a:pt x="3" y="97"/>
                </a:lnTo>
                <a:lnTo>
                  <a:pt x="5" y="108"/>
                </a:lnTo>
                <a:lnTo>
                  <a:pt x="5" y="108"/>
                </a:lnTo>
                <a:lnTo>
                  <a:pt x="20" y="119"/>
                </a:lnTo>
                <a:lnTo>
                  <a:pt x="28" y="127"/>
                </a:lnTo>
                <a:lnTo>
                  <a:pt x="32" y="135"/>
                </a:lnTo>
                <a:lnTo>
                  <a:pt x="32" y="135"/>
                </a:lnTo>
                <a:lnTo>
                  <a:pt x="34" y="140"/>
                </a:lnTo>
                <a:lnTo>
                  <a:pt x="34" y="140"/>
                </a:lnTo>
                <a:lnTo>
                  <a:pt x="37" y="161"/>
                </a:lnTo>
                <a:lnTo>
                  <a:pt x="39" y="172"/>
                </a:lnTo>
                <a:lnTo>
                  <a:pt x="37" y="184"/>
                </a:lnTo>
                <a:lnTo>
                  <a:pt x="37" y="184"/>
                </a:lnTo>
                <a:lnTo>
                  <a:pt x="36" y="193"/>
                </a:lnTo>
                <a:lnTo>
                  <a:pt x="37" y="201"/>
                </a:lnTo>
                <a:lnTo>
                  <a:pt x="37" y="201"/>
                </a:lnTo>
                <a:lnTo>
                  <a:pt x="43" y="208"/>
                </a:lnTo>
                <a:lnTo>
                  <a:pt x="49" y="216"/>
                </a:lnTo>
                <a:lnTo>
                  <a:pt x="49" y="216"/>
                </a:lnTo>
                <a:lnTo>
                  <a:pt x="56" y="222"/>
                </a:lnTo>
                <a:lnTo>
                  <a:pt x="56" y="222"/>
                </a:lnTo>
                <a:lnTo>
                  <a:pt x="64" y="229"/>
                </a:lnTo>
                <a:lnTo>
                  <a:pt x="72" y="239"/>
                </a:lnTo>
                <a:lnTo>
                  <a:pt x="79" y="250"/>
                </a:lnTo>
                <a:lnTo>
                  <a:pt x="83" y="263"/>
                </a:lnTo>
                <a:lnTo>
                  <a:pt x="83" y="263"/>
                </a:lnTo>
                <a:lnTo>
                  <a:pt x="83" y="275"/>
                </a:lnTo>
                <a:lnTo>
                  <a:pt x="85" y="279"/>
                </a:lnTo>
                <a:lnTo>
                  <a:pt x="89" y="282"/>
                </a:lnTo>
                <a:lnTo>
                  <a:pt x="92" y="284"/>
                </a:lnTo>
                <a:lnTo>
                  <a:pt x="92" y="284"/>
                </a:lnTo>
                <a:lnTo>
                  <a:pt x="104" y="288"/>
                </a:lnTo>
                <a:lnTo>
                  <a:pt x="104" y="288"/>
                </a:lnTo>
                <a:lnTo>
                  <a:pt x="115" y="296"/>
                </a:lnTo>
                <a:lnTo>
                  <a:pt x="123" y="303"/>
                </a:lnTo>
                <a:lnTo>
                  <a:pt x="129" y="311"/>
                </a:lnTo>
                <a:lnTo>
                  <a:pt x="132" y="318"/>
                </a:lnTo>
                <a:lnTo>
                  <a:pt x="132" y="320"/>
                </a:lnTo>
                <a:lnTo>
                  <a:pt x="132" y="320"/>
                </a:lnTo>
                <a:lnTo>
                  <a:pt x="136" y="332"/>
                </a:lnTo>
                <a:lnTo>
                  <a:pt x="136" y="341"/>
                </a:lnTo>
                <a:lnTo>
                  <a:pt x="136" y="341"/>
                </a:lnTo>
                <a:lnTo>
                  <a:pt x="136" y="351"/>
                </a:lnTo>
                <a:lnTo>
                  <a:pt x="136" y="356"/>
                </a:lnTo>
                <a:lnTo>
                  <a:pt x="136" y="356"/>
                </a:lnTo>
                <a:lnTo>
                  <a:pt x="138" y="358"/>
                </a:lnTo>
                <a:lnTo>
                  <a:pt x="144" y="356"/>
                </a:lnTo>
                <a:lnTo>
                  <a:pt x="155" y="353"/>
                </a:lnTo>
                <a:lnTo>
                  <a:pt x="155" y="353"/>
                </a:lnTo>
                <a:lnTo>
                  <a:pt x="168" y="347"/>
                </a:lnTo>
                <a:lnTo>
                  <a:pt x="182" y="345"/>
                </a:lnTo>
                <a:lnTo>
                  <a:pt x="182" y="345"/>
                </a:lnTo>
                <a:lnTo>
                  <a:pt x="193" y="345"/>
                </a:lnTo>
                <a:lnTo>
                  <a:pt x="193" y="345"/>
                </a:lnTo>
                <a:lnTo>
                  <a:pt x="199" y="343"/>
                </a:lnTo>
                <a:lnTo>
                  <a:pt x="206" y="341"/>
                </a:lnTo>
                <a:lnTo>
                  <a:pt x="206" y="341"/>
                </a:lnTo>
                <a:lnTo>
                  <a:pt x="216" y="339"/>
                </a:lnTo>
                <a:lnTo>
                  <a:pt x="216" y="339"/>
                </a:lnTo>
                <a:lnTo>
                  <a:pt x="223" y="341"/>
                </a:lnTo>
                <a:lnTo>
                  <a:pt x="227" y="343"/>
                </a:lnTo>
                <a:lnTo>
                  <a:pt x="227" y="343"/>
                </a:lnTo>
                <a:lnTo>
                  <a:pt x="233" y="347"/>
                </a:lnTo>
                <a:lnTo>
                  <a:pt x="235" y="353"/>
                </a:lnTo>
                <a:lnTo>
                  <a:pt x="235" y="353"/>
                </a:lnTo>
                <a:lnTo>
                  <a:pt x="237" y="356"/>
                </a:lnTo>
                <a:lnTo>
                  <a:pt x="237" y="356"/>
                </a:lnTo>
                <a:lnTo>
                  <a:pt x="237" y="360"/>
                </a:lnTo>
                <a:lnTo>
                  <a:pt x="238" y="362"/>
                </a:lnTo>
                <a:lnTo>
                  <a:pt x="252" y="366"/>
                </a:lnTo>
                <a:lnTo>
                  <a:pt x="252" y="366"/>
                </a:lnTo>
                <a:lnTo>
                  <a:pt x="265" y="370"/>
                </a:lnTo>
                <a:lnTo>
                  <a:pt x="265" y="370"/>
                </a:lnTo>
                <a:lnTo>
                  <a:pt x="273" y="373"/>
                </a:lnTo>
                <a:lnTo>
                  <a:pt x="276" y="377"/>
                </a:lnTo>
                <a:lnTo>
                  <a:pt x="278" y="381"/>
                </a:lnTo>
                <a:lnTo>
                  <a:pt x="276" y="387"/>
                </a:lnTo>
                <a:lnTo>
                  <a:pt x="276" y="387"/>
                </a:lnTo>
                <a:lnTo>
                  <a:pt x="275" y="392"/>
                </a:lnTo>
                <a:lnTo>
                  <a:pt x="269" y="400"/>
                </a:lnTo>
                <a:lnTo>
                  <a:pt x="269" y="400"/>
                </a:lnTo>
                <a:lnTo>
                  <a:pt x="263" y="408"/>
                </a:lnTo>
                <a:lnTo>
                  <a:pt x="261" y="413"/>
                </a:lnTo>
                <a:lnTo>
                  <a:pt x="261" y="417"/>
                </a:lnTo>
                <a:lnTo>
                  <a:pt x="261" y="417"/>
                </a:lnTo>
                <a:lnTo>
                  <a:pt x="261" y="419"/>
                </a:lnTo>
                <a:lnTo>
                  <a:pt x="263" y="421"/>
                </a:lnTo>
                <a:lnTo>
                  <a:pt x="269" y="423"/>
                </a:lnTo>
                <a:lnTo>
                  <a:pt x="269" y="423"/>
                </a:lnTo>
                <a:lnTo>
                  <a:pt x="282" y="421"/>
                </a:lnTo>
                <a:lnTo>
                  <a:pt x="297" y="417"/>
                </a:lnTo>
                <a:lnTo>
                  <a:pt x="297" y="417"/>
                </a:lnTo>
                <a:lnTo>
                  <a:pt x="312" y="415"/>
                </a:lnTo>
                <a:lnTo>
                  <a:pt x="320" y="413"/>
                </a:lnTo>
                <a:lnTo>
                  <a:pt x="320" y="413"/>
                </a:lnTo>
                <a:lnTo>
                  <a:pt x="350" y="408"/>
                </a:lnTo>
                <a:lnTo>
                  <a:pt x="364" y="406"/>
                </a:lnTo>
                <a:lnTo>
                  <a:pt x="369" y="402"/>
                </a:lnTo>
                <a:lnTo>
                  <a:pt x="369" y="402"/>
                </a:lnTo>
                <a:lnTo>
                  <a:pt x="373" y="398"/>
                </a:lnTo>
                <a:lnTo>
                  <a:pt x="377" y="394"/>
                </a:lnTo>
                <a:lnTo>
                  <a:pt x="377" y="394"/>
                </a:lnTo>
                <a:lnTo>
                  <a:pt x="383" y="391"/>
                </a:lnTo>
                <a:lnTo>
                  <a:pt x="386" y="385"/>
                </a:lnTo>
                <a:lnTo>
                  <a:pt x="390" y="379"/>
                </a:lnTo>
                <a:lnTo>
                  <a:pt x="388" y="372"/>
                </a:lnTo>
                <a:lnTo>
                  <a:pt x="388" y="372"/>
                </a:lnTo>
                <a:lnTo>
                  <a:pt x="388" y="360"/>
                </a:lnTo>
                <a:lnTo>
                  <a:pt x="390" y="353"/>
                </a:lnTo>
                <a:lnTo>
                  <a:pt x="396" y="347"/>
                </a:lnTo>
                <a:lnTo>
                  <a:pt x="403" y="339"/>
                </a:lnTo>
                <a:lnTo>
                  <a:pt x="403" y="339"/>
                </a:lnTo>
                <a:lnTo>
                  <a:pt x="417" y="328"/>
                </a:lnTo>
                <a:lnTo>
                  <a:pt x="417" y="328"/>
                </a:lnTo>
                <a:lnTo>
                  <a:pt x="426" y="322"/>
                </a:lnTo>
                <a:lnTo>
                  <a:pt x="438" y="318"/>
                </a:lnTo>
                <a:lnTo>
                  <a:pt x="449" y="317"/>
                </a:lnTo>
                <a:lnTo>
                  <a:pt x="460" y="317"/>
                </a:lnTo>
                <a:lnTo>
                  <a:pt x="460" y="317"/>
                </a:lnTo>
                <a:lnTo>
                  <a:pt x="472" y="318"/>
                </a:lnTo>
                <a:lnTo>
                  <a:pt x="485" y="317"/>
                </a:lnTo>
                <a:lnTo>
                  <a:pt x="485" y="317"/>
                </a:lnTo>
                <a:lnTo>
                  <a:pt x="491" y="315"/>
                </a:lnTo>
                <a:lnTo>
                  <a:pt x="494" y="311"/>
                </a:lnTo>
                <a:lnTo>
                  <a:pt x="496" y="305"/>
                </a:lnTo>
                <a:lnTo>
                  <a:pt x="498" y="299"/>
                </a:lnTo>
                <a:lnTo>
                  <a:pt x="500" y="288"/>
                </a:lnTo>
                <a:lnTo>
                  <a:pt x="502" y="277"/>
                </a:lnTo>
                <a:lnTo>
                  <a:pt x="502" y="277"/>
                </a:lnTo>
                <a:lnTo>
                  <a:pt x="502" y="271"/>
                </a:lnTo>
                <a:lnTo>
                  <a:pt x="504" y="267"/>
                </a:lnTo>
                <a:lnTo>
                  <a:pt x="504" y="267"/>
                </a:lnTo>
                <a:lnTo>
                  <a:pt x="506" y="260"/>
                </a:lnTo>
                <a:lnTo>
                  <a:pt x="506" y="260"/>
                </a:lnTo>
                <a:lnTo>
                  <a:pt x="512" y="245"/>
                </a:lnTo>
                <a:lnTo>
                  <a:pt x="513" y="237"/>
                </a:lnTo>
                <a:lnTo>
                  <a:pt x="519" y="231"/>
                </a:lnTo>
                <a:lnTo>
                  <a:pt x="519" y="231"/>
                </a:lnTo>
                <a:lnTo>
                  <a:pt x="521" y="226"/>
                </a:lnTo>
                <a:lnTo>
                  <a:pt x="521" y="220"/>
                </a:lnTo>
                <a:lnTo>
                  <a:pt x="515" y="210"/>
                </a:lnTo>
                <a:lnTo>
                  <a:pt x="515" y="210"/>
                </a:lnTo>
                <a:lnTo>
                  <a:pt x="513" y="208"/>
                </a:lnTo>
                <a:lnTo>
                  <a:pt x="513" y="208"/>
                </a:lnTo>
                <a:lnTo>
                  <a:pt x="513" y="208"/>
                </a:lnTo>
                <a:lnTo>
                  <a:pt x="510" y="199"/>
                </a:lnTo>
                <a:lnTo>
                  <a:pt x="504" y="188"/>
                </a:lnTo>
                <a:lnTo>
                  <a:pt x="502" y="180"/>
                </a:lnTo>
                <a:lnTo>
                  <a:pt x="502" y="171"/>
                </a:lnTo>
                <a:lnTo>
                  <a:pt x="504" y="163"/>
                </a:lnTo>
                <a:lnTo>
                  <a:pt x="508" y="153"/>
                </a:lnTo>
                <a:lnTo>
                  <a:pt x="508" y="153"/>
                </a:lnTo>
                <a:lnTo>
                  <a:pt x="513" y="140"/>
                </a:lnTo>
                <a:lnTo>
                  <a:pt x="513" y="140"/>
                </a:lnTo>
                <a:close/>
              </a:path>
            </a:pathLst>
          </a:custGeom>
          <a:solidFill>
            <a:srgbClr val="222223"/>
          </a:solidFill>
          <a:ln>
            <a:noFill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grpSp>
        <p:nvGrpSpPr>
          <p:cNvPr id="161" name="GROUPE_160">
            <a:extLst>
              <a:ext uri="{FF2B5EF4-FFF2-40B4-BE49-F238E27FC236}">
                <a16:creationId xmlns:a16="http://schemas.microsoft.com/office/drawing/2014/main" id="{BAE34349-1CFA-2FC8-3240-EE3284E553A9}"/>
              </a:ext>
            </a:extLst>
          </p:cNvPr>
          <p:cNvGrpSpPr/>
          <p:nvPr/>
        </p:nvGrpSpPr>
        <p:grpSpPr>
          <a:xfrm>
            <a:off x="5414497" y="1344849"/>
            <a:ext cx="1799444" cy="1999027"/>
            <a:chOff x="6064839" y="1340768"/>
            <a:chExt cx="2167986" cy="2408445"/>
          </a:xfrm>
          <a:solidFill>
            <a:srgbClr val="FFA7C6"/>
          </a:solidFill>
        </p:grpSpPr>
        <p:sp>
          <p:nvSpPr>
            <p:cNvPr id="162" name="FREEFORM_11">
              <a:extLst>
                <a:ext uri="{FF2B5EF4-FFF2-40B4-BE49-F238E27FC236}">
                  <a16:creationId xmlns:a16="http://schemas.microsoft.com/office/drawing/2014/main" id="{46F55003-2481-C304-F8F4-3C8CA5CDD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5470" y="2662648"/>
              <a:ext cx="878253" cy="1086565"/>
            </a:xfrm>
            <a:custGeom>
              <a:avLst/>
              <a:gdLst>
                <a:gd name="T0" fmla="*/ 118 w 683"/>
                <a:gd name="T1" fmla="*/ 9 h 845"/>
                <a:gd name="T2" fmla="*/ 53 w 683"/>
                <a:gd name="T3" fmla="*/ 19 h 845"/>
                <a:gd name="T4" fmla="*/ 27 w 683"/>
                <a:gd name="T5" fmla="*/ 55 h 845"/>
                <a:gd name="T6" fmla="*/ 23 w 683"/>
                <a:gd name="T7" fmla="*/ 94 h 845"/>
                <a:gd name="T8" fmla="*/ 50 w 683"/>
                <a:gd name="T9" fmla="*/ 134 h 845"/>
                <a:gd name="T10" fmla="*/ 59 w 683"/>
                <a:gd name="T11" fmla="*/ 155 h 845"/>
                <a:gd name="T12" fmla="*/ 33 w 683"/>
                <a:gd name="T13" fmla="*/ 201 h 845"/>
                <a:gd name="T14" fmla="*/ 14 w 683"/>
                <a:gd name="T15" fmla="*/ 242 h 845"/>
                <a:gd name="T16" fmla="*/ 14 w 683"/>
                <a:gd name="T17" fmla="*/ 286 h 845"/>
                <a:gd name="T18" fmla="*/ 10 w 683"/>
                <a:gd name="T19" fmla="*/ 331 h 845"/>
                <a:gd name="T20" fmla="*/ 10 w 683"/>
                <a:gd name="T21" fmla="*/ 371 h 845"/>
                <a:gd name="T22" fmla="*/ 2 w 683"/>
                <a:gd name="T23" fmla="*/ 402 h 845"/>
                <a:gd name="T24" fmla="*/ 34 w 683"/>
                <a:gd name="T25" fmla="*/ 470 h 845"/>
                <a:gd name="T26" fmla="*/ 53 w 683"/>
                <a:gd name="T27" fmla="*/ 559 h 845"/>
                <a:gd name="T28" fmla="*/ 50 w 683"/>
                <a:gd name="T29" fmla="*/ 631 h 845"/>
                <a:gd name="T30" fmla="*/ 91 w 683"/>
                <a:gd name="T31" fmla="*/ 656 h 845"/>
                <a:gd name="T32" fmla="*/ 127 w 683"/>
                <a:gd name="T33" fmla="*/ 648 h 845"/>
                <a:gd name="T34" fmla="*/ 148 w 683"/>
                <a:gd name="T35" fmla="*/ 669 h 845"/>
                <a:gd name="T36" fmla="*/ 184 w 683"/>
                <a:gd name="T37" fmla="*/ 639 h 845"/>
                <a:gd name="T38" fmla="*/ 209 w 683"/>
                <a:gd name="T39" fmla="*/ 677 h 845"/>
                <a:gd name="T40" fmla="*/ 243 w 683"/>
                <a:gd name="T41" fmla="*/ 720 h 845"/>
                <a:gd name="T42" fmla="*/ 292 w 683"/>
                <a:gd name="T43" fmla="*/ 733 h 845"/>
                <a:gd name="T44" fmla="*/ 292 w 683"/>
                <a:gd name="T45" fmla="*/ 790 h 845"/>
                <a:gd name="T46" fmla="*/ 262 w 683"/>
                <a:gd name="T47" fmla="*/ 807 h 845"/>
                <a:gd name="T48" fmla="*/ 306 w 683"/>
                <a:gd name="T49" fmla="*/ 845 h 845"/>
                <a:gd name="T50" fmla="*/ 359 w 683"/>
                <a:gd name="T51" fmla="*/ 843 h 845"/>
                <a:gd name="T52" fmla="*/ 402 w 683"/>
                <a:gd name="T53" fmla="*/ 836 h 845"/>
                <a:gd name="T54" fmla="*/ 436 w 683"/>
                <a:gd name="T55" fmla="*/ 807 h 845"/>
                <a:gd name="T56" fmla="*/ 497 w 683"/>
                <a:gd name="T57" fmla="*/ 817 h 845"/>
                <a:gd name="T58" fmla="*/ 507 w 683"/>
                <a:gd name="T59" fmla="*/ 843 h 845"/>
                <a:gd name="T60" fmla="*/ 526 w 683"/>
                <a:gd name="T61" fmla="*/ 813 h 845"/>
                <a:gd name="T62" fmla="*/ 548 w 683"/>
                <a:gd name="T63" fmla="*/ 726 h 845"/>
                <a:gd name="T64" fmla="*/ 594 w 683"/>
                <a:gd name="T65" fmla="*/ 722 h 845"/>
                <a:gd name="T66" fmla="*/ 628 w 683"/>
                <a:gd name="T67" fmla="*/ 730 h 845"/>
                <a:gd name="T68" fmla="*/ 660 w 683"/>
                <a:gd name="T69" fmla="*/ 728 h 845"/>
                <a:gd name="T70" fmla="*/ 651 w 683"/>
                <a:gd name="T71" fmla="*/ 694 h 845"/>
                <a:gd name="T72" fmla="*/ 660 w 683"/>
                <a:gd name="T73" fmla="*/ 644 h 845"/>
                <a:gd name="T74" fmla="*/ 656 w 683"/>
                <a:gd name="T75" fmla="*/ 599 h 845"/>
                <a:gd name="T76" fmla="*/ 656 w 683"/>
                <a:gd name="T77" fmla="*/ 580 h 845"/>
                <a:gd name="T78" fmla="*/ 620 w 683"/>
                <a:gd name="T79" fmla="*/ 536 h 845"/>
                <a:gd name="T80" fmla="*/ 651 w 683"/>
                <a:gd name="T81" fmla="*/ 489 h 845"/>
                <a:gd name="T82" fmla="*/ 675 w 683"/>
                <a:gd name="T83" fmla="*/ 386 h 845"/>
                <a:gd name="T84" fmla="*/ 662 w 683"/>
                <a:gd name="T85" fmla="*/ 345 h 845"/>
                <a:gd name="T86" fmla="*/ 674 w 683"/>
                <a:gd name="T87" fmla="*/ 307 h 845"/>
                <a:gd name="T88" fmla="*/ 624 w 683"/>
                <a:gd name="T89" fmla="*/ 297 h 845"/>
                <a:gd name="T90" fmla="*/ 588 w 683"/>
                <a:gd name="T91" fmla="*/ 275 h 845"/>
                <a:gd name="T92" fmla="*/ 556 w 683"/>
                <a:gd name="T93" fmla="*/ 269 h 845"/>
                <a:gd name="T94" fmla="*/ 539 w 683"/>
                <a:gd name="T95" fmla="*/ 271 h 845"/>
                <a:gd name="T96" fmla="*/ 539 w 683"/>
                <a:gd name="T97" fmla="*/ 220 h 845"/>
                <a:gd name="T98" fmla="*/ 505 w 683"/>
                <a:gd name="T99" fmla="*/ 174 h 845"/>
                <a:gd name="T100" fmla="*/ 459 w 683"/>
                <a:gd name="T101" fmla="*/ 134 h 845"/>
                <a:gd name="T102" fmla="*/ 431 w 683"/>
                <a:gd name="T103" fmla="*/ 161 h 845"/>
                <a:gd name="T104" fmla="*/ 355 w 683"/>
                <a:gd name="T105" fmla="*/ 170 h 845"/>
                <a:gd name="T106" fmla="*/ 302 w 683"/>
                <a:gd name="T107" fmla="*/ 187 h 845"/>
                <a:gd name="T108" fmla="*/ 234 w 683"/>
                <a:gd name="T109" fmla="*/ 127 h 845"/>
                <a:gd name="T110" fmla="*/ 192 w 683"/>
                <a:gd name="T111" fmla="*/ 94 h 845"/>
                <a:gd name="T112" fmla="*/ 184 w 683"/>
                <a:gd name="T113" fmla="*/ 43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3" h="845">
                  <a:moveTo>
                    <a:pt x="177" y="36"/>
                  </a:moveTo>
                  <a:lnTo>
                    <a:pt x="177" y="36"/>
                  </a:lnTo>
                  <a:lnTo>
                    <a:pt x="163" y="28"/>
                  </a:lnTo>
                  <a:lnTo>
                    <a:pt x="150" y="19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25" y="5"/>
                  </a:lnTo>
                  <a:lnTo>
                    <a:pt x="118" y="9"/>
                  </a:lnTo>
                  <a:lnTo>
                    <a:pt x="118" y="9"/>
                  </a:lnTo>
                  <a:lnTo>
                    <a:pt x="105" y="11"/>
                  </a:lnTo>
                  <a:lnTo>
                    <a:pt x="91" y="9"/>
                  </a:lnTo>
                  <a:lnTo>
                    <a:pt x="91" y="9"/>
                  </a:lnTo>
                  <a:lnTo>
                    <a:pt x="80" y="9"/>
                  </a:lnTo>
                  <a:lnTo>
                    <a:pt x="71" y="11"/>
                  </a:lnTo>
                  <a:lnTo>
                    <a:pt x="61" y="13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3" y="36"/>
                  </a:lnTo>
                  <a:lnTo>
                    <a:pt x="29" y="41"/>
                  </a:lnTo>
                  <a:lnTo>
                    <a:pt x="27" y="47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9" y="60"/>
                  </a:lnTo>
                  <a:lnTo>
                    <a:pt x="29" y="66"/>
                  </a:lnTo>
                  <a:lnTo>
                    <a:pt x="25" y="74"/>
                  </a:lnTo>
                  <a:lnTo>
                    <a:pt x="19" y="79"/>
                  </a:lnTo>
                  <a:lnTo>
                    <a:pt x="14" y="85"/>
                  </a:lnTo>
                  <a:lnTo>
                    <a:pt x="12" y="87"/>
                  </a:lnTo>
                  <a:lnTo>
                    <a:pt x="12" y="87"/>
                  </a:lnTo>
                  <a:lnTo>
                    <a:pt x="23" y="94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40" y="113"/>
                  </a:lnTo>
                  <a:lnTo>
                    <a:pt x="44" y="125"/>
                  </a:lnTo>
                  <a:lnTo>
                    <a:pt x="44" y="125"/>
                  </a:lnTo>
                  <a:lnTo>
                    <a:pt x="48" y="130"/>
                  </a:lnTo>
                  <a:lnTo>
                    <a:pt x="50" y="134"/>
                  </a:lnTo>
                  <a:lnTo>
                    <a:pt x="50" y="134"/>
                  </a:lnTo>
                  <a:lnTo>
                    <a:pt x="53" y="134"/>
                  </a:lnTo>
                  <a:lnTo>
                    <a:pt x="53" y="134"/>
                  </a:lnTo>
                  <a:lnTo>
                    <a:pt x="59" y="136"/>
                  </a:lnTo>
                  <a:lnTo>
                    <a:pt x="59" y="136"/>
                  </a:lnTo>
                  <a:lnTo>
                    <a:pt x="61" y="138"/>
                  </a:lnTo>
                  <a:lnTo>
                    <a:pt x="63" y="142"/>
                  </a:lnTo>
                  <a:lnTo>
                    <a:pt x="63" y="148"/>
                  </a:lnTo>
                  <a:lnTo>
                    <a:pt x="59" y="155"/>
                  </a:lnTo>
                  <a:lnTo>
                    <a:pt x="59" y="155"/>
                  </a:lnTo>
                  <a:lnTo>
                    <a:pt x="53" y="172"/>
                  </a:lnTo>
                  <a:lnTo>
                    <a:pt x="53" y="172"/>
                  </a:lnTo>
                  <a:lnTo>
                    <a:pt x="46" y="187"/>
                  </a:lnTo>
                  <a:lnTo>
                    <a:pt x="42" y="193"/>
                  </a:lnTo>
                  <a:lnTo>
                    <a:pt x="36" y="197"/>
                  </a:lnTo>
                  <a:lnTo>
                    <a:pt x="36" y="197"/>
                  </a:lnTo>
                  <a:lnTo>
                    <a:pt x="33" y="201"/>
                  </a:lnTo>
                  <a:lnTo>
                    <a:pt x="31" y="204"/>
                  </a:lnTo>
                  <a:lnTo>
                    <a:pt x="29" y="214"/>
                  </a:lnTo>
                  <a:lnTo>
                    <a:pt x="29" y="214"/>
                  </a:lnTo>
                  <a:lnTo>
                    <a:pt x="29" y="220"/>
                  </a:lnTo>
                  <a:lnTo>
                    <a:pt x="29" y="220"/>
                  </a:lnTo>
                  <a:lnTo>
                    <a:pt x="27" y="227"/>
                  </a:lnTo>
                  <a:lnTo>
                    <a:pt x="23" y="233"/>
                  </a:lnTo>
                  <a:lnTo>
                    <a:pt x="14" y="242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6" y="250"/>
                  </a:lnTo>
                  <a:lnTo>
                    <a:pt x="4" y="256"/>
                  </a:lnTo>
                  <a:lnTo>
                    <a:pt x="4" y="263"/>
                  </a:lnTo>
                  <a:lnTo>
                    <a:pt x="4" y="263"/>
                  </a:lnTo>
                  <a:lnTo>
                    <a:pt x="8" y="276"/>
                  </a:lnTo>
                  <a:lnTo>
                    <a:pt x="14" y="286"/>
                  </a:lnTo>
                  <a:lnTo>
                    <a:pt x="14" y="286"/>
                  </a:lnTo>
                  <a:lnTo>
                    <a:pt x="16" y="290"/>
                  </a:lnTo>
                  <a:lnTo>
                    <a:pt x="16" y="295"/>
                  </a:lnTo>
                  <a:lnTo>
                    <a:pt x="16" y="307"/>
                  </a:lnTo>
                  <a:lnTo>
                    <a:pt x="16" y="307"/>
                  </a:lnTo>
                  <a:lnTo>
                    <a:pt x="14" y="322"/>
                  </a:lnTo>
                  <a:lnTo>
                    <a:pt x="10" y="331"/>
                  </a:lnTo>
                  <a:lnTo>
                    <a:pt x="10" y="331"/>
                  </a:lnTo>
                  <a:lnTo>
                    <a:pt x="8" y="335"/>
                  </a:lnTo>
                  <a:lnTo>
                    <a:pt x="6" y="341"/>
                  </a:lnTo>
                  <a:lnTo>
                    <a:pt x="6" y="341"/>
                  </a:lnTo>
                  <a:lnTo>
                    <a:pt x="6" y="347"/>
                  </a:lnTo>
                  <a:lnTo>
                    <a:pt x="8" y="356"/>
                  </a:lnTo>
                  <a:lnTo>
                    <a:pt x="8" y="356"/>
                  </a:lnTo>
                  <a:lnTo>
                    <a:pt x="10" y="366"/>
                  </a:lnTo>
                  <a:lnTo>
                    <a:pt x="10" y="371"/>
                  </a:lnTo>
                  <a:lnTo>
                    <a:pt x="6" y="379"/>
                  </a:lnTo>
                  <a:lnTo>
                    <a:pt x="4" y="383"/>
                  </a:lnTo>
                  <a:lnTo>
                    <a:pt x="4" y="383"/>
                  </a:lnTo>
                  <a:lnTo>
                    <a:pt x="0" y="388"/>
                  </a:lnTo>
                  <a:lnTo>
                    <a:pt x="0" y="392"/>
                  </a:lnTo>
                  <a:lnTo>
                    <a:pt x="0" y="392"/>
                  </a:lnTo>
                  <a:lnTo>
                    <a:pt x="0" y="398"/>
                  </a:lnTo>
                  <a:lnTo>
                    <a:pt x="2" y="402"/>
                  </a:lnTo>
                  <a:lnTo>
                    <a:pt x="10" y="411"/>
                  </a:lnTo>
                  <a:lnTo>
                    <a:pt x="10" y="411"/>
                  </a:lnTo>
                  <a:lnTo>
                    <a:pt x="16" y="419"/>
                  </a:lnTo>
                  <a:lnTo>
                    <a:pt x="16" y="419"/>
                  </a:lnTo>
                  <a:lnTo>
                    <a:pt x="21" y="432"/>
                  </a:lnTo>
                  <a:lnTo>
                    <a:pt x="29" y="453"/>
                  </a:lnTo>
                  <a:lnTo>
                    <a:pt x="29" y="453"/>
                  </a:lnTo>
                  <a:lnTo>
                    <a:pt x="34" y="470"/>
                  </a:lnTo>
                  <a:lnTo>
                    <a:pt x="38" y="491"/>
                  </a:lnTo>
                  <a:lnTo>
                    <a:pt x="38" y="491"/>
                  </a:lnTo>
                  <a:lnTo>
                    <a:pt x="40" y="504"/>
                  </a:lnTo>
                  <a:lnTo>
                    <a:pt x="40" y="504"/>
                  </a:lnTo>
                  <a:lnTo>
                    <a:pt x="46" y="536"/>
                  </a:lnTo>
                  <a:lnTo>
                    <a:pt x="50" y="550"/>
                  </a:lnTo>
                  <a:lnTo>
                    <a:pt x="53" y="559"/>
                  </a:lnTo>
                  <a:lnTo>
                    <a:pt x="53" y="559"/>
                  </a:lnTo>
                  <a:lnTo>
                    <a:pt x="55" y="565"/>
                  </a:lnTo>
                  <a:lnTo>
                    <a:pt x="55" y="574"/>
                  </a:lnTo>
                  <a:lnTo>
                    <a:pt x="52" y="591"/>
                  </a:lnTo>
                  <a:lnTo>
                    <a:pt x="46" y="608"/>
                  </a:lnTo>
                  <a:lnTo>
                    <a:pt x="40" y="622"/>
                  </a:lnTo>
                  <a:lnTo>
                    <a:pt x="40" y="622"/>
                  </a:lnTo>
                  <a:lnTo>
                    <a:pt x="50" y="631"/>
                  </a:lnTo>
                  <a:lnTo>
                    <a:pt x="50" y="631"/>
                  </a:lnTo>
                  <a:lnTo>
                    <a:pt x="53" y="637"/>
                  </a:lnTo>
                  <a:lnTo>
                    <a:pt x="59" y="641"/>
                  </a:lnTo>
                  <a:lnTo>
                    <a:pt x="59" y="641"/>
                  </a:lnTo>
                  <a:lnTo>
                    <a:pt x="72" y="646"/>
                  </a:lnTo>
                  <a:lnTo>
                    <a:pt x="72" y="646"/>
                  </a:lnTo>
                  <a:lnTo>
                    <a:pt x="88" y="654"/>
                  </a:lnTo>
                  <a:lnTo>
                    <a:pt x="88" y="654"/>
                  </a:lnTo>
                  <a:lnTo>
                    <a:pt x="91" y="656"/>
                  </a:lnTo>
                  <a:lnTo>
                    <a:pt x="95" y="656"/>
                  </a:lnTo>
                  <a:lnTo>
                    <a:pt x="99" y="654"/>
                  </a:lnTo>
                  <a:lnTo>
                    <a:pt x="99" y="654"/>
                  </a:lnTo>
                  <a:lnTo>
                    <a:pt x="107" y="648"/>
                  </a:lnTo>
                  <a:lnTo>
                    <a:pt x="112" y="646"/>
                  </a:lnTo>
                  <a:lnTo>
                    <a:pt x="120" y="646"/>
                  </a:lnTo>
                  <a:lnTo>
                    <a:pt x="120" y="646"/>
                  </a:lnTo>
                  <a:lnTo>
                    <a:pt x="127" y="648"/>
                  </a:lnTo>
                  <a:lnTo>
                    <a:pt x="133" y="650"/>
                  </a:lnTo>
                  <a:lnTo>
                    <a:pt x="135" y="656"/>
                  </a:lnTo>
                  <a:lnTo>
                    <a:pt x="137" y="659"/>
                  </a:lnTo>
                  <a:lnTo>
                    <a:pt x="137" y="659"/>
                  </a:lnTo>
                  <a:lnTo>
                    <a:pt x="141" y="665"/>
                  </a:lnTo>
                  <a:lnTo>
                    <a:pt x="144" y="667"/>
                  </a:lnTo>
                  <a:lnTo>
                    <a:pt x="148" y="669"/>
                  </a:lnTo>
                  <a:lnTo>
                    <a:pt x="148" y="669"/>
                  </a:lnTo>
                  <a:lnTo>
                    <a:pt x="154" y="667"/>
                  </a:lnTo>
                  <a:lnTo>
                    <a:pt x="158" y="665"/>
                  </a:lnTo>
                  <a:lnTo>
                    <a:pt x="165" y="654"/>
                  </a:lnTo>
                  <a:lnTo>
                    <a:pt x="165" y="654"/>
                  </a:lnTo>
                  <a:lnTo>
                    <a:pt x="167" y="648"/>
                  </a:lnTo>
                  <a:lnTo>
                    <a:pt x="173" y="642"/>
                  </a:lnTo>
                  <a:lnTo>
                    <a:pt x="177" y="639"/>
                  </a:lnTo>
                  <a:lnTo>
                    <a:pt x="184" y="639"/>
                  </a:lnTo>
                  <a:lnTo>
                    <a:pt x="184" y="639"/>
                  </a:lnTo>
                  <a:lnTo>
                    <a:pt x="190" y="642"/>
                  </a:lnTo>
                  <a:lnTo>
                    <a:pt x="194" y="646"/>
                  </a:lnTo>
                  <a:lnTo>
                    <a:pt x="198" y="658"/>
                  </a:lnTo>
                  <a:lnTo>
                    <a:pt x="198" y="658"/>
                  </a:lnTo>
                  <a:lnTo>
                    <a:pt x="201" y="667"/>
                  </a:lnTo>
                  <a:lnTo>
                    <a:pt x="205" y="673"/>
                  </a:lnTo>
                  <a:lnTo>
                    <a:pt x="209" y="677"/>
                  </a:lnTo>
                  <a:lnTo>
                    <a:pt x="209" y="677"/>
                  </a:lnTo>
                  <a:lnTo>
                    <a:pt x="217" y="682"/>
                  </a:lnTo>
                  <a:lnTo>
                    <a:pt x="220" y="688"/>
                  </a:lnTo>
                  <a:lnTo>
                    <a:pt x="228" y="699"/>
                  </a:lnTo>
                  <a:lnTo>
                    <a:pt x="228" y="699"/>
                  </a:lnTo>
                  <a:lnTo>
                    <a:pt x="232" y="707"/>
                  </a:lnTo>
                  <a:lnTo>
                    <a:pt x="237" y="714"/>
                  </a:lnTo>
                  <a:lnTo>
                    <a:pt x="243" y="720"/>
                  </a:lnTo>
                  <a:lnTo>
                    <a:pt x="253" y="724"/>
                  </a:lnTo>
                  <a:lnTo>
                    <a:pt x="253" y="724"/>
                  </a:lnTo>
                  <a:lnTo>
                    <a:pt x="266" y="726"/>
                  </a:lnTo>
                  <a:lnTo>
                    <a:pt x="275" y="726"/>
                  </a:lnTo>
                  <a:lnTo>
                    <a:pt x="275" y="726"/>
                  </a:lnTo>
                  <a:lnTo>
                    <a:pt x="285" y="726"/>
                  </a:lnTo>
                  <a:lnTo>
                    <a:pt x="289" y="728"/>
                  </a:lnTo>
                  <a:lnTo>
                    <a:pt x="292" y="733"/>
                  </a:lnTo>
                  <a:lnTo>
                    <a:pt x="292" y="741"/>
                  </a:lnTo>
                  <a:lnTo>
                    <a:pt x="292" y="741"/>
                  </a:lnTo>
                  <a:lnTo>
                    <a:pt x="294" y="758"/>
                  </a:lnTo>
                  <a:lnTo>
                    <a:pt x="294" y="758"/>
                  </a:lnTo>
                  <a:lnTo>
                    <a:pt x="296" y="775"/>
                  </a:lnTo>
                  <a:lnTo>
                    <a:pt x="294" y="783"/>
                  </a:lnTo>
                  <a:lnTo>
                    <a:pt x="292" y="790"/>
                  </a:lnTo>
                  <a:lnTo>
                    <a:pt x="292" y="790"/>
                  </a:lnTo>
                  <a:lnTo>
                    <a:pt x="289" y="792"/>
                  </a:lnTo>
                  <a:lnTo>
                    <a:pt x="285" y="796"/>
                  </a:lnTo>
                  <a:lnTo>
                    <a:pt x="277" y="798"/>
                  </a:lnTo>
                  <a:lnTo>
                    <a:pt x="277" y="798"/>
                  </a:lnTo>
                  <a:lnTo>
                    <a:pt x="268" y="802"/>
                  </a:lnTo>
                  <a:lnTo>
                    <a:pt x="268" y="802"/>
                  </a:lnTo>
                  <a:lnTo>
                    <a:pt x="264" y="804"/>
                  </a:lnTo>
                  <a:lnTo>
                    <a:pt x="262" y="807"/>
                  </a:lnTo>
                  <a:lnTo>
                    <a:pt x="262" y="811"/>
                  </a:lnTo>
                  <a:lnTo>
                    <a:pt x="264" y="817"/>
                  </a:lnTo>
                  <a:lnTo>
                    <a:pt x="264" y="817"/>
                  </a:lnTo>
                  <a:lnTo>
                    <a:pt x="273" y="830"/>
                  </a:lnTo>
                  <a:lnTo>
                    <a:pt x="279" y="840"/>
                  </a:lnTo>
                  <a:lnTo>
                    <a:pt x="279" y="840"/>
                  </a:lnTo>
                  <a:lnTo>
                    <a:pt x="290" y="843"/>
                  </a:lnTo>
                  <a:lnTo>
                    <a:pt x="306" y="845"/>
                  </a:lnTo>
                  <a:lnTo>
                    <a:pt x="306" y="845"/>
                  </a:lnTo>
                  <a:lnTo>
                    <a:pt x="321" y="843"/>
                  </a:lnTo>
                  <a:lnTo>
                    <a:pt x="332" y="843"/>
                  </a:lnTo>
                  <a:lnTo>
                    <a:pt x="332" y="843"/>
                  </a:lnTo>
                  <a:lnTo>
                    <a:pt x="345" y="842"/>
                  </a:lnTo>
                  <a:lnTo>
                    <a:pt x="353" y="842"/>
                  </a:lnTo>
                  <a:lnTo>
                    <a:pt x="359" y="843"/>
                  </a:lnTo>
                  <a:lnTo>
                    <a:pt x="359" y="843"/>
                  </a:lnTo>
                  <a:lnTo>
                    <a:pt x="374" y="845"/>
                  </a:lnTo>
                  <a:lnTo>
                    <a:pt x="389" y="845"/>
                  </a:lnTo>
                  <a:lnTo>
                    <a:pt x="389" y="845"/>
                  </a:lnTo>
                  <a:lnTo>
                    <a:pt x="397" y="843"/>
                  </a:lnTo>
                  <a:lnTo>
                    <a:pt x="399" y="842"/>
                  </a:lnTo>
                  <a:lnTo>
                    <a:pt x="400" y="840"/>
                  </a:lnTo>
                  <a:lnTo>
                    <a:pt x="400" y="840"/>
                  </a:lnTo>
                  <a:lnTo>
                    <a:pt x="402" y="836"/>
                  </a:lnTo>
                  <a:lnTo>
                    <a:pt x="402" y="836"/>
                  </a:lnTo>
                  <a:lnTo>
                    <a:pt x="408" y="826"/>
                  </a:lnTo>
                  <a:lnTo>
                    <a:pt x="418" y="817"/>
                  </a:lnTo>
                  <a:lnTo>
                    <a:pt x="418" y="817"/>
                  </a:lnTo>
                  <a:lnTo>
                    <a:pt x="427" y="809"/>
                  </a:lnTo>
                  <a:lnTo>
                    <a:pt x="431" y="807"/>
                  </a:lnTo>
                  <a:lnTo>
                    <a:pt x="436" y="807"/>
                  </a:lnTo>
                  <a:lnTo>
                    <a:pt x="436" y="807"/>
                  </a:lnTo>
                  <a:lnTo>
                    <a:pt x="436" y="809"/>
                  </a:lnTo>
                  <a:lnTo>
                    <a:pt x="436" y="809"/>
                  </a:lnTo>
                  <a:lnTo>
                    <a:pt x="455" y="809"/>
                  </a:lnTo>
                  <a:lnTo>
                    <a:pt x="455" y="809"/>
                  </a:lnTo>
                  <a:lnTo>
                    <a:pt x="471" y="811"/>
                  </a:lnTo>
                  <a:lnTo>
                    <a:pt x="486" y="813"/>
                  </a:lnTo>
                  <a:lnTo>
                    <a:pt x="493" y="815"/>
                  </a:lnTo>
                  <a:lnTo>
                    <a:pt x="497" y="817"/>
                  </a:lnTo>
                  <a:lnTo>
                    <a:pt x="501" y="821"/>
                  </a:lnTo>
                  <a:lnTo>
                    <a:pt x="503" y="824"/>
                  </a:lnTo>
                  <a:lnTo>
                    <a:pt x="503" y="824"/>
                  </a:lnTo>
                  <a:lnTo>
                    <a:pt x="503" y="834"/>
                  </a:lnTo>
                  <a:lnTo>
                    <a:pt x="507" y="842"/>
                  </a:lnTo>
                  <a:lnTo>
                    <a:pt x="507" y="842"/>
                  </a:lnTo>
                  <a:lnTo>
                    <a:pt x="507" y="843"/>
                  </a:lnTo>
                  <a:lnTo>
                    <a:pt x="507" y="843"/>
                  </a:lnTo>
                  <a:lnTo>
                    <a:pt x="509" y="843"/>
                  </a:lnTo>
                  <a:lnTo>
                    <a:pt x="509" y="843"/>
                  </a:lnTo>
                  <a:lnTo>
                    <a:pt x="512" y="842"/>
                  </a:lnTo>
                  <a:lnTo>
                    <a:pt x="512" y="842"/>
                  </a:lnTo>
                  <a:lnTo>
                    <a:pt x="516" y="838"/>
                  </a:lnTo>
                  <a:lnTo>
                    <a:pt x="520" y="832"/>
                  </a:lnTo>
                  <a:lnTo>
                    <a:pt x="526" y="813"/>
                  </a:lnTo>
                  <a:lnTo>
                    <a:pt x="526" y="813"/>
                  </a:lnTo>
                  <a:lnTo>
                    <a:pt x="535" y="788"/>
                  </a:lnTo>
                  <a:lnTo>
                    <a:pt x="535" y="788"/>
                  </a:lnTo>
                  <a:lnTo>
                    <a:pt x="539" y="771"/>
                  </a:lnTo>
                  <a:lnTo>
                    <a:pt x="543" y="754"/>
                  </a:lnTo>
                  <a:lnTo>
                    <a:pt x="543" y="754"/>
                  </a:lnTo>
                  <a:lnTo>
                    <a:pt x="546" y="732"/>
                  </a:lnTo>
                  <a:lnTo>
                    <a:pt x="546" y="732"/>
                  </a:lnTo>
                  <a:lnTo>
                    <a:pt x="548" y="726"/>
                  </a:lnTo>
                  <a:lnTo>
                    <a:pt x="552" y="720"/>
                  </a:lnTo>
                  <a:lnTo>
                    <a:pt x="558" y="718"/>
                  </a:lnTo>
                  <a:lnTo>
                    <a:pt x="564" y="718"/>
                  </a:lnTo>
                  <a:lnTo>
                    <a:pt x="564" y="718"/>
                  </a:lnTo>
                  <a:lnTo>
                    <a:pt x="577" y="722"/>
                  </a:lnTo>
                  <a:lnTo>
                    <a:pt x="586" y="722"/>
                  </a:lnTo>
                  <a:lnTo>
                    <a:pt x="586" y="722"/>
                  </a:lnTo>
                  <a:lnTo>
                    <a:pt x="594" y="722"/>
                  </a:lnTo>
                  <a:lnTo>
                    <a:pt x="598" y="722"/>
                  </a:lnTo>
                  <a:lnTo>
                    <a:pt x="598" y="722"/>
                  </a:lnTo>
                  <a:lnTo>
                    <a:pt x="603" y="718"/>
                  </a:lnTo>
                  <a:lnTo>
                    <a:pt x="611" y="720"/>
                  </a:lnTo>
                  <a:lnTo>
                    <a:pt x="611" y="720"/>
                  </a:lnTo>
                  <a:lnTo>
                    <a:pt x="619" y="722"/>
                  </a:lnTo>
                  <a:lnTo>
                    <a:pt x="628" y="728"/>
                  </a:lnTo>
                  <a:lnTo>
                    <a:pt x="628" y="730"/>
                  </a:lnTo>
                  <a:lnTo>
                    <a:pt x="628" y="730"/>
                  </a:lnTo>
                  <a:lnTo>
                    <a:pt x="634" y="733"/>
                  </a:lnTo>
                  <a:lnTo>
                    <a:pt x="641" y="735"/>
                  </a:lnTo>
                  <a:lnTo>
                    <a:pt x="653" y="739"/>
                  </a:lnTo>
                  <a:lnTo>
                    <a:pt x="653" y="739"/>
                  </a:lnTo>
                  <a:lnTo>
                    <a:pt x="656" y="733"/>
                  </a:lnTo>
                  <a:lnTo>
                    <a:pt x="660" y="728"/>
                  </a:lnTo>
                  <a:lnTo>
                    <a:pt x="660" y="728"/>
                  </a:lnTo>
                  <a:lnTo>
                    <a:pt x="664" y="720"/>
                  </a:lnTo>
                  <a:lnTo>
                    <a:pt x="664" y="720"/>
                  </a:lnTo>
                  <a:lnTo>
                    <a:pt x="660" y="716"/>
                  </a:lnTo>
                  <a:lnTo>
                    <a:pt x="660" y="716"/>
                  </a:lnTo>
                  <a:lnTo>
                    <a:pt x="655" y="713"/>
                  </a:lnTo>
                  <a:lnTo>
                    <a:pt x="651" y="709"/>
                  </a:lnTo>
                  <a:lnTo>
                    <a:pt x="649" y="703"/>
                  </a:lnTo>
                  <a:lnTo>
                    <a:pt x="651" y="694"/>
                  </a:lnTo>
                  <a:lnTo>
                    <a:pt x="651" y="694"/>
                  </a:lnTo>
                  <a:lnTo>
                    <a:pt x="658" y="680"/>
                  </a:lnTo>
                  <a:lnTo>
                    <a:pt x="658" y="680"/>
                  </a:lnTo>
                  <a:lnTo>
                    <a:pt x="666" y="667"/>
                  </a:lnTo>
                  <a:lnTo>
                    <a:pt x="668" y="661"/>
                  </a:lnTo>
                  <a:lnTo>
                    <a:pt x="666" y="658"/>
                  </a:lnTo>
                  <a:lnTo>
                    <a:pt x="666" y="658"/>
                  </a:lnTo>
                  <a:lnTo>
                    <a:pt x="660" y="644"/>
                  </a:lnTo>
                  <a:lnTo>
                    <a:pt x="653" y="627"/>
                  </a:lnTo>
                  <a:lnTo>
                    <a:pt x="653" y="627"/>
                  </a:lnTo>
                  <a:lnTo>
                    <a:pt x="649" y="616"/>
                  </a:lnTo>
                  <a:lnTo>
                    <a:pt x="651" y="610"/>
                  </a:lnTo>
                  <a:lnTo>
                    <a:pt x="651" y="606"/>
                  </a:lnTo>
                  <a:lnTo>
                    <a:pt x="651" y="606"/>
                  </a:lnTo>
                  <a:lnTo>
                    <a:pt x="655" y="601"/>
                  </a:lnTo>
                  <a:lnTo>
                    <a:pt x="656" y="599"/>
                  </a:lnTo>
                  <a:lnTo>
                    <a:pt x="664" y="597"/>
                  </a:lnTo>
                  <a:lnTo>
                    <a:pt x="664" y="597"/>
                  </a:lnTo>
                  <a:lnTo>
                    <a:pt x="668" y="595"/>
                  </a:lnTo>
                  <a:lnTo>
                    <a:pt x="668" y="595"/>
                  </a:lnTo>
                  <a:lnTo>
                    <a:pt x="664" y="589"/>
                  </a:lnTo>
                  <a:lnTo>
                    <a:pt x="664" y="589"/>
                  </a:lnTo>
                  <a:lnTo>
                    <a:pt x="660" y="584"/>
                  </a:lnTo>
                  <a:lnTo>
                    <a:pt x="656" y="580"/>
                  </a:lnTo>
                  <a:lnTo>
                    <a:pt x="645" y="574"/>
                  </a:lnTo>
                  <a:lnTo>
                    <a:pt x="645" y="574"/>
                  </a:lnTo>
                  <a:lnTo>
                    <a:pt x="636" y="570"/>
                  </a:lnTo>
                  <a:lnTo>
                    <a:pt x="630" y="567"/>
                  </a:lnTo>
                  <a:lnTo>
                    <a:pt x="624" y="559"/>
                  </a:lnTo>
                  <a:lnTo>
                    <a:pt x="620" y="551"/>
                  </a:lnTo>
                  <a:lnTo>
                    <a:pt x="620" y="551"/>
                  </a:lnTo>
                  <a:lnTo>
                    <a:pt x="620" y="536"/>
                  </a:lnTo>
                  <a:lnTo>
                    <a:pt x="620" y="527"/>
                  </a:lnTo>
                  <a:lnTo>
                    <a:pt x="620" y="527"/>
                  </a:lnTo>
                  <a:lnTo>
                    <a:pt x="622" y="519"/>
                  </a:lnTo>
                  <a:lnTo>
                    <a:pt x="626" y="512"/>
                  </a:lnTo>
                  <a:lnTo>
                    <a:pt x="626" y="512"/>
                  </a:lnTo>
                  <a:lnTo>
                    <a:pt x="637" y="502"/>
                  </a:lnTo>
                  <a:lnTo>
                    <a:pt x="637" y="502"/>
                  </a:lnTo>
                  <a:lnTo>
                    <a:pt x="651" y="489"/>
                  </a:lnTo>
                  <a:lnTo>
                    <a:pt x="666" y="472"/>
                  </a:lnTo>
                  <a:lnTo>
                    <a:pt x="674" y="462"/>
                  </a:lnTo>
                  <a:lnTo>
                    <a:pt x="679" y="453"/>
                  </a:lnTo>
                  <a:lnTo>
                    <a:pt x="681" y="441"/>
                  </a:lnTo>
                  <a:lnTo>
                    <a:pt x="683" y="430"/>
                  </a:lnTo>
                  <a:lnTo>
                    <a:pt x="683" y="430"/>
                  </a:lnTo>
                  <a:lnTo>
                    <a:pt x="679" y="400"/>
                  </a:lnTo>
                  <a:lnTo>
                    <a:pt x="675" y="386"/>
                  </a:lnTo>
                  <a:lnTo>
                    <a:pt x="675" y="386"/>
                  </a:lnTo>
                  <a:lnTo>
                    <a:pt x="674" y="371"/>
                  </a:lnTo>
                  <a:lnTo>
                    <a:pt x="674" y="371"/>
                  </a:lnTo>
                  <a:lnTo>
                    <a:pt x="670" y="364"/>
                  </a:lnTo>
                  <a:lnTo>
                    <a:pt x="666" y="356"/>
                  </a:lnTo>
                  <a:lnTo>
                    <a:pt x="666" y="356"/>
                  </a:lnTo>
                  <a:lnTo>
                    <a:pt x="664" y="350"/>
                  </a:lnTo>
                  <a:lnTo>
                    <a:pt x="662" y="345"/>
                  </a:lnTo>
                  <a:lnTo>
                    <a:pt x="662" y="339"/>
                  </a:lnTo>
                  <a:lnTo>
                    <a:pt x="666" y="331"/>
                  </a:lnTo>
                  <a:lnTo>
                    <a:pt x="666" y="331"/>
                  </a:lnTo>
                  <a:lnTo>
                    <a:pt x="674" y="313"/>
                  </a:lnTo>
                  <a:lnTo>
                    <a:pt x="674" y="313"/>
                  </a:lnTo>
                  <a:lnTo>
                    <a:pt x="674" y="309"/>
                  </a:lnTo>
                  <a:lnTo>
                    <a:pt x="674" y="307"/>
                  </a:lnTo>
                  <a:lnTo>
                    <a:pt x="674" y="307"/>
                  </a:lnTo>
                  <a:lnTo>
                    <a:pt x="666" y="299"/>
                  </a:lnTo>
                  <a:lnTo>
                    <a:pt x="658" y="290"/>
                  </a:lnTo>
                  <a:lnTo>
                    <a:pt x="658" y="290"/>
                  </a:lnTo>
                  <a:lnTo>
                    <a:pt x="655" y="292"/>
                  </a:lnTo>
                  <a:lnTo>
                    <a:pt x="649" y="295"/>
                  </a:lnTo>
                  <a:lnTo>
                    <a:pt x="649" y="295"/>
                  </a:lnTo>
                  <a:lnTo>
                    <a:pt x="636" y="297"/>
                  </a:lnTo>
                  <a:lnTo>
                    <a:pt x="624" y="297"/>
                  </a:lnTo>
                  <a:lnTo>
                    <a:pt x="624" y="297"/>
                  </a:lnTo>
                  <a:lnTo>
                    <a:pt x="619" y="297"/>
                  </a:lnTo>
                  <a:lnTo>
                    <a:pt x="613" y="295"/>
                  </a:lnTo>
                  <a:lnTo>
                    <a:pt x="607" y="292"/>
                  </a:lnTo>
                  <a:lnTo>
                    <a:pt x="603" y="286"/>
                  </a:lnTo>
                  <a:lnTo>
                    <a:pt x="603" y="286"/>
                  </a:lnTo>
                  <a:lnTo>
                    <a:pt x="596" y="278"/>
                  </a:lnTo>
                  <a:lnTo>
                    <a:pt x="588" y="275"/>
                  </a:lnTo>
                  <a:lnTo>
                    <a:pt x="588" y="275"/>
                  </a:lnTo>
                  <a:lnTo>
                    <a:pt x="584" y="273"/>
                  </a:lnTo>
                  <a:lnTo>
                    <a:pt x="581" y="273"/>
                  </a:lnTo>
                  <a:lnTo>
                    <a:pt x="581" y="273"/>
                  </a:lnTo>
                  <a:lnTo>
                    <a:pt x="573" y="275"/>
                  </a:lnTo>
                  <a:lnTo>
                    <a:pt x="565" y="273"/>
                  </a:lnTo>
                  <a:lnTo>
                    <a:pt x="565" y="273"/>
                  </a:lnTo>
                  <a:lnTo>
                    <a:pt x="556" y="269"/>
                  </a:lnTo>
                  <a:lnTo>
                    <a:pt x="550" y="263"/>
                  </a:lnTo>
                  <a:lnTo>
                    <a:pt x="550" y="263"/>
                  </a:lnTo>
                  <a:lnTo>
                    <a:pt x="548" y="263"/>
                  </a:lnTo>
                  <a:lnTo>
                    <a:pt x="548" y="267"/>
                  </a:lnTo>
                  <a:lnTo>
                    <a:pt x="548" y="267"/>
                  </a:lnTo>
                  <a:lnTo>
                    <a:pt x="545" y="269"/>
                  </a:lnTo>
                  <a:lnTo>
                    <a:pt x="539" y="271"/>
                  </a:lnTo>
                  <a:lnTo>
                    <a:pt x="539" y="271"/>
                  </a:lnTo>
                  <a:lnTo>
                    <a:pt x="537" y="269"/>
                  </a:lnTo>
                  <a:lnTo>
                    <a:pt x="535" y="265"/>
                  </a:lnTo>
                  <a:lnTo>
                    <a:pt x="533" y="259"/>
                  </a:lnTo>
                  <a:lnTo>
                    <a:pt x="533" y="250"/>
                  </a:lnTo>
                  <a:lnTo>
                    <a:pt x="533" y="250"/>
                  </a:lnTo>
                  <a:lnTo>
                    <a:pt x="535" y="233"/>
                  </a:lnTo>
                  <a:lnTo>
                    <a:pt x="539" y="220"/>
                  </a:lnTo>
                  <a:lnTo>
                    <a:pt x="539" y="220"/>
                  </a:lnTo>
                  <a:lnTo>
                    <a:pt x="541" y="212"/>
                  </a:lnTo>
                  <a:lnTo>
                    <a:pt x="543" y="204"/>
                  </a:lnTo>
                  <a:lnTo>
                    <a:pt x="541" y="199"/>
                  </a:lnTo>
                  <a:lnTo>
                    <a:pt x="537" y="195"/>
                  </a:lnTo>
                  <a:lnTo>
                    <a:pt x="537" y="195"/>
                  </a:lnTo>
                  <a:lnTo>
                    <a:pt x="527" y="189"/>
                  </a:lnTo>
                  <a:lnTo>
                    <a:pt x="527" y="189"/>
                  </a:lnTo>
                  <a:lnTo>
                    <a:pt x="505" y="174"/>
                  </a:lnTo>
                  <a:lnTo>
                    <a:pt x="495" y="167"/>
                  </a:lnTo>
                  <a:lnTo>
                    <a:pt x="488" y="159"/>
                  </a:lnTo>
                  <a:lnTo>
                    <a:pt x="488" y="159"/>
                  </a:lnTo>
                  <a:lnTo>
                    <a:pt x="478" y="148"/>
                  </a:lnTo>
                  <a:lnTo>
                    <a:pt x="467" y="138"/>
                  </a:lnTo>
                  <a:lnTo>
                    <a:pt x="467" y="138"/>
                  </a:lnTo>
                  <a:lnTo>
                    <a:pt x="459" y="134"/>
                  </a:lnTo>
                  <a:lnTo>
                    <a:pt x="459" y="134"/>
                  </a:lnTo>
                  <a:lnTo>
                    <a:pt x="455" y="134"/>
                  </a:lnTo>
                  <a:lnTo>
                    <a:pt x="454" y="136"/>
                  </a:lnTo>
                  <a:lnTo>
                    <a:pt x="454" y="136"/>
                  </a:lnTo>
                  <a:lnTo>
                    <a:pt x="450" y="140"/>
                  </a:lnTo>
                  <a:lnTo>
                    <a:pt x="450" y="140"/>
                  </a:lnTo>
                  <a:lnTo>
                    <a:pt x="440" y="151"/>
                  </a:lnTo>
                  <a:lnTo>
                    <a:pt x="431" y="161"/>
                  </a:lnTo>
                  <a:lnTo>
                    <a:pt x="431" y="161"/>
                  </a:lnTo>
                  <a:lnTo>
                    <a:pt x="416" y="167"/>
                  </a:lnTo>
                  <a:lnTo>
                    <a:pt x="404" y="168"/>
                  </a:lnTo>
                  <a:lnTo>
                    <a:pt x="404" y="168"/>
                  </a:lnTo>
                  <a:lnTo>
                    <a:pt x="395" y="170"/>
                  </a:lnTo>
                  <a:lnTo>
                    <a:pt x="395" y="170"/>
                  </a:lnTo>
                  <a:lnTo>
                    <a:pt x="381" y="172"/>
                  </a:lnTo>
                  <a:lnTo>
                    <a:pt x="355" y="170"/>
                  </a:lnTo>
                  <a:lnTo>
                    <a:pt x="355" y="170"/>
                  </a:lnTo>
                  <a:lnTo>
                    <a:pt x="345" y="170"/>
                  </a:lnTo>
                  <a:lnTo>
                    <a:pt x="338" y="174"/>
                  </a:lnTo>
                  <a:lnTo>
                    <a:pt x="332" y="176"/>
                  </a:lnTo>
                  <a:lnTo>
                    <a:pt x="326" y="180"/>
                  </a:lnTo>
                  <a:lnTo>
                    <a:pt x="326" y="180"/>
                  </a:lnTo>
                  <a:lnTo>
                    <a:pt x="317" y="185"/>
                  </a:lnTo>
                  <a:lnTo>
                    <a:pt x="308" y="189"/>
                  </a:lnTo>
                  <a:lnTo>
                    <a:pt x="302" y="187"/>
                  </a:lnTo>
                  <a:lnTo>
                    <a:pt x="296" y="187"/>
                  </a:lnTo>
                  <a:lnTo>
                    <a:pt x="279" y="180"/>
                  </a:lnTo>
                  <a:lnTo>
                    <a:pt x="279" y="180"/>
                  </a:lnTo>
                  <a:lnTo>
                    <a:pt x="270" y="172"/>
                  </a:lnTo>
                  <a:lnTo>
                    <a:pt x="260" y="165"/>
                  </a:lnTo>
                  <a:lnTo>
                    <a:pt x="249" y="151"/>
                  </a:lnTo>
                  <a:lnTo>
                    <a:pt x="239" y="138"/>
                  </a:lnTo>
                  <a:lnTo>
                    <a:pt x="234" y="127"/>
                  </a:lnTo>
                  <a:lnTo>
                    <a:pt x="234" y="127"/>
                  </a:lnTo>
                  <a:lnTo>
                    <a:pt x="228" y="113"/>
                  </a:lnTo>
                  <a:lnTo>
                    <a:pt x="228" y="113"/>
                  </a:lnTo>
                  <a:lnTo>
                    <a:pt x="224" y="110"/>
                  </a:lnTo>
                  <a:lnTo>
                    <a:pt x="218" y="106"/>
                  </a:lnTo>
                  <a:lnTo>
                    <a:pt x="207" y="102"/>
                  </a:lnTo>
                  <a:lnTo>
                    <a:pt x="207" y="102"/>
                  </a:lnTo>
                  <a:lnTo>
                    <a:pt x="192" y="94"/>
                  </a:lnTo>
                  <a:lnTo>
                    <a:pt x="188" y="91"/>
                  </a:lnTo>
                  <a:lnTo>
                    <a:pt x="186" y="85"/>
                  </a:lnTo>
                  <a:lnTo>
                    <a:pt x="186" y="85"/>
                  </a:lnTo>
                  <a:lnTo>
                    <a:pt x="186" y="72"/>
                  </a:lnTo>
                  <a:lnTo>
                    <a:pt x="186" y="72"/>
                  </a:lnTo>
                  <a:lnTo>
                    <a:pt x="188" y="62"/>
                  </a:lnTo>
                  <a:lnTo>
                    <a:pt x="188" y="53"/>
                  </a:lnTo>
                  <a:lnTo>
                    <a:pt x="184" y="43"/>
                  </a:lnTo>
                  <a:lnTo>
                    <a:pt x="180" y="39"/>
                  </a:lnTo>
                  <a:lnTo>
                    <a:pt x="177" y="36"/>
                  </a:lnTo>
                  <a:lnTo>
                    <a:pt x="177" y="3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3" name="FREEFORM_12">
              <a:extLst>
                <a:ext uri="{FF2B5EF4-FFF2-40B4-BE49-F238E27FC236}">
                  <a16:creationId xmlns:a16="http://schemas.microsoft.com/office/drawing/2014/main" id="{960C550A-C001-F53E-68FD-87C08F19A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4839" y="1667380"/>
              <a:ext cx="907828" cy="761238"/>
            </a:xfrm>
            <a:custGeom>
              <a:avLst/>
              <a:gdLst>
                <a:gd name="T0" fmla="*/ 72 w 706"/>
                <a:gd name="T1" fmla="*/ 205 h 592"/>
                <a:gd name="T2" fmla="*/ 65 w 706"/>
                <a:gd name="T3" fmla="*/ 243 h 592"/>
                <a:gd name="T4" fmla="*/ 57 w 706"/>
                <a:gd name="T5" fmla="*/ 258 h 592"/>
                <a:gd name="T6" fmla="*/ 76 w 706"/>
                <a:gd name="T7" fmla="*/ 266 h 592"/>
                <a:gd name="T8" fmla="*/ 69 w 706"/>
                <a:gd name="T9" fmla="*/ 302 h 592"/>
                <a:gd name="T10" fmla="*/ 65 w 706"/>
                <a:gd name="T11" fmla="*/ 322 h 592"/>
                <a:gd name="T12" fmla="*/ 82 w 706"/>
                <a:gd name="T13" fmla="*/ 345 h 592"/>
                <a:gd name="T14" fmla="*/ 65 w 706"/>
                <a:gd name="T15" fmla="*/ 377 h 592"/>
                <a:gd name="T16" fmla="*/ 69 w 706"/>
                <a:gd name="T17" fmla="*/ 393 h 592"/>
                <a:gd name="T18" fmla="*/ 74 w 706"/>
                <a:gd name="T19" fmla="*/ 423 h 592"/>
                <a:gd name="T20" fmla="*/ 101 w 706"/>
                <a:gd name="T21" fmla="*/ 465 h 592"/>
                <a:gd name="T22" fmla="*/ 148 w 706"/>
                <a:gd name="T23" fmla="*/ 466 h 592"/>
                <a:gd name="T24" fmla="*/ 222 w 706"/>
                <a:gd name="T25" fmla="*/ 480 h 592"/>
                <a:gd name="T26" fmla="*/ 256 w 706"/>
                <a:gd name="T27" fmla="*/ 487 h 592"/>
                <a:gd name="T28" fmla="*/ 304 w 706"/>
                <a:gd name="T29" fmla="*/ 497 h 592"/>
                <a:gd name="T30" fmla="*/ 349 w 706"/>
                <a:gd name="T31" fmla="*/ 510 h 592"/>
                <a:gd name="T32" fmla="*/ 406 w 706"/>
                <a:gd name="T33" fmla="*/ 491 h 592"/>
                <a:gd name="T34" fmla="*/ 433 w 706"/>
                <a:gd name="T35" fmla="*/ 508 h 592"/>
                <a:gd name="T36" fmla="*/ 448 w 706"/>
                <a:gd name="T37" fmla="*/ 540 h 592"/>
                <a:gd name="T38" fmla="*/ 514 w 706"/>
                <a:gd name="T39" fmla="*/ 592 h 592"/>
                <a:gd name="T40" fmla="*/ 543 w 706"/>
                <a:gd name="T41" fmla="*/ 542 h 592"/>
                <a:gd name="T42" fmla="*/ 545 w 706"/>
                <a:gd name="T43" fmla="*/ 521 h 592"/>
                <a:gd name="T44" fmla="*/ 537 w 706"/>
                <a:gd name="T45" fmla="*/ 499 h 592"/>
                <a:gd name="T46" fmla="*/ 556 w 706"/>
                <a:gd name="T47" fmla="*/ 472 h 592"/>
                <a:gd name="T48" fmla="*/ 579 w 706"/>
                <a:gd name="T49" fmla="*/ 463 h 592"/>
                <a:gd name="T50" fmla="*/ 550 w 706"/>
                <a:gd name="T51" fmla="*/ 438 h 592"/>
                <a:gd name="T52" fmla="*/ 565 w 706"/>
                <a:gd name="T53" fmla="*/ 413 h 592"/>
                <a:gd name="T54" fmla="*/ 583 w 706"/>
                <a:gd name="T55" fmla="*/ 393 h 592"/>
                <a:gd name="T56" fmla="*/ 658 w 706"/>
                <a:gd name="T57" fmla="*/ 379 h 592"/>
                <a:gd name="T58" fmla="*/ 658 w 706"/>
                <a:gd name="T59" fmla="*/ 362 h 592"/>
                <a:gd name="T60" fmla="*/ 658 w 706"/>
                <a:gd name="T61" fmla="*/ 305 h 592"/>
                <a:gd name="T62" fmla="*/ 674 w 706"/>
                <a:gd name="T63" fmla="*/ 275 h 592"/>
                <a:gd name="T64" fmla="*/ 706 w 706"/>
                <a:gd name="T65" fmla="*/ 260 h 592"/>
                <a:gd name="T66" fmla="*/ 692 w 706"/>
                <a:gd name="T67" fmla="*/ 239 h 592"/>
                <a:gd name="T68" fmla="*/ 700 w 706"/>
                <a:gd name="T69" fmla="*/ 197 h 592"/>
                <a:gd name="T70" fmla="*/ 679 w 706"/>
                <a:gd name="T71" fmla="*/ 186 h 592"/>
                <a:gd name="T72" fmla="*/ 685 w 706"/>
                <a:gd name="T73" fmla="*/ 159 h 592"/>
                <a:gd name="T74" fmla="*/ 624 w 706"/>
                <a:gd name="T75" fmla="*/ 146 h 592"/>
                <a:gd name="T76" fmla="*/ 586 w 706"/>
                <a:gd name="T77" fmla="*/ 135 h 592"/>
                <a:gd name="T78" fmla="*/ 520 w 706"/>
                <a:gd name="T79" fmla="*/ 144 h 592"/>
                <a:gd name="T80" fmla="*/ 444 w 706"/>
                <a:gd name="T81" fmla="*/ 146 h 592"/>
                <a:gd name="T82" fmla="*/ 397 w 706"/>
                <a:gd name="T83" fmla="*/ 123 h 592"/>
                <a:gd name="T84" fmla="*/ 374 w 706"/>
                <a:gd name="T85" fmla="*/ 135 h 592"/>
                <a:gd name="T86" fmla="*/ 340 w 706"/>
                <a:gd name="T87" fmla="*/ 150 h 592"/>
                <a:gd name="T88" fmla="*/ 332 w 706"/>
                <a:gd name="T89" fmla="*/ 121 h 592"/>
                <a:gd name="T90" fmla="*/ 321 w 706"/>
                <a:gd name="T91" fmla="*/ 129 h 592"/>
                <a:gd name="T92" fmla="*/ 302 w 706"/>
                <a:gd name="T93" fmla="*/ 123 h 592"/>
                <a:gd name="T94" fmla="*/ 268 w 706"/>
                <a:gd name="T95" fmla="*/ 112 h 592"/>
                <a:gd name="T96" fmla="*/ 234 w 706"/>
                <a:gd name="T97" fmla="*/ 108 h 592"/>
                <a:gd name="T98" fmla="*/ 237 w 706"/>
                <a:gd name="T99" fmla="*/ 95 h 592"/>
                <a:gd name="T100" fmla="*/ 254 w 706"/>
                <a:gd name="T101" fmla="*/ 76 h 592"/>
                <a:gd name="T102" fmla="*/ 218 w 706"/>
                <a:gd name="T103" fmla="*/ 70 h 592"/>
                <a:gd name="T104" fmla="*/ 146 w 706"/>
                <a:gd name="T105" fmla="*/ 55 h 592"/>
                <a:gd name="T106" fmla="*/ 108 w 706"/>
                <a:gd name="T107" fmla="*/ 27 h 592"/>
                <a:gd name="T108" fmla="*/ 67 w 706"/>
                <a:gd name="T109" fmla="*/ 21 h 592"/>
                <a:gd name="T110" fmla="*/ 40 w 706"/>
                <a:gd name="T111" fmla="*/ 4 h 592"/>
                <a:gd name="T112" fmla="*/ 36 w 706"/>
                <a:gd name="T113" fmla="*/ 21 h 592"/>
                <a:gd name="T114" fmla="*/ 34 w 706"/>
                <a:gd name="T115" fmla="*/ 55 h 592"/>
                <a:gd name="T116" fmla="*/ 53 w 706"/>
                <a:gd name="T117" fmla="*/ 87 h 592"/>
                <a:gd name="T118" fmla="*/ 33 w 706"/>
                <a:gd name="T119" fmla="*/ 76 h 592"/>
                <a:gd name="T120" fmla="*/ 12 w 706"/>
                <a:gd name="T121" fmla="*/ 10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06" h="592">
                  <a:moveTo>
                    <a:pt x="21" y="140"/>
                  </a:moveTo>
                  <a:lnTo>
                    <a:pt x="21" y="140"/>
                  </a:lnTo>
                  <a:lnTo>
                    <a:pt x="38" y="165"/>
                  </a:lnTo>
                  <a:lnTo>
                    <a:pt x="55" y="184"/>
                  </a:lnTo>
                  <a:lnTo>
                    <a:pt x="55" y="184"/>
                  </a:lnTo>
                  <a:lnTo>
                    <a:pt x="72" y="205"/>
                  </a:lnTo>
                  <a:lnTo>
                    <a:pt x="76" y="212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78" y="226"/>
                  </a:lnTo>
                  <a:lnTo>
                    <a:pt x="74" y="231"/>
                  </a:lnTo>
                  <a:lnTo>
                    <a:pt x="65" y="243"/>
                  </a:lnTo>
                  <a:lnTo>
                    <a:pt x="65" y="243"/>
                  </a:lnTo>
                  <a:lnTo>
                    <a:pt x="59" y="248"/>
                  </a:lnTo>
                  <a:lnTo>
                    <a:pt x="59" y="248"/>
                  </a:lnTo>
                  <a:lnTo>
                    <a:pt x="55" y="254"/>
                  </a:lnTo>
                  <a:lnTo>
                    <a:pt x="55" y="256"/>
                  </a:lnTo>
                  <a:lnTo>
                    <a:pt x="57" y="258"/>
                  </a:lnTo>
                  <a:lnTo>
                    <a:pt x="57" y="258"/>
                  </a:lnTo>
                  <a:lnTo>
                    <a:pt x="63" y="262"/>
                  </a:lnTo>
                  <a:lnTo>
                    <a:pt x="69" y="264"/>
                  </a:lnTo>
                  <a:lnTo>
                    <a:pt x="69" y="264"/>
                  </a:lnTo>
                  <a:lnTo>
                    <a:pt x="76" y="266"/>
                  </a:lnTo>
                  <a:lnTo>
                    <a:pt x="76" y="266"/>
                  </a:lnTo>
                  <a:lnTo>
                    <a:pt x="80" y="269"/>
                  </a:lnTo>
                  <a:lnTo>
                    <a:pt x="82" y="273"/>
                  </a:lnTo>
                  <a:lnTo>
                    <a:pt x="82" y="279"/>
                  </a:lnTo>
                  <a:lnTo>
                    <a:pt x="78" y="286"/>
                  </a:lnTo>
                  <a:lnTo>
                    <a:pt x="78" y="286"/>
                  </a:lnTo>
                  <a:lnTo>
                    <a:pt x="69" y="302"/>
                  </a:lnTo>
                  <a:lnTo>
                    <a:pt x="69" y="302"/>
                  </a:lnTo>
                  <a:lnTo>
                    <a:pt x="63" y="313"/>
                  </a:lnTo>
                  <a:lnTo>
                    <a:pt x="63" y="317"/>
                  </a:lnTo>
                  <a:lnTo>
                    <a:pt x="63" y="319"/>
                  </a:lnTo>
                  <a:lnTo>
                    <a:pt x="63" y="319"/>
                  </a:lnTo>
                  <a:lnTo>
                    <a:pt x="65" y="322"/>
                  </a:lnTo>
                  <a:lnTo>
                    <a:pt x="69" y="324"/>
                  </a:lnTo>
                  <a:lnTo>
                    <a:pt x="69" y="324"/>
                  </a:lnTo>
                  <a:lnTo>
                    <a:pt x="74" y="328"/>
                  </a:lnTo>
                  <a:lnTo>
                    <a:pt x="78" y="332"/>
                  </a:lnTo>
                  <a:lnTo>
                    <a:pt x="82" y="338"/>
                  </a:lnTo>
                  <a:lnTo>
                    <a:pt x="82" y="345"/>
                  </a:lnTo>
                  <a:lnTo>
                    <a:pt x="82" y="345"/>
                  </a:lnTo>
                  <a:lnTo>
                    <a:pt x="80" y="351"/>
                  </a:lnTo>
                  <a:lnTo>
                    <a:pt x="76" y="357"/>
                  </a:lnTo>
                  <a:lnTo>
                    <a:pt x="71" y="368"/>
                  </a:lnTo>
                  <a:lnTo>
                    <a:pt x="71" y="368"/>
                  </a:lnTo>
                  <a:lnTo>
                    <a:pt x="65" y="377"/>
                  </a:lnTo>
                  <a:lnTo>
                    <a:pt x="63" y="383"/>
                  </a:lnTo>
                  <a:lnTo>
                    <a:pt x="63" y="387"/>
                  </a:lnTo>
                  <a:lnTo>
                    <a:pt x="63" y="387"/>
                  </a:lnTo>
                  <a:lnTo>
                    <a:pt x="65" y="389"/>
                  </a:lnTo>
                  <a:lnTo>
                    <a:pt x="69" y="393"/>
                  </a:lnTo>
                  <a:lnTo>
                    <a:pt x="69" y="393"/>
                  </a:lnTo>
                  <a:lnTo>
                    <a:pt x="74" y="394"/>
                  </a:lnTo>
                  <a:lnTo>
                    <a:pt x="74" y="394"/>
                  </a:lnTo>
                  <a:lnTo>
                    <a:pt x="80" y="400"/>
                  </a:lnTo>
                  <a:lnTo>
                    <a:pt x="82" y="404"/>
                  </a:lnTo>
                  <a:lnTo>
                    <a:pt x="80" y="412"/>
                  </a:lnTo>
                  <a:lnTo>
                    <a:pt x="74" y="423"/>
                  </a:lnTo>
                  <a:lnTo>
                    <a:pt x="74" y="423"/>
                  </a:lnTo>
                  <a:lnTo>
                    <a:pt x="69" y="430"/>
                  </a:lnTo>
                  <a:lnTo>
                    <a:pt x="65" y="438"/>
                  </a:lnTo>
                  <a:lnTo>
                    <a:pt x="61" y="451"/>
                  </a:lnTo>
                  <a:lnTo>
                    <a:pt x="61" y="451"/>
                  </a:lnTo>
                  <a:lnTo>
                    <a:pt x="101" y="465"/>
                  </a:lnTo>
                  <a:lnTo>
                    <a:pt x="101" y="465"/>
                  </a:lnTo>
                  <a:lnTo>
                    <a:pt x="116" y="468"/>
                  </a:lnTo>
                  <a:lnTo>
                    <a:pt x="129" y="470"/>
                  </a:lnTo>
                  <a:lnTo>
                    <a:pt x="139" y="468"/>
                  </a:lnTo>
                  <a:lnTo>
                    <a:pt x="148" y="466"/>
                  </a:lnTo>
                  <a:lnTo>
                    <a:pt x="148" y="466"/>
                  </a:lnTo>
                  <a:lnTo>
                    <a:pt x="158" y="465"/>
                  </a:lnTo>
                  <a:lnTo>
                    <a:pt x="165" y="465"/>
                  </a:lnTo>
                  <a:lnTo>
                    <a:pt x="165" y="465"/>
                  </a:lnTo>
                  <a:lnTo>
                    <a:pt x="177" y="466"/>
                  </a:lnTo>
                  <a:lnTo>
                    <a:pt x="190" y="470"/>
                  </a:lnTo>
                  <a:lnTo>
                    <a:pt x="222" y="480"/>
                  </a:lnTo>
                  <a:lnTo>
                    <a:pt x="222" y="480"/>
                  </a:lnTo>
                  <a:lnTo>
                    <a:pt x="243" y="487"/>
                  </a:lnTo>
                  <a:lnTo>
                    <a:pt x="243" y="487"/>
                  </a:lnTo>
                  <a:lnTo>
                    <a:pt x="249" y="487"/>
                  </a:lnTo>
                  <a:lnTo>
                    <a:pt x="256" y="487"/>
                  </a:lnTo>
                  <a:lnTo>
                    <a:pt x="256" y="487"/>
                  </a:lnTo>
                  <a:lnTo>
                    <a:pt x="268" y="485"/>
                  </a:lnTo>
                  <a:lnTo>
                    <a:pt x="277" y="484"/>
                  </a:lnTo>
                  <a:lnTo>
                    <a:pt x="289" y="485"/>
                  </a:lnTo>
                  <a:lnTo>
                    <a:pt x="298" y="493"/>
                  </a:lnTo>
                  <a:lnTo>
                    <a:pt x="298" y="493"/>
                  </a:lnTo>
                  <a:lnTo>
                    <a:pt x="304" y="497"/>
                  </a:lnTo>
                  <a:lnTo>
                    <a:pt x="304" y="497"/>
                  </a:lnTo>
                  <a:lnTo>
                    <a:pt x="313" y="504"/>
                  </a:lnTo>
                  <a:lnTo>
                    <a:pt x="323" y="508"/>
                  </a:lnTo>
                  <a:lnTo>
                    <a:pt x="334" y="510"/>
                  </a:lnTo>
                  <a:lnTo>
                    <a:pt x="349" y="510"/>
                  </a:lnTo>
                  <a:lnTo>
                    <a:pt x="349" y="510"/>
                  </a:lnTo>
                  <a:lnTo>
                    <a:pt x="366" y="506"/>
                  </a:lnTo>
                  <a:lnTo>
                    <a:pt x="382" y="501"/>
                  </a:lnTo>
                  <a:lnTo>
                    <a:pt x="382" y="501"/>
                  </a:lnTo>
                  <a:lnTo>
                    <a:pt x="382" y="501"/>
                  </a:lnTo>
                  <a:lnTo>
                    <a:pt x="395" y="495"/>
                  </a:lnTo>
                  <a:lnTo>
                    <a:pt x="406" y="491"/>
                  </a:lnTo>
                  <a:lnTo>
                    <a:pt x="416" y="493"/>
                  </a:lnTo>
                  <a:lnTo>
                    <a:pt x="419" y="493"/>
                  </a:lnTo>
                  <a:lnTo>
                    <a:pt x="425" y="497"/>
                  </a:lnTo>
                  <a:lnTo>
                    <a:pt x="425" y="497"/>
                  </a:lnTo>
                  <a:lnTo>
                    <a:pt x="429" y="503"/>
                  </a:lnTo>
                  <a:lnTo>
                    <a:pt x="433" y="508"/>
                  </a:lnTo>
                  <a:lnTo>
                    <a:pt x="437" y="520"/>
                  </a:lnTo>
                  <a:lnTo>
                    <a:pt x="437" y="520"/>
                  </a:lnTo>
                  <a:lnTo>
                    <a:pt x="440" y="531"/>
                  </a:lnTo>
                  <a:lnTo>
                    <a:pt x="444" y="535"/>
                  </a:lnTo>
                  <a:lnTo>
                    <a:pt x="448" y="540"/>
                  </a:lnTo>
                  <a:lnTo>
                    <a:pt x="448" y="540"/>
                  </a:lnTo>
                  <a:lnTo>
                    <a:pt x="467" y="558"/>
                  </a:lnTo>
                  <a:lnTo>
                    <a:pt x="467" y="558"/>
                  </a:lnTo>
                  <a:lnTo>
                    <a:pt x="478" y="567"/>
                  </a:lnTo>
                  <a:lnTo>
                    <a:pt x="491" y="578"/>
                  </a:lnTo>
                  <a:lnTo>
                    <a:pt x="491" y="578"/>
                  </a:lnTo>
                  <a:lnTo>
                    <a:pt x="514" y="592"/>
                  </a:lnTo>
                  <a:lnTo>
                    <a:pt x="514" y="592"/>
                  </a:lnTo>
                  <a:lnTo>
                    <a:pt x="516" y="588"/>
                  </a:lnTo>
                  <a:lnTo>
                    <a:pt x="516" y="588"/>
                  </a:lnTo>
                  <a:lnTo>
                    <a:pt x="528" y="563"/>
                  </a:lnTo>
                  <a:lnTo>
                    <a:pt x="533" y="552"/>
                  </a:lnTo>
                  <a:lnTo>
                    <a:pt x="543" y="542"/>
                  </a:lnTo>
                  <a:lnTo>
                    <a:pt x="543" y="542"/>
                  </a:lnTo>
                  <a:lnTo>
                    <a:pt x="550" y="535"/>
                  </a:lnTo>
                  <a:lnTo>
                    <a:pt x="552" y="529"/>
                  </a:lnTo>
                  <a:lnTo>
                    <a:pt x="552" y="529"/>
                  </a:lnTo>
                  <a:lnTo>
                    <a:pt x="550" y="527"/>
                  </a:lnTo>
                  <a:lnTo>
                    <a:pt x="545" y="521"/>
                  </a:lnTo>
                  <a:lnTo>
                    <a:pt x="545" y="521"/>
                  </a:lnTo>
                  <a:lnTo>
                    <a:pt x="539" y="518"/>
                  </a:lnTo>
                  <a:lnTo>
                    <a:pt x="537" y="512"/>
                  </a:lnTo>
                  <a:lnTo>
                    <a:pt x="537" y="504"/>
                  </a:lnTo>
                  <a:lnTo>
                    <a:pt x="537" y="499"/>
                  </a:lnTo>
                  <a:lnTo>
                    <a:pt x="537" y="499"/>
                  </a:lnTo>
                  <a:lnTo>
                    <a:pt x="539" y="485"/>
                  </a:lnTo>
                  <a:lnTo>
                    <a:pt x="539" y="485"/>
                  </a:lnTo>
                  <a:lnTo>
                    <a:pt x="541" y="478"/>
                  </a:lnTo>
                  <a:lnTo>
                    <a:pt x="545" y="474"/>
                  </a:lnTo>
                  <a:lnTo>
                    <a:pt x="550" y="472"/>
                  </a:lnTo>
                  <a:lnTo>
                    <a:pt x="556" y="472"/>
                  </a:lnTo>
                  <a:lnTo>
                    <a:pt x="556" y="472"/>
                  </a:lnTo>
                  <a:lnTo>
                    <a:pt x="565" y="470"/>
                  </a:lnTo>
                  <a:lnTo>
                    <a:pt x="575" y="466"/>
                  </a:lnTo>
                  <a:lnTo>
                    <a:pt x="575" y="466"/>
                  </a:lnTo>
                  <a:lnTo>
                    <a:pt x="579" y="463"/>
                  </a:lnTo>
                  <a:lnTo>
                    <a:pt x="579" y="463"/>
                  </a:lnTo>
                  <a:lnTo>
                    <a:pt x="573" y="459"/>
                  </a:lnTo>
                  <a:lnTo>
                    <a:pt x="573" y="459"/>
                  </a:lnTo>
                  <a:lnTo>
                    <a:pt x="564" y="453"/>
                  </a:lnTo>
                  <a:lnTo>
                    <a:pt x="556" y="446"/>
                  </a:lnTo>
                  <a:lnTo>
                    <a:pt x="556" y="446"/>
                  </a:lnTo>
                  <a:lnTo>
                    <a:pt x="550" y="438"/>
                  </a:lnTo>
                  <a:lnTo>
                    <a:pt x="550" y="432"/>
                  </a:lnTo>
                  <a:lnTo>
                    <a:pt x="554" y="427"/>
                  </a:lnTo>
                  <a:lnTo>
                    <a:pt x="558" y="423"/>
                  </a:lnTo>
                  <a:lnTo>
                    <a:pt x="558" y="423"/>
                  </a:lnTo>
                  <a:lnTo>
                    <a:pt x="562" y="419"/>
                  </a:lnTo>
                  <a:lnTo>
                    <a:pt x="565" y="413"/>
                  </a:lnTo>
                  <a:lnTo>
                    <a:pt x="565" y="413"/>
                  </a:lnTo>
                  <a:lnTo>
                    <a:pt x="567" y="406"/>
                  </a:lnTo>
                  <a:lnTo>
                    <a:pt x="571" y="402"/>
                  </a:lnTo>
                  <a:lnTo>
                    <a:pt x="577" y="396"/>
                  </a:lnTo>
                  <a:lnTo>
                    <a:pt x="583" y="393"/>
                  </a:lnTo>
                  <a:lnTo>
                    <a:pt x="583" y="393"/>
                  </a:lnTo>
                  <a:lnTo>
                    <a:pt x="601" y="387"/>
                  </a:lnTo>
                  <a:lnTo>
                    <a:pt x="630" y="383"/>
                  </a:lnTo>
                  <a:lnTo>
                    <a:pt x="630" y="383"/>
                  </a:lnTo>
                  <a:lnTo>
                    <a:pt x="651" y="381"/>
                  </a:lnTo>
                  <a:lnTo>
                    <a:pt x="651" y="381"/>
                  </a:lnTo>
                  <a:lnTo>
                    <a:pt x="658" y="379"/>
                  </a:lnTo>
                  <a:lnTo>
                    <a:pt x="658" y="379"/>
                  </a:lnTo>
                  <a:lnTo>
                    <a:pt x="658" y="379"/>
                  </a:lnTo>
                  <a:lnTo>
                    <a:pt x="656" y="379"/>
                  </a:lnTo>
                  <a:lnTo>
                    <a:pt x="656" y="379"/>
                  </a:lnTo>
                  <a:lnTo>
                    <a:pt x="656" y="372"/>
                  </a:lnTo>
                  <a:lnTo>
                    <a:pt x="658" y="362"/>
                  </a:lnTo>
                  <a:lnTo>
                    <a:pt x="658" y="362"/>
                  </a:lnTo>
                  <a:lnTo>
                    <a:pt x="660" y="351"/>
                  </a:lnTo>
                  <a:lnTo>
                    <a:pt x="660" y="341"/>
                  </a:lnTo>
                  <a:lnTo>
                    <a:pt x="660" y="321"/>
                  </a:lnTo>
                  <a:lnTo>
                    <a:pt x="660" y="321"/>
                  </a:lnTo>
                  <a:lnTo>
                    <a:pt x="658" y="305"/>
                  </a:lnTo>
                  <a:lnTo>
                    <a:pt x="658" y="298"/>
                  </a:lnTo>
                  <a:lnTo>
                    <a:pt x="658" y="292"/>
                  </a:lnTo>
                  <a:lnTo>
                    <a:pt x="658" y="292"/>
                  </a:lnTo>
                  <a:lnTo>
                    <a:pt x="662" y="284"/>
                  </a:lnTo>
                  <a:lnTo>
                    <a:pt x="668" y="279"/>
                  </a:lnTo>
                  <a:lnTo>
                    <a:pt x="674" y="275"/>
                  </a:lnTo>
                  <a:lnTo>
                    <a:pt x="683" y="273"/>
                  </a:lnTo>
                  <a:lnTo>
                    <a:pt x="683" y="273"/>
                  </a:lnTo>
                  <a:lnTo>
                    <a:pt x="698" y="266"/>
                  </a:lnTo>
                  <a:lnTo>
                    <a:pt x="698" y="266"/>
                  </a:lnTo>
                  <a:lnTo>
                    <a:pt x="706" y="262"/>
                  </a:lnTo>
                  <a:lnTo>
                    <a:pt x="706" y="260"/>
                  </a:lnTo>
                  <a:lnTo>
                    <a:pt x="706" y="258"/>
                  </a:lnTo>
                  <a:lnTo>
                    <a:pt x="706" y="258"/>
                  </a:lnTo>
                  <a:lnTo>
                    <a:pt x="700" y="250"/>
                  </a:lnTo>
                  <a:lnTo>
                    <a:pt x="700" y="250"/>
                  </a:lnTo>
                  <a:lnTo>
                    <a:pt x="694" y="243"/>
                  </a:lnTo>
                  <a:lnTo>
                    <a:pt x="692" y="239"/>
                  </a:lnTo>
                  <a:lnTo>
                    <a:pt x="692" y="233"/>
                  </a:lnTo>
                  <a:lnTo>
                    <a:pt x="692" y="233"/>
                  </a:lnTo>
                  <a:lnTo>
                    <a:pt x="694" y="228"/>
                  </a:lnTo>
                  <a:lnTo>
                    <a:pt x="696" y="218"/>
                  </a:lnTo>
                  <a:lnTo>
                    <a:pt x="700" y="197"/>
                  </a:lnTo>
                  <a:lnTo>
                    <a:pt x="700" y="197"/>
                  </a:lnTo>
                  <a:lnTo>
                    <a:pt x="700" y="188"/>
                  </a:lnTo>
                  <a:lnTo>
                    <a:pt x="700" y="188"/>
                  </a:lnTo>
                  <a:lnTo>
                    <a:pt x="692" y="188"/>
                  </a:lnTo>
                  <a:lnTo>
                    <a:pt x="692" y="188"/>
                  </a:lnTo>
                  <a:lnTo>
                    <a:pt x="685" y="188"/>
                  </a:lnTo>
                  <a:lnTo>
                    <a:pt x="679" y="186"/>
                  </a:lnTo>
                  <a:lnTo>
                    <a:pt x="677" y="182"/>
                  </a:lnTo>
                  <a:lnTo>
                    <a:pt x="675" y="178"/>
                  </a:lnTo>
                  <a:lnTo>
                    <a:pt x="677" y="175"/>
                  </a:lnTo>
                  <a:lnTo>
                    <a:pt x="679" y="171"/>
                  </a:lnTo>
                  <a:lnTo>
                    <a:pt x="685" y="159"/>
                  </a:lnTo>
                  <a:lnTo>
                    <a:pt x="685" y="159"/>
                  </a:lnTo>
                  <a:lnTo>
                    <a:pt x="664" y="157"/>
                  </a:lnTo>
                  <a:lnTo>
                    <a:pt x="653" y="156"/>
                  </a:lnTo>
                  <a:lnTo>
                    <a:pt x="645" y="154"/>
                  </a:lnTo>
                  <a:lnTo>
                    <a:pt x="645" y="154"/>
                  </a:lnTo>
                  <a:lnTo>
                    <a:pt x="632" y="148"/>
                  </a:lnTo>
                  <a:lnTo>
                    <a:pt x="624" y="146"/>
                  </a:lnTo>
                  <a:lnTo>
                    <a:pt x="624" y="146"/>
                  </a:lnTo>
                  <a:lnTo>
                    <a:pt x="617" y="146"/>
                  </a:lnTo>
                  <a:lnTo>
                    <a:pt x="605" y="138"/>
                  </a:lnTo>
                  <a:lnTo>
                    <a:pt x="605" y="138"/>
                  </a:lnTo>
                  <a:lnTo>
                    <a:pt x="598" y="135"/>
                  </a:lnTo>
                  <a:lnTo>
                    <a:pt x="586" y="135"/>
                  </a:lnTo>
                  <a:lnTo>
                    <a:pt x="575" y="137"/>
                  </a:lnTo>
                  <a:lnTo>
                    <a:pt x="562" y="138"/>
                  </a:lnTo>
                  <a:lnTo>
                    <a:pt x="562" y="138"/>
                  </a:lnTo>
                  <a:lnTo>
                    <a:pt x="539" y="142"/>
                  </a:lnTo>
                  <a:lnTo>
                    <a:pt x="539" y="142"/>
                  </a:lnTo>
                  <a:lnTo>
                    <a:pt x="520" y="144"/>
                  </a:lnTo>
                  <a:lnTo>
                    <a:pt x="520" y="144"/>
                  </a:lnTo>
                  <a:lnTo>
                    <a:pt x="491" y="148"/>
                  </a:lnTo>
                  <a:lnTo>
                    <a:pt x="476" y="148"/>
                  </a:lnTo>
                  <a:lnTo>
                    <a:pt x="457" y="148"/>
                  </a:lnTo>
                  <a:lnTo>
                    <a:pt x="457" y="148"/>
                  </a:lnTo>
                  <a:lnTo>
                    <a:pt x="444" y="146"/>
                  </a:lnTo>
                  <a:lnTo>
                    <a:pt x="433" y="144"/>
                  </a:lnTo>
                  <a:lnTo>
                    <a:pt x="425" y="138"/>
                  </a:lnTo>
                  <a:lnTo>
                    <a:pt x="418" y="135"/>
                  </a:lnTo>
                  <a:lnTo>
                    <a:pt x="418" y="135"/>
                  </a:lnTo>
                  <a:lnTo>
                    <a:pt x="410" y="129"/>
                  </a:lnTo>
                  <a:lnTo>
                    <a:pt x="397" y="123"/>
                  </a:lnTo>
                  <a:lnTo>
                    <a:pt x="397" y="123"/>
                  </a:lnTo>
                  <a:lnTo>
                    <a:pt x="389" y="121"/>
                  </a:lnTo>
                  <a:lnTo>
                    <a:pt x="383" y="125"/>
                  </a:lnTo>
                  <a:lnTo>
                    <a:pt x="378" y="129"/>
                  </a:lnTo>
                  <a:lnTo>
                    <a:pt x="374" y="135"/>
                  </a:lnTo>
                  <a:lnTo>
                    <a:pt x="374" y="135"/>
                  </a:lnTo>
                  <a:lnTo>
                    <a:pt x="364" y="146"/>
                  </a:lnTo>
                  <a:lnTo>
                    <a:pt x="359" y="150"/>
                  </a:lnTo>
                  <a:lnTo>
                    <a:pt x="353" y="152"/>
                  </a:lnTo>
                  <a:lnTo>
                    <a:pt x="353" y="152"/>
                  </a:lnTo>
                  <a:lnTo>
                    <a:pt x="344" y="150"/>
                  </a:lnTo>
                  <a:lnTo>
                    <a:pt x="340" y="150"/>
                  </a:lnTo>
                  <a:lnTo>
                    <a:pt x="338" y="146"/>
                  </a:lnTo>
                  <a:lnTo>
                    <a:pt x="334" y="140"/>
                  </a:lnTo>
                  <a:lnTo>
                    <a:pt x="334" y="133"/>
                  </a:lnTo>
                  <a:lnTo>
                    <a:pt x="334" y="133"/>
                  </a:lnTo>
                  <a:lnTo>
                    <a:pt x="332" y="125"/>
                  </a:lnTo>
                  <a:lnTo>
                    <a:pt x="332" y="121"/>
                  </a:lnTo>
                  <a:lnTo>
                    <a:pt x="332" y="121"/>
                  </a:lnTo>
                  <a:lnTo>
                    <a:pt x="330" y="120"/>
                  </a:lnTo>
                  <a:lnTo>
                    <a:pt x="330" y="120"/>
                  </a:lnTo>
                  <a:lnTo>
                    <a:pt x="323" y="125"/>
                  </a:lnTo>
                  <a:lnTo>
                    <a:pt x="323" y="125"/>
                  </a:lnTo>
                  <a:lnTo>
                    <a:pt x="321" y="129"/>
                  </a:lnTo>
                  <a:lnTo>
                    <a:pt x="317" y="133"/>
                  </a:lnTo>
                  <a:lnTo>
                    <a:pt x="317" y="133"/>
                  </a:lnTo>
                  <a:lnTo>
                    <a:pt x="313" y="133"/>
                  </a:lnTo>
                  <a:lnTo>
                    <a:pt x="309" y="131"/>
                  </a:lnTo>
                  <a:lnTo>
                    <a:pt x="302" y="123"/>
                  </a:lnTo>
                  <a:lnTo>
                    <a:pt x="302" y="123"/>
                  </a:lnTo>
                  <a:lnTo>
                    <a:pt x="292" y="116"/>
                  </a:lnTo>
                  <a:lnTo>
                    <a:pt x="289" y="112"/>
                  </a:lnTo>
                  <a:lnTo>
                    <a:pt x="285" y="110"/>
                  </a:lnTo>
                  <a:lnTo>
                    <a:pt x="285" y="110"/>
                  </a:lnTo>
                  <a:lnTo>
                    <a:pt x="275" y="110"/>
                  </a:lnTo>
                  <a:lnTo>
                    <a:pt x="268" y="112"/>
                  </a:lnTo>
                  <a:lnTo>
                    <a:pt x="268" y="112"/>
                  </a:lnTo>
                  <a:lnTo>
                    <a:pt x="253" y="114"/>
                  </a:lnTo>
                  <a:lnTo>
                    <a:pt x="245" y="114"/>
                  </a:lnTo>
                  <a:lnTo>
                    <a:pt x="237" y="110"/>
                  </a:lnTo>
                  <a:lnTo>
                    <a:pt x="237" y="110"/>
                  </a:lnTo>
                  <a:lnTo>
                    <a:pt x="234" y="108"/>
                  </a:lnTo>
                  <a:lnTo>
                    <a:pt x="232" y="104"/>
                  </a:lnTo>
                  <a:lnTo>
                    <a:pt x="232" y="101"/>
                  </a:lnTo>
                  <a:lnTo>
                    <a:pt x="234" y="99"/>
                  </a:lnTo>
                  <a:lnTo>
                    <a:pt x="234" y="99"/>
                  </a:lnTo>
                  <a:lnTo>
                    <a:pt x="234" y="99"/>
                  </a:lnTo>
                  <a:lnTo>
                    <a:pt x="237" y="95"/>
                  </a:lnTo>
                  <a:lnTo>
                    <a:pt x="243" y="91"/>
                  </a:lnTo>
                  <a:lnTo>
                    <a:pt x="243" y="91"/>
                  </a:lnTo>
                  <a:lnTo>
                    <a:pt x="251" y="83"/>
                  </a:lnTo>
                  <a:lnTo>
                    <a:pt x="253" y="80"/>
                  </a:lnTo>
                  <a:lnTo>
                    <a:pt x="254" y="76"/>
                  </a:lnTo>
                  <a:lnTo>
                    <a:pt x="254" y="76"/>
                  </a:lnTo>
                  <a:lnTo>
                    <a:pt x="253" y="72"/>
                  </a:lnTo>
                  <a:lnTo>
                    <a:pt x="251" y="70"/>
                  </a:lnTo>
                  <a:lnTo>
                    <a:pt x="243" y="68"/>
                  </a:lnTo>
                  <a:lnTo>
                    <a:pt x="232" y="68"/>
                  </a:lnTo>
                  <a:lnTo>
                    <a:pt x="218" y="70"/>
                  </a:lnTo>
                  <a:lnTo>
                    <a:pt x="218" y="70"/>
                  </a:lnTo>
                  <a:lnTo>
                    <a:pt x="196" y="70"/>
                  </a:lnTo>
                  <a:lnTo>
                    <a:pt x="196" y="70"/>
                  </a:lnTo>
                  <a:lnTo>
                    <a:pt x="177" y="68"/>
                  </a:lnTo>
                  <a:lnTo>
                    <a:pt x="162" y="63"/>
                  </a:lnTo>
                  <a:lnTo>
                    <a:pt x="162" y="63"/>
                  </a:lnTo>
                  <a:lnTo>
                    <a:pt x="146" y="55"/>
                  </a:lnTo>
                  <a:lnTo>
                    <a:pt x="133" y="46"/>
                  </a:lnTo>
                  <a:lnTo>
                    <a:pt x="133" y="46"/>
                  </a:lnTo>
                  <a:lnTo>
                    <a:pt x="122" y="36"/>
                  </a:lnTo>
                  <a:lnTo>
                    <a:pt x="122" y="36"/>
                  </a:lnTo>
                  <a:lnTo>
                    <a:pt x="116" y="32"/>
                  </a:lnTo>
                  <a:lnTo>
                    <a:pt x="108" y="27"/>
                  </a:lnTo>
                  <a:lnTo>
                    <a:pt x="99" y="23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74" y="19"/>
                  </a:lnTo>
                  <a:lnTo>
                    <a:pt x="67" y="21"/>
                  </a:lnTo>
                  <a:lnTo>
                    <a:pt x="67" y="21"/>
                  </a:lnTo>
                  <a:lnTo>
                    <a:pt x="61" y="21"/>
                  </a:lnTo>
                  <a:lnTo>
                    <a:pt x="57" y="21"/>
                  </a:lnTo>
                  <a:lnTo>
                    <a:pt x="52" y="17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40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31" y="4"/>
                  </a:lnTo>
                  <a:lnTo>
                    <a:pt x="34" y="8"/>
                  </a:lnTo>
                  <a:lnTo>
                    <a:pt x="36" y="13"/>
                  </a:lnTo>
                  <a:lnTo>
                    <a:pt x="36" y="21"/>
                  </a:lnTo>
                  <a:lnTo>
                    <a:pt x="36" y="21"/>
                  </a:lnTo>
                  <a:lnTo>
                    <a:pt x="34" y="34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51"/>
                  </a:lnTo>
                  <a:lnTo>
                    <a:pt x="34" y="55"/>
                  </a:lnTo>
                  <a:lnTo>
                    <a:pt x="42" y="65"/>
                  </a:lnTo>
                  <a:lnTo>
                    <a:pt x="52" y="74"/>
                  </a:lnTo>
                  <a:lnTo>
                    <a:pt x="53" y="80"/>
                  </a:lnTo>
                  <a:lnTo>
                    <a:pt x="55" y="83"/>
                  </a:lnTo>
                  <a:lnTo>
                    <a:pt x="55" y="83"/>
                  </a:lnTo>
                  <a:lnTo>
                    <a:pt x="53" y="87"/>
                  </a:lnTo>
                  <a:lnTo>
                    <a:pt x="53" y="89"/>
                  </a:lnTo>
                  <a:lnTo>
                    <a:pt x="50" y="91"/>
                  </a:lnTo>
                  <a:lnTo>
                    <a:pt x="48" y="89"/>
                  </a:lnTo>
                  <a:lnTo>
                    <a:pt x="40" y="83"/>
                  </a:lnTo>
                  <a:lnTo>
                    <a:pt x="33" y="76"/>
                  </a:lnTo>
                  <a:lnTo>
                    <a:pt x="33" y="76"/>
                  </a:lnTo>
                  <a:lnTo>
                    <a:pt x="31" y="74"/>
                  </a:lnTo>
                  <a:lnTo>
                    <a:pt x="27" y="74"/>
                  </a:lnTo>
                  <a:lnTo>
                    <a:pt x="23" y="82"/>
                  </a:lnTo>
                  <a:lnTo>
                    <a:pt x="17" y="93"/>
                  </a:lnTo>
                  <a:lnTo>
                    <a:pt x="12" y="106"/>
                  </a:lnTo>
                  <a:lnTo>
                    <a:pt x="12" y="10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2" y="129"/>
                  </a:lnTo>
                  <a:lnTo>
                    <a:pt x="21" y="140"/>
                  </a:lnTo>
                  <a:lnTo>
                    <a:pt x="21" y="14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4" name="FREEFORM_13">
              <a:extLst>
                <a:ext uri="{FF2B5EF4-FFF2-40B4-BE49-F238E27FC236}">
                  <a16:creationId xmlns:a16="http://schemas.microsoft.com/office/drawing/2014/main" id="{EB898789-BA25-D1F1-CE79-9ADA38A58C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4701" y="1340768"/>
              <a:ext cx="852536" cy="522065"/>
            </a:xfrm>
            <a:custGeom>
              <a:avLst/>
              <a:gdLst>
                <a:gd name="T0" fmla="*/ 32 w 663"/>
                <a:gd name="T1" fmla="*/ 267 h 406"/>
                <a:gd name="T2" fmla="*/ 58 w 663"/>
                <a:gd name="T3" fmla="*/ 267 h 406"/>
                <a:gd name="T4" fmla="*/ 89 w 663"/>
                <a:gd name="T5" fmla="*/ 279 h 406"/>
                <a:gd name="T6" fmla="*/ 108 w 663"/>
                <a:gd name="T7" fmla="*/ 294 h 406"/>
                <a:gd name="T8" fmla="*/ 148 w 663"/>
                <a:gd name="T9" fmla="*/ 315 h 406"/>
                <a:gd name="T10" fmla="*/ 187 w 663"/>
                <a:gd name="T11" fmla="*/ 315 h 406"/>
                <a:gd name="T12" fmla="*/ 227 w 663"/>
                <a:gd name="T13" fmla="*/ 320 h 406"/>
                <a:gd name="T14" fmla="*/ 229 w 663"/>
                <a:gd name="T15" fmla="*/ 336 h 406"/>
                <a:gd name="T16" fmla="*/ 216 w 663"/>
                <a:gd name="T17" fmla="*/ 351 h 406"/>
                <a:gd name="T18" fmla="*/ 210 w 663"/>
                <a:gd name="T19" fmla="*/ 358 h 406"/>
                <a:gd name="T20" fmla="*/ 233 w 663"/>
                <a:gd name="T21" fmla="*/ 358 h 406"/>
                <a:gd name="T22" fmla="*/ 256 w 663"/>
                <a:gd name="T23" fmla="*/ 356 h 406"/>
                <a:gd name="T24" fmla="*/ 277 w 663"/>
                <a:gd name="T25" fmla="*/ 372 h 406"/>
                <a:gd name="T26" fmla="*/ 286 w 663"/>
                <a:gd name="T27" fmla="*/ 375 h 406"/>
                <a:gd name="T28" fmla="*/ 299 w 663"/>
                <a:gd name="T29" fmla="*/ 366 h 406"/>
                <a:gd name="T30" fmla="*/ 307 w 663"/>
                <a:gd name="T31" fmla="*/ 372 h 406"/>
                <a:gd name="T32" fmla="*/ 311 w 663"/>
                <a:gd name="T33" fmla="*/ 391 h 406"/>
                <a:gd name="T34" fmla="*/ 320 w 663"/>
                <a:gd name="T35" fmla="*/ 398 h 406"/>
                <a:gd name="T36" fmla="*/ 335 w 663"/>
                <a:gd name="T37" fmla="*/ 385 h 406"/>
                <a:gd name="T38" fmla="*/ 358 w 663"/>
                <a:gd name="T39" fmla="*/ 368 h 406"/>
                <a:gd name="T40" fmla="*/ 383 w 663"/>
                <a:gd name="T41" fmla="*/ 375 h 406"/>
                <a:gd name="T42" fmla="*/ 406 w 663"/>
                <a:gd name="T43" fmla="*/ 391 h 406"/>
                <a:gd name="T44" fmla="*/ 460 w 663"/>
                <a:gd name="T45" fmla="*/ 394 h 406"/>
                <a:gd name="T46" fmla="*/ 506 w 663"/>
                <a:gd name="T47" fmla="*/ 389 h 406"/>
                <a:gd name="T48" fmla="*/ 557 w 663"/>
                <a:gd name="T49" fmla="*/ 381 h 406"/>
                <a:gd name="T50" fmla="*/ 578 w 663"/>
                <a:gd name="T51" fmla="*/ 387 h 406"/>
                <a:gd name="T52" fmla="*/ 603 w 663"/>
                <a:gd name="T53" fmla="*/ 394 h 406"/>
                <a:gd name="T54" fmla="*/ 637 w 663"/>
                <a:gd name="T55" fmla="*/ 404 h 406"/>
                <a:gd name="T56" fmla="*/ 661 w 663"/>
                <a:gd name="T57" fmla="*/ 398 h 406"/>
                <a:gd name="T58" fmla="*/ 652 w 663"/>
                <a:gd name="T59" fmla="*/ 381 h 406"/>
                <a:gd name="T60" fmla="*/ 631 w 663"/>
                <a:gd name="T61" fmla="*/ 366 h 406"/>
                <a:gd name="T62" fmla="*/ 643 w 663"/>
                <a:gd name="T63" fmla="*/ 337 h 406"/>
                <a:gd name="T64" fmla="*/ 646 w 663"/>
                <a:gd name="T65" fmla="*/ 317 h 406"/>
                <a:gd name="T66" fmla="*/ 633 w 663"/>
                <a:gd name="T67" fmla="*/ 296 h 406"/>
                <a:gd name="T68" fmla="*/ 476 w 663"/>
                <a:gd name="T69" fmla="*/ 229 h 406"/>
                <a:gd name="T70" fmla="*/ 457 w 663"/>
                <a:gd name="T71" fmla="*/ 228 h 406"/>
                <a:gd name="T72" fmla="*/ 430 w 663"/>
                <a:gd name="T73" fmla="*/ 205 h 406"/>
                <a:gd name="T74" fmla="*/ 424 w 663"/>
                <a:gd name="T75" fmla="*/ 171 h 406"/>
                <a:gd name="T76" fmla="*/ 419 w 663"/>
                <a:gd name="T77" fmla="*/ 146 h 406"/>
                <a:gd name="T78" fmla="*/ 387 w 663"/>
                <a:gd name="T79" fmla="*/ 123 h 406"/>
                <a:gd name="T80" fmla="*/ 339 w 663"/>
                <a:gd name="T81" fmla="*/ 129 h 406"/>
                <a:gd name="T82" fmla="*/ 309 w 663"/>
                <a:gd name="T83" fmla="*/ 133 h 406"/>
                <a:gd name="T84" fmla="*/ 280 w 663"/>
                <a:gd name="T85" fmla="*/ 112 h 406"/>
                <a:gd name="T86" fmla="*/ 259 w 663"/>
                <a:gd name="T87" fmla="*/ 46 h 406"/>
                <a:gd name="T88" fmla="*/ 246 w 663"/>
                <a:gd name="T89" fmla="*/ 9 h 406"/>
                <a:gd name="T90" fmla="*/ 223 w 663"/>
                <a:gd name="T91" fmla="*/ 0 h 406"/>
                <a:gd name="T92" fmla="*/ 150 w 663"/>
                <a:gd name="T93" fmla="*/ 28 h 406"/>
                <a:gd name="T94" fmla="*/ 110 w 663"/>
                <a:gd name="T95" fmla="*/ 36 h 406"/>
                <a:gd name="T96" fmla="*/ 96 w 663"/>
                <a:gd name="T97" fmla="*/ 27 h 406"/>
                <a:gd name="T98" fmla="*/ 60 w 663"/>
                <a:gd name="T99" fmla="*/ 28 h 406"/>
                <a:gd name="T100" fmla="*/ 28 w 663"/>
                <a:gd name="T101" fmla="*/ 64 h 406"/>
                <a:gd name="T102" fmla="*/ 7 w 663"/>
                <a:gd name="T103" fmla="*/ 157 h 406"/>
                <a:gd name="T104" fmla="*/ 3 w 663"/>
                <a:gd name="T105" fmla="*/ 233 h 406"/>
                <a:gd name="T106" fmla="*/ 21 w 663"/>
                <a:gd name="T107" fmla="*/ 258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3" h="406">
                  <a:moveTo>
                    <a:pt x="21" y="258"/>
                  </a:moveTo>
                  <a:lnTo>
                    <a:pt x="21" y="258"/>
                  </a:lnTo>
                  <a:lnTo>
                    <a:pt x="28" y="265"/>
                  </a:lnTo>
                  <a:lnTo>
                    <a:pt x="32" y="267"/>
                  </a:lnTo>
                  <a:lnTo>
                    <a:pt x="36" y="267"/>
                  </a:lnTo>
                  <a:lnTo>
                    <a:pt x="36" y="267"/>
                  </a:lnTo>
                  <a:lnTo>
                    <a:pt x="43" y="265"/>
                  </a:lnTo>
                  <a:lnTo>
                    <a:pt x="58" y="267"/>
                  </a:lnTo>
                  <a:lnTo>
                    <a:pt x="58" y="267"/>
                  </a:lnTo>
                  <a:lnTo>
                    <a:pt x="72" y="269"/>
                  </a:lnTo>
                  <a:lnTo>
                    <a:pt x="81" y="273"/>
                  </a:lnTo>
                  <a:lnTo>
                    <a:pt x="89" y="279"/>
                  </a:lnTo>
                  <a:lnTo>
                    <a:pt x="96" y="284"/>
                  </a:lnTo>
                  <a:lnTo>
                    <a:pt x="96" y="284"/>
                  </a:lnTo>
                  <a:lnTo>
                    <a:pt x="108" y="294"/>
                  </a:lnTo>
                  <a:lnTo>
                    <a:pt x="108" y="294"/>
                  </a:lnTo>
                  <a:lnTo>
                    <a:pt x="119" y="301"/>
                  </a:lnTo>
                  <a:lnTo>
                    <a:pt x="132" y="309"/>
                  </a:lnTo>
                  <a:lnTo>
                    <a:pt x="132" y="309"/>
                  </a:lnTo>
                  <a:lnTo>
                    <a:pt x="148" y="315"/>
                  </a:lnTo>
                  <a:lnTo>
                    <a:pt x="165" y="317"/>
                  </a:lnTo>
                  <a:lnTo>
                    <a:pt x="165" y="317"/>
                  </a:lnTo>
                  <a:lnTo>
                    <a:pt x="187" y="315"/>
                  </a:lnTo>
                  <a:lnTo>
                    <a:pt x="187" y="315"/>
                  </a:lnTo>
                  <a:lnTo>
                    <a:pt x="203" y="315"/>
                  </a:lnTo>
                  <a:lnTo>
                    <a:pt x="216" y="315"/>
                  </a:lnTo>
                  <a:lnTo>
                    <a:pt x="222" y="317"/>
                  </a:lnTo>
                  <a:lnTo>
                    <a:pt x="227" y="320"/>
                  </a:lnTo>
                  <a:lnTo>
                    <a:pt x="229" y="324"/>
                  </a:lnTo>
                  <a:lnTo>
                    <a:pt x="231" y="328"/>
                  </a:lnTo>
                  <a:lnTo>
                    <a:pt x="231" y="328"/>
                  </a:lnTo>
                  <a:lnTo>
                    <a:pt x="229" y="336"/>
                  </a:lnTo>
                  <a:lnTo>
                    <a:pt x="227" y="341"/>
                  </a:lnTo>
                  <a:lnTo>
                    <a:pt x="222" y="347"/>
                  </a:lnTo>
                  <a:lnTo>
                    <a:pt x="216" y="351"/>
                  </a:lnTo>
                  <a:lnTo>
                    <a:pt x="216" y="351"/>
                  </a:lnTo>
                  <a:lnTo>
                    <a:pt x="210" y="356"/>
                  </a:lnTo>
                  <a:lnTo>
                    <a:pt x="210" y="356"/>
                  </a:lnTo>
                  <a:lnTo>
                    <a:pt x="210" y="358"/>
                  </a:lnTo>
                  <a:lnTo>
                    <a:pt x="210" y="358"/>
                  </a:lnTo>
                  <a:lnTo>
                    <a:pt x="216" y="360"/>
                  </a:lnTo>
                  <a:lnTo>
                    <a:pt x="222" y="360"/>
                  </a:lnTo>
                  <a:lnTo>
                    <a:pt x="233" y="358"/>
                  </a:lnTo>
                  <a:lnTo>
                    <a:pt x="233" y="358"/>
                  </a:lnTo>
                  <a:lnTo>
                    <a:pt x="244" y="355"/>
                  </a:lnTo>
                  <a:lnTo>
                    <a:pt x="250" y="355"/>
                  </a:lnTo>
                  <a:lnTo>
                    <a:pt x="256" y="356"/>
                  </a:lnTo>
                  <a:lnTo>
                    <a:pt x="256" y="356"/>
                  </a:lnTo>
                  <a:lnTo>
                    <a:pt x="261" y="358"/>
                  </a:lnTo>
                  <a:lnTo>
                    <a:pt x="267" y="364"/>
                  </a:lnTo>
                  <a:lnTo>
                    <a:pt x="277" y="372"/>
                  </a:lnTo>
                  <a:lnTo>
                    <a:pt x="277" y="372"/>
                  </a:lnTo>
                  <a:lnTo>
                    <a:pt x="282" y="379"/>
                  </a:lnTo>
                  <a:lnTo>
                    <a:pt x="282" y="379"/>
                  </a:lnTo>
                  <a:lnTo>
                    <a:pt x="286" y="375"/>
                  </a:lnTo>
                  <a:lnTo>
                    <a:pt x="286" y="375"/>
                  </a:lnTo>
                  <a:lnTo>
                    <a:pt x="292" y="370"/>
                  </a:lnTo>
                  <a:lnTo>
                    <a:pt x="296" y="366"/>
                  </a:lnTo>
                  <a:lnTo>
                    <a:pt x="296" y="366"/>
                  </a:lnTo>
                  <a:lnTo>
                    <a:pt x="299" y="366"/>
                  </a:lnTo>
                  <a:lnTo>
                    <a:pt x="301" y="366"/>
                  </a:lnTo>
                  <a:lnTo>
                    <a:pt x="305" y="368"/>
                  </a:lnTo>
                  <a:lnTo>
                    <a:pt x="307" y="372"/>
                  </a:lnTo>
                  <a:lnTo>
                    <a:pt x="307" y="372"/>
                  </a:lnTo>
                  <a:lnTo>
                    <a:pt x="309" y="377"/>
                  </a:lnTo>
                  <a:lnTo>
                    <a:pt x="311" y="385"/>
                  </a:lnTo>
                  <a:lnTo>
                    <a:pt x="311" y="385"/>
                  </a:lnTo>
                  <a:lnTo>
                    <a:pt x="311" y="391"/>
                  </a:lnTo>
                  <a:lnTo>
                    <a:pt x="313" y="394"/>
                  </a:lnTo>
                  <a:lnTo>
                    <a:pt x="316" y="396"/>
                  </a:lnTo>
                  <a:lnTo>
                    <a:pt x="320" y="398"/>
                  </a:lnTo>
                  <a:lnTo>
                    <a:pt x="320" y="398"/>
                  </a:lnTo>
                  <a:lnTo>
                    <a:pt x="326" y="396"/>
                  </a:lnTo>
                  <a:lnTo>
                    <a:pt x="330" y="392"/>
                  </a:lnTo>
                  <a:lnTo>
                    <a:pt x="335" y="385"/>
                  </a:lnTo>
                  <a:lnTo>
                    <a:pt x="335" y="385"/>
                  </a:lnTo>
                  <a:lnTo>
                    <a:pt x="341" y="377"/>
                  </a:lnTo>
                  <a:lnTo>
                    <a:pt x="349" y="372"/>
                  </a:lnTo>
                  <a:lnTo>
                    <a:pt x="352" y="368"/>
                  </a:lnTo>
                  <a:lnTo>
                    <a:pt x="358" y="368"/>
                  </a:lnTo>
                  <a:lnTo>
                    <a:pt x="362" y="368"/>
                  </a:lnTo>
                  <a:lnTo>
                    <a:pt x="369" y="370"/>
                  </a:lnTo>
                  <a:lnTo>
                    <a:pt x="369" y="370"/>
                  </a:lnTo>
                  <a:lnTo>
                    <a:pt x="383" y="375"/>
                  </a:lnTo>
                  <a:lnTo>
                    <a:pt x="392" y="383"/>
                  </a:lnTo>
                  <a:lnTo>
                    <a:pt x="392" y="383"/>
                  </a:lnTo>
                  <a:lnTo>
                    <a:pt x="398" y="387"/>
                  </a:lnTo>
                  <a:lnTo>
                    <a:pt x="406" y="391"/>
                  </a:lnTo>
                  <a:lnTo>
                    <a:pt x="415" y="392"/>
                  </a:lnTo>
                  <a:lnTo>
                    <a:pt x="426" y="394"/>
                  </a:lnTo>
                  <a:lnTo>
                    <a:pt x="426" y="394"/>
                  </a:lnTo>
                  <a:lnTo>
                    <a:pt x="460" y="394"/>
                  </a:lnTo>
                  <a:lnTo>
                    <a:pt x="489" y="391"/>
                  </a:lnTo>
                  <a:lnTo>
                    <a:pt x="489" y="391"/>
                  </a:lnTo>
                  <a:lnTo>
                    <a:pt x="506" y="389"/>
                  </a:lnTo>
                  <a:lnTo>
                    <a:pt x="506" y="389"/>
                  </a:lnTo>
                  <a:lnTo>
                    <a:pt x="529" y="385"/>
                  </a:lnTo>
                  <a:lnTo>
                    <a:pt x="529" y="385"/>
                  </a:lnTo>
                  <a:lnTo>
                    <a:pt x="544" y="383"/>
                  </a:lnTo>
                  <a:lnTo>
                    <a:pt x="557" y="381"/>
                  </a:lnTo>
                  <a:lnTo>
                    <a:pt x="569" y="383"/>
                  </a:lnTo>
                  <a:lnTo>
                    <a:pt x="574" y="383"/>
                  </a:lnTo>
                  <a:lnTo>
                    <a:pt x="578" y="387"/>
                  </a:lnTo>
                  <a:lnTo>
                    <a:pt x="578" y="387"/>
                  </a:lnTo>
                  <a:lnTo>
                    <a:pt x="588" y="392"/>
                  </a:lnTo>
                  <a:lnTo>
                    <a:pt x="595" y="392"/>
                  </a:lnTo>
                  <a:lnTo>
                    <a:pt x="595" y="392"/>
                  </a:lnTo>
                  <a:lnTo>
                    <a:pt x="603" y="394"/>
                  </a:lnTo>
                  <a:lnTo>
                    <a:pt x="618" y="400"/>
                  </a:lnTo>
                  <a:lnTo>
                    <a:pt x="618" y="400"/>
                  </a:lnTo>
                  <a:lnTo>
                    <a:pt x="625" y="404"/>
                  </a:lnTo>
                  <a:lnTo>
                    <a:pt x="637" y="404"/>
                  </a:lnTo>
                  <a:lnTo>
                    <a:pt x="658" y="406"/>
                  </a:lnTo>
                  <a:lnTo>
                    <a:pt x="658" y="406"/>
                  </a:lnTo>
                  <a:lnTo>
                    <a:pt x="661" y="398"/>
                  </a:lnTo>
                  <a:lnTo>
                    <a:pt x="661" y="398"/>
                  </a:lnTo>
                  <a:lnTo>
                    <a:pt x="663" y="392"/>
                  </a:lnTo>
                  <a:lnTo>
                    <a:pt x="661" y="387"/>
                  </a:lnTo>
                  <a:lnTo>
                    <a:pt x="658" y="383"/>
                  </a:lnTo>
                  <a:lnTo>
                    <a:pt x="652" y="381"/>
                  </a:lnTo>
                  <a:lnTo>
                    <a:pt x="641" y="375"/>
                  </a:lnTo>
                  <a:lnTo>
                    <a:pt x="637" y="372"/>
                  </a:lnTo>
                  <a:lnTo>
                    <a:pt x="631" y="366"/>
                  </a:lnTo>
                  <a:lnTo>
                    <a:pt x="631" y="366"/>
                  </a:lnTo>
                  <a:lnTo>
                    <a:pt x="631" y="362"/>
                  </a:lnTo>
                  <a:lnTo>
                    <a:pt x="631" y="356"/>
                  </a:lnTo>
                  <a:lnTo>
                    <a:pt x="635" y="347"/>
                  </a:lnTo>
                  <a:lnTo>
                    <a:pt x="643" y="337"/>
                  </a:lnTo>
                  <a:lnTo>
                    <a:pt x="644" y="332"/>
                  </a:lnTo>
                  <a:lnTo>
                    <a:pt x="646" y="326"/>
                  </a:lnTo>
                  <a:lnTo>
                    <a:pt x="646" y="326"/>
                  </a:lnTo>
                  <a:lnTo>
                    <a:pt x="646" y="317"/>
                  </a:lnTo>
                  <a:lnTo>
                    <a:pt x="644" y="311"/>
                  </a:lnTo>
                  <a:lnTo>
                    <a:pt x="641" y="303"/>
                  </a:lnTo>
                  <a:lnTo>
                    <a:pt x="633" y="296"/>
                  </a:lnTo>
                  <a:lnTo>
                    <a:pt x="633" y="296"/>
                  </a:lnTo>
                  <a:lnTo>
                    <a:pt x="608" y="284"/>
                  </a:lnTo>
                  <a:lnTo>
                    <a:pt x="553" y="260"/>
                  </a:lnTo>
                  <a:lnTo>
                    <a:pt x="497" y="237"/>
                  </a:lnTo>
                  <a:lnTo>
                    <a:pt x="476" y="229"/>
                  </a:lnTo>
                  <a:lnTo>
                    <a:pt x="468" y="228"/>
                  </a:lnTo>
                  <a:lnTo>
                    <a:pt x="462" y="228"/>
                  </a:lnTo>
                  <a:lnTo>
                    <a:pt x="462" y="228"/>
                  </a:lnTo>
                  <a:lnTo>
                    <a:pt x="457" y="228"/>
                  </a:lnTo>
                  <a:lnTo>
                    <a:pt x="449" y="226"/>
                  </a:lnTo>
                  <a:lnTo>
                    <a:pt x="443" y="220"/>
                  </a:lnTo>
                  <a:lnTo>
                    <a:pt x="436" y="214"/>
                  </a:lnTo>
                  <a:lnTo>
                    <a:pt x="430" y="205"/>
                  </a:lnTo>
                  <a:lnTo>
                    <a:pt x="426" y="195"/>
                  </a:lnTo>
                  <a:lnTo>
                    <a:pt x="424" y="184"/>
                  </a:lnTo>
                  <a:lnTo>
                    <a:pt x="424" y="171"/>
                  </a:lnTo>
                  <a:lnTo>
                    <a:pt x="424" y="171"/>
                  </a:lnTo>
                  <a:lnTo>
                    <a:pt x="424" y="161"/>
                  </a:lnTo>
                  <a:lnTo>
                    <a:pt x="424" y="154"/>
                  </a:lnTo>
                  <a:lnTo>
                    <a:pt x="421" y="148"/>
                  </a:lnTo>
                  <a:lnTo>
                    <a:pt x="419" y="146"/>
                  </a:lnTo>
                  <a:lnTo>
                    <a:pt x="409" y="140"/>
                  </a:lnTo>
                  <a:lnTo>
                    <a:pt x="398" y="131"/>
                  </a:lnTo>
                  <a:lnTo>
                    <a:pt x="398" y="131"/>
                  </a:lnTo>
                  <a:lnTo>
                    <a:pt x="387" y="123"/>
                  </a:lnTo>
                  <a:lnTo>
                    <a:pt x="375" y="119"/>
                  </a:lnTo>
                  <a:lnTo>
                    <a:pt x="368" y="119"/>
                  </a:lnTo>
                  <a:lnTo>
                    <a:pt x="358" y="121"/>
                  </a:lnTo>
                  <a:lnTo>
                    <a:pt x="339" y="129"/>
                  </a:lnTo>
                  <a:lnTo>
                    <a:pt x="328" y="133"/>
                  </a:lnTo>
                  <a:lnTo>
                    <a:pt x="314" y="133"/>
                  </a:lnTo>
                  <a:lnTo>
                    <a:pt x="314" y="133"/>
                  </a:lnTo>
                  <a:lnTo>
                    <a:pt x="309" y="133"/>
                  </a:lnTo>
                  <a:lnTo>
                    <a:pt x="301" y="131"/>
                  </a:lnTo>
                  <a:lnTo>
                    <a:pt x="296" y="127"/>
                  </a:lnTo>
                  <a:lnTo>
                    <a:pt x="290" y="123"/>
                  </a:lnTo>
                  <a:lnTo>
                    <a:pt x="280" y="112"/>
                  </a:lnTo>
                  <a:lnTo>
                    <a:pt x="275" y="99"/>
                  </a:lnTo>
                  <a:lnTo>
                    <a:pt x="269" y="83"/>
                  </a:lnTo>
                  <a:lnTo>
                    <a:pt x="265" y="68"/>
                  </a:lnTo>
                  <a:lnTo>
                    <a:pt x="259" y="46"/>
                  </a:lnTo>
                  <a:lnTo>
                    <a:pt x="259" y="46"/>
                  </a:lnTo>
                  <a:lnTo>
                    <a:pt x="254" y="23"/>
                  </a:lnTo>
                  <a:lnTo>
                    <a:pt x="250" y="15"/>
                  </a:lnTo>
                  <a:lnTo>
                    <a:pt x="246" y="9"/>
                  </a:lnTo>
                  <a:lnTo>
                    <a:pt x="241" y="4"/>
                  </a:lnTo>
                  <a:lnTo>
                    <a:pt x="237" y="2"/>
                  </a:lnTo>
                  <a:lnTo>
                    <a:pt x="231" y="0"/>
                  </a:lnTo>
                  <a:lnTo>
                    <a:pt x="223" y="0"/>
                  </a:lnTo>
                  <a:lnTo>
                    <a:pt x="210" y="2"/>
                  </a:lnTo>
                  <a:lnTo>
                    <a:pt x="193" y="8"/>
                  </a:lnTo>
                  <a:lnTo>
                    <a:pt x="150" y="28"/>
                  </a:lnTo>
                  <a:lnTo>
                    <a:pt x="150" y="28"/>
                  </a:lnTo>
                  <a:lnTo>
                    <a:pt x="132" y="34"/>
                  </a:lnTo>
                  <a:lnTo>
                    <a:pt x="121" y="38"/>
                  </a:lnTo>
                  <a:lnTo>
                    <a:pt x="113" y="38"/>
                  </a:lnTo>
                  <a:lnTo>
                    <a:pt x="110" y="36"/>
                  </a:lnTo>
                  <a:lnTo>
                    <a:pt x="106" y="34"/>
                  </a:lnTo>
                  <a:lnTo>
                    <a:pt x="102" y="32"/>
                  </a:lnTo>
                  <a:lnTo>
                    <a:pt x="100" y="28"/>
                  </a:lnTo>
                  <a:lnTo>
                    <a:pt x="96" y="27"/>
                  </a:lnTo>
                  <a:lnTo>
                    <a:pt x="96" y="27"/>
                  </a:lnTo>
                  <a:lnTo>
                    <a:pt x="83" y="25"/>
                  </a:lnTo>
                  <a:lnTo>
                    <a:pt x="72" y="25"/>
                  </a:lnTo>
                  <a:lnTo>
                    <a:pt x="60" y="28"/>
                  </a:lnTo>
                  <a:lnTo>
                    <a:pt x="51" y="34"/>
                  </a:lnTo>
                  <a:lnTo>
                    <a:pt x="41" y="44"/>
                  </a:lnTo>
                  <a:lnTo>
                    <a:pt x="36" y="53"/>
                  </a:lnTo>
                  <a:lnTo>
                    <a:pt x="28" y="64"/>
                  </a:lnTo>
                  <a:lnTo>
                    <a:pt x="22" y="78"/>
                  </a:lnTo>
                  <a:lnTo>
                    <a:pt x="15" y="104"/>
                  </a:lnTo>
                  <a:lnTo>
                    <a:pt x="9" y="133"/>
                  </a:lnTo>
                  <a:lnTo>
                    <a:pt x="7" y="157"/>
                  </a:lnTo>
                  <a:lnTo>
                    <a:pt x="7" y="178"/>
                  </a:lnTo>
                  <a:lnTo>
                    <a:pt x="7" y="178"/>
                  </a:lnTo>
                  <a:lnTo>
                    <a:pt x="5" y="218"/>
                  </a:lnTo>
                  <a:lnTo>
                    <a:pt x="3" y="233"/>
                  </a:lnTo>
                  <a:lnTo>
                    <a:pt x="0" y="245"/>
                  </a:lnTo>
                  <a:lnTo>
                    <a:pt x="0" y="245"/>
                  </a:lnTo>
                  <a:lnTo>
                    <a:pt x="13" y="252"/>
                  </a:lnTo>
                  <a:lnTo>
                    <a:pt x="21" y="258"/>
                  </a:lnTo>
                  <a:lnTo>
                    <a:pt x="21" y="2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5" name="FREEFORM_14">
              <a:extLst>
                <a:ext uri="{FF2B5EF4-FFF2-40B4-BE49-F238E27FC236}">
                  <a16:creationId xmlns:a16="http://schemas.microsoft.com/office/drawing/2014/main" id="{586B7C2D-4B80-0CED-1E80-1D1768BB0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2999" y="2840098"/>
              <a:ext cx="626222" cy="851249"/>
            </a:xfrm>
            <a:custGeom>
              <a:avLst/>
              <a:gdLst>
                <a:gd name="T0" fmla="*/ 413 w 487"/>
                <a:gd name="T1" fmla="*/ 76 h 662"/>
                <a:gd name="T2" fmla="*/ 387 w 487"/>
                <a:gd name="T3" fmla="*/ 51 h 662"/>
                <a:gd name="T4" fmla="*/ 364 w 487"/>
                <a:gd name="T5" fmla="*/ 27 h 662"/>
                <a:gd name="T6" fmla="*/ 338 w 487"/>
                <a:gd name="T7" fmla="*/ 27 h 662"/>
                <a:gd name="T8" fmla="*/ 305 w 487"/>
                <a:gd name="T9" fmla="*/ 30 h 662"/>
                <a:gd name="T10" fmla="*/ 286 w 487"/>
                <a:gd name="T11" fmla="*/ 13 h 662"/>
                <a:gd name="T12" fmla="*/ 262 w 487"/>
                <a:gd name="T13" fmla="*/ 19 h 662"/>
                <a:gd name="T14" fmla="*/ 239 w 487"/>
                <a:gd name="T15" fmla="*/ 23 h 662"/>
                <a:gd name="T16" fmla="*/ 220 w 487"/>
                <a:gd name="T17" fmla="*/ 4 h 662"/>
                <a:gd name="T18" fmla="*/ 193 w 487"/>
                <a:gd name="T19" fmla="*/ 4 h 662"/>
                <a:gd name="T20" fmla="*/ 167 w 487"/>
                <a:gd name="T21" fmla="*/ 17 h 662"/>
                <a:gd name="T22" fmla="*/ 142 w 487"/>
                <a:gd name="T23" fmla="*/ 40 h 662"/>
                <a:gd name="T24" fmla="*/ 114 w 487"/>
                <a:gd name="T25" fmla="*/ 70 h 662"/>
                <a:gd name="T26" fmla="*/ 106 w 487"/>
                <a:gd name="T27" fmla="*/ 83 h 662"/>
                <a:gd name="T28" fmla="*/ 106 w 487"/>
                <a:gd name="T29" fmla="*/ 116 h 662"/>
                <a:gd name="T30" fmla="*/ 93 w 487"/>
                <a:gd name="T31" fmla="*/ 129 h 662"/>
                <a:gd name="T32" fmla="*/ 59 w 487"/>
                <a:gd name="T33" fmla="*/ 127 h 662"/>
                <a:gd name="T34" fmla="*/ 40 w 487"/>
                <a:gd name="T35" fmla="*/ 142 h 662"/>
                <a:gd name="T36" fmla="*/ 49 w 487"/>
                <a:gd name="T37" fmla="*/ 163 h 662"/>
                <a:gd name="T38" fmla="*/ 44 w 487"/>
                <a:gd name="T39" fmla="*/ 195 h 662"/>
                <a:gd name="T40" fmla="*/ 46 w 487"/>
                <a:gd name="T41" fmla="*/ 214 h 662"/>
                <a:gd name="T42" fmla="*/ 55 w 487"/>
                <a:gd name="T43" fmla="*/ 247 h 662"/>
                <a:gd name="T44" fmla="*/ 59 w 487"/>
                <a:gd name="T45" fmla="*/ 317 h 662"/>
                <a:gd name="T46" fmla="*/ 13 w 487"/>
                <a:gd name="T47" fmla="*/ 370 h 662"/>
                <a:gd name="T48" fmla="*/ 0 w 487"/>
                <a:gd name="T49" fmla="*/ 389 h 662"/>
                <a:gd name="T50" fmla="*/ 8 w 487"/>
                <a:gd name="T51" fmla="*/ 423 h 662"/>
                <a:gd name="T52" fmla="*/ 44 w 487"/>
                <a:gd name="T53" fmla="*/ 448 h 662"/>
                <a:gd name="T54" fmla="*/ 44 w 487"/>
                <a:gd name="T55" fmla="*/ 465 h 662"/>
                <a:gd name="T56" fmla="*/ 30 w 487"/>
                <a:gd name="T57" fmla="*/ 470 h 662"/>
                <a:gd name="T58" fmla="*/ 38 w 487"/>
                <a:gd name="T59" fmla="*/ 503 h 662"/>
                <a:gd name="T60" fmla="*/ 38 w 487"/>
                <a:gd name="T61" fmla="*/ 546 h 662"/>
                <a:gd name="T62" fmla="*/ 30 w 487"/>
                <a:gd name="T63" fmla="*/ 567 h 662"/>
                <a:gd name="T64" fmla="*/ 44 w 487"/>
                <a:gd name="T65" fmla="*/ 584 h 662"/>
                <a:gd name="T66" fmla="*/ 32 w 487"/>
                <a:gd name="T67" fmla="*/ 605 h 662"/>
                <a:gd name="T68" fmla="*/ 44 w 487"/>
                <a:gd name="T69" fmla="*/ 631 h 662"/>
                <a:gd name="T70" fmla="*/ 70 w 487"/>
                <a:gd name="T71" fmla="*/ 660 h 662"/>
                <a:gd name="T72" fmla="*/ 85 w 487"/>
                <a:gd name="T73" fmla="*/ 647 h 662"/>
                <a:gd name="T74" fmla="*/ 116 w 487"/>
                <a:gd name="T75" fmla="*/ 639 h 662"/>
                <a:gd name="T76" fmla="*/ 140 w 487"/>
                <a:gd name="T77" fmla="*/ 660 h 662"/>
                <a:gd name="T78" fmla="*/ 178 w 487"/>
                <a:gd name="T79" fmla="*/ 645 h 662"/>
                <a:gd name="T80" fmla="*/ 212 w 487"/>
                <a:gd name="T81" fmla="*/ 612 h 662"/>
                <a:gd name="T82" fmla="*/ 199 w 487"/>
                <a:gd name="T83" fmla="*/ 588 h 662"/>
                <a:gd name="T84" fmla="*/ 209 w 487"/>
                <a:gd name="T85" fmla="*/ 565 h 662"/>
                <a:gd name="T86" fmla="*/ 207 w 487"/>
                <a:gd name="T87" fmla="*/ 542 h 662"/>
                <a:gd name="T88" fmla="*/ 250 w 487"/>
                <a:gd name="T89" fmla="*/ 512 h 662"/>
                <a:gd name="T90" fmla="*/ 292 w 487"/>
                <a:gd name="T91" fmla="*/ 455 h 662"/>
                <a:gd name="T92" fmla="*/ 298 w 487"/>
                <a:gd name="T93" fmla="*/ 408 h 662"/>
                <a:gd name="T94" fmla="*/ 328 w 487"/>
                <a:gd name="T95" fmla="*/ 379 h 662"/>
                <a:gd name="T96" fmla="*/ 413 w 487"/>
                <a:gd name="T97" fmla="*/ 283 h 662"/>
                <a:gd name="T98" fmla="*/ 448 w 487"/>
                <a:gd name="T99" fmla="*/ 239 h 662"/>
                <a:gd name="T100" fmla="*/ 440 w 487"/>
                <a:gd name="T101" fmla="*/ 231 h 662"/>
                <a:gd name="T102" fmla="*/ 404 w 487"/>
                <a:gd name="T103" fmla="*/ 237 h 662"/>
                <a:gd name="T104" fmla="*/ 419 w 487"/>
                <a:gd name="T105" fmla="*/ 205 h 662"/>
                <a:gd name="T106" fmla="*/ 455 w 487"/>
                <a:gd name="T107" fmla="*/ 178 h 662"/>
                <a:gd name="T108" fmla="*/ 487 w 487"/>
                <a:gd name="T109" fmla="*/ 197 h 662"/>
                <a:gd name="T110" fmla="*/ 457 w 487"/>
                <a:gd name="T111" fmla="*/ 11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87" h="662">
                  <a:moveTo>
                    <a:pt x="436" y="97"/>
                  </a:moveTo>
                  <a:lnTo>
                    <a:pt x="436" y="97"/>
                  </a:lnTo>
                  <a:lnTo>
                    <a:pt x="427" y="91"/>
                  </a:lnTo>
                  <a:lnTo>
                    <a:pt x="419" y="83"/>
                  </a:lnTo>
                  <a:lnTo>
                    <a:pt x="413" y="76"/>
                  </a:lnTo>
                  <a:lnTo>
                    <a:pt x="411" y="66"/>
                  </a:lnTo>
                  <a:lnTo>
                    <a:pt x="411" y="66"/>
                  </a:lnTo>
                  <a:lnTo>
                    <a:pt x="400" y="61"/>
                  </a:lnTo>
                  <a:lnTo>
                    <a:pt x="387" y="51"/>
                  </a:lnTo>
                  <a:lnTo>
                    <a:pt x="387" y="51"/>
                  </a:lnTo>
                  <a:lnTo>
                    <a:pt x="381" y="46"/>
                  </a:lnTo>
                  <a:lnTo>
                    <a:pt x="375" y="38"/>
                  </a:lnTo>
                  <a:lnTo>
                    <a:pt x="375" y="38"/>
                  </a:lnTo>
                  <a:lnTo>
                    <a:pt x="370" y="32"/>
                  </a:lnTo>
                  <a:lnTo>
                    <a:pt x="364" y="27"/>
                  </a:lnTo>
                  <a:lnTo>
                    <a:pt x="356" y="23"/>
                  </a:lnTo>
                  <a:lnTo>
                    <a:pt x="351" y="21"/>
                  </a:lnTo>
                  <a:lnTo>
                    <a:pt x="351" y="21"/>
                  </a:lnTo>
                  <a:lnTo>
                    <a:pt x="338" y="27"/>
                  </a:lnTo>
                  <a:lnTo>
                    <a:pt x="338" y="27"/>
                  </a:lnTo>
                  <a:lnTo>
                    <a:pt x="330" y="30"/>
                  </a:lnTo>
                  <a:lnTo>
                    <a:pt x="322" y="32"/>
                  </a:lnTo>
                  <a:lnTo>
                    <a:pt x="315" y="32"/>
                  </a:lnTo>
                  <a:lnTo>
                    <a:pt x="305" y="30"/>
                  </a:lnTo>
                  <a:lnTo>
                    <a:pt x="305" y="30"/>
                  </a:lnTo>
                  <a:lnTo>
                    <a:pt x="300" y="27"/>
                  </a:lnTo>
                  <a:lnTo>
                    <a:pt x="296" y="23"/>
                  </a:lnTo>
                  <a:lnTo>
                    <a:pt x="290" y="15"/>
                  </a:lnTo>
                  <a:lnTo>
                    <a:pt x="290" y="15"/>
                  </a:lnTo>
                  <a:lnTo>
                    <a:pt x="286" y="13"/>
                  </a:lnTo>
                  <a:lnTo>
                    <a:pt x="284" y="11"/>
                  </a:lnTo>
                  <a:lnTo>
                    <a:pt x="281" y="10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56" y="23"/>
                  </a:lnTo>
                  <a:lnTo>
                    <a:pt x="250" y="25"/>
                  </a:lnTo>
                  <a:lnTo>
                    <a:pt x="247" y="25"/>
                  </a:lnTo>
                  <a:lnTo>
                    <a:pt x="239" y="23"/>
                  </a:lnTo>
                  <a:lnTo>
                    <a:pt x="239" y="23"/>
                  </a:lnTo>
                  <a:lnTo>
                    <a:pt x="229" y="17"/>
                  </a:lnTo>
                  <a:lnTo>
                    <a:pt x="226" y="10"/>
                  </a:lnTo>
                  <a:lnTo>
                    <a:pt x="226" y="10"/>
                  </a:lnTo>
                  <a:lnTo>
                    <a:pt x="220" y="4"/>
                  </a:lnTo>
                  <a:lnTo>
                    <a:pt x="216" y="2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03" y="0"/>
                  </a:lnTo>
                  <a:lnTo>
                    <a:pt x="193" y="4"/>
                  </a:lnTo>
                  <a:lnTo>
                    <a:pt x="193" y="4"/>
                  </a:lnTo>
                  <a:lnTo>
                    <a:pt x="186" y="8"/>
                  </a:lnTo>
                  <a:lnTo>
                    <a:pt x="176" y="13"/>
                  </a:lnTo>
                  <a:lnTo>
                    <a:pt x="176" y="13"/>
                  </a:lnTo>
                  <a:lnTo>
                    <a:pt x="167" y="17"/>
                  </a:lnTo>
                  <a:lnTo>
                    <a:pt x="167" y="17"/>
                  </a:lnTo>
                  <a:lnTo>
                    <a:pt x="154" y="25"/>
                  </a:lnTo>
                  <a:lnTo>
                    <a:pt x="148" y="32"/>
                  </a:lnTo>
                  <a:lnTo>
                    <a:pt x="142" y="40"/>
                  </a:lnTo>
                  <a:lnTo>
                    <a:pt x="142" y="40"/>
                  </a:lnTo>
                  <a:lnTo>
                    <a:pt x="135" y="53"/>
                  </a:lnTo>
                  <a:lnTo>
                    <a:pt x="127" y="61"/>
                  </a:lnTo>
                  <a:lnTo>
                    <a:pt x="121" y="66"/>
                  </a:lnTo>
                  <a:lnTo>
                    <a:pt x="116" y="70"/>
                  </a:lnTo>
                  <a:lnTo>
                    <a:pt x="114" y="70"/>
                  </a:lnTo>
                  <a:lnTo>
                    <a:pt x="114" y="70"/>
                  </a:lnTo>
                  <a:lnTo>
                    <a:pt x="108" y="74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6" y="83"/>
                  </a:lnTo>
                  <a:lnTo>
                    <a:pt x="106" y="93"/>
                  </a:lnTo>
                  <a:lnTo>
                    <a:pt x="106" y="93"/>
                  </a:lnTo>
                  <a:lnTo>
                    <a:pt x="108" y="106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4" y="121"/>
                  </a:lnTo>
                  <a:lnTo>
                    <a:pt x="102" y="125"/>
                  </a:lnTo>
                  <a:lnTo>
                    <a:pt x="99" y="127"/>
                  </a:lnTo>
                  <a:lnTo>
                    <a:pt x="93" y="129"/>
                  </a:lnTo>
                  <a:lnTo>
                    <a:pt x="93" y="129"/>
                  </a:lnTo>
                  <a:lnTo>
                    <a:pt x="82" y="131"/>
                  </a:lnTo>
                  <a:lnTo>
                    <a:pt x="74" y="129"/>
                  </a:lnTo>
                  <a:lnTo>
                    <a:pt x="74" y="129"/>
                  </a:lnTo>
                  <a:lnTo>
                    <a:pt x="63" y="127"/>
                  </a:lnTo>
                  <a:lnTo>
                    <a:pt x="59" y="127"/>
                  </a:lnTo>
                  <a:lnTo>
                    <a:pt x="53" y="129"/>
                  </a:lnTo>
                  <a:lnTo>
                    <a:pt x="53" y="129"/>
                  </a:lnTo>
                  <a:lnTo>
                    <a:pt x="46" y="135"/>
                  </a:lnTo>
                  <a:lnTo>
                    <a:pt x="40" y="142"/>
                  </a:lnTo>
                  <a:lnTo>
                    <a:pt x="40" y="142"/>
                  </a:lnTo>
                  <a:lnTo>
                    <a:pt x="36" y="146"/>
                  </a:lnTo>
                  <a:lnTo>
                    <a:pt x="36" y="146"/>
                  </a:lnTo>
                  <a:lnTo>
                    <a:pt x="44" y="156"/>
                  </a:lnTo>
                  <a:lnTo>
                    <a:pt x="49" y="163"/>
                  </a:lnTo>
                  <a:lnTo>
                    <a:pt x="49" y="163"/>
                  </a:lnTo>
                  <a:lnTo>
                    <a:pt x="53" y="169"/>
                  </a:lnTo>
                  <a:lnTo>
                    <a:pt x="53" y="176"/>
                  </a:lnTo>
                  <a:lnTo>
                    <a:pt x="53" y="176"/>
                  </a:lnTo>
                  <a:lnTo>
                    <a:pt x="49" y="184"/>
                  </a:lnTo>
                  <a:lnTo>
                    <a:pt x="44" y="195"/>
                  </a:lnTo>
                  <a:lnTo>
                    <a:pt x="44" y="195"/>
                  </a:lnTo>
                  <a:lnTo>
                    <a:pt x="42" y="201"/>
                  </a:lnTo>
                  <a:lnTo>
                    <a:pt x="42" y="207"/>
                  </a:lnTo>
                  <a:lnTo>
                    <a:pt x="46" y="214"/>
                  </a:lnTo>
                  <a:lnTo>
                    <a:pt x="46" y="214"/>
                  </a:lnTo>
                  <a:lnTo>
                    <a:pt x="49" y="222"/>
                  </a:lnTo>
                  <a:lnTo>
                    <a:pt x="53" y="233"/>
                  </a:lnTo>
                  <a:lnTo>
                    <a:pt x="53" y="233"/>
                  </a:lnTo>
                  <a:lnTo>
                    <a:pt x="55" y="247"/>
                  </a:lnTo>
                  <a:lnTo>
                    <a:pt x="55" y="247"/>
                  </a:lnTo>
                  <a:lnTo>
                    <a:pt x="59" y="262"/>
                  </a:lnTo>
                  <a:lnTo>
                    <a:pt x="63" y="292"/>
                  </a:lnTo>
                  <a:lnTo>
                    <a:pt x="63" y="292"/>
                  </a:lnTo>
                  <a:lnTo>
                    <a:pt x="61" y="305"/>
                  </a:lnTo>
                  <a:lnTo>
                    <a:pt x="59" y="317"/>
                  </a:lnTo>
                  <a:lnTo>
                    <a:pt x="53" y="328"/>
                  </a:lnTo>
                  <a:lnTo>
                    <a:pt x="46" y="338"/>
                  </a:lnTo>
                  <a:lnTo>
                    <a:pt x="28" y="357"/>
                  </a:lnTo>
                  <a:lnTo>
                    <a:pt x="13" y="370"/>
                  </a:lnTo>
                  <a:lnTo>
                    <a:pt x="13" y="370"/>
                  </a:lnTo>
                  <a:lnTo>
                    <a:pt x="6" y="377"/>
                  </a:lnTo>
                  <a:lnTo>
                    <a:pt x="6" y="377"/>
                  </a:lnTo>
                  <a:lnTo>
                    <a:pt x="2" y="383"/>
                  </a:lnTo>
                  <a:lnTo>
                    <a:pt x="0" y="389"/>
                  </a:lnTo>
                  <a:lnTo>
                    <a:pt x="0" y="389"/>
                  </a:lnTo>
                  <a:lnTo>
                    <a:pt x="0" y="398"/>
                  </a:lnTo>
                  <a:lnTo>
                    <a:pt x="0" y="412"/>
                  </a:lnTo>
                  <a:lnTo>
                    <a:pt x="0" y="412"/>
                  </a:lnTo>
                  <a:lnTo>
                    <a:pt x="2" y="417"/>
                  </a:lnTo>
                  <a:lnTo>
                    <a:pt x="8" y="423"/>
                  </a:lnTo>
                  <a:lnTo>
                    <a:pt x="21" y="430"/>
                  </a:lnTo>
                  <a:lnTo>
                    <a:pt x="21" y="430"/>
                  </a:lnTo>
                  <a:lnTo>
                    <a:pt x="34" y="436"/>
                  </a:lnTo>
                  <a:lnTo>
                    <a:pt x="40" y="442"/>
                  </a:lnTo>
                  <a:lnTo>
                    <a:pt x="44" y="448"/>
                  </a:lnTo>
                  <a:lnTo>
                    <a:pt x="44" y="448"/>
                  </a:lnTo>
                  <a:lnTo>
                    <a:pt x="46" y="453"/>
                  </a:lnTo>
                  <a:lnTo>
                    <a:pt x="47" y="459"/>
                  </a:lnTo>
                  <a:lnTo>
                    <a:pt x="46" y="461"/>
                  </a:lnTo>
                  <a:lnTo>
                    <a:pt x="44" y="465"/>
                  </a:lnTo>
                  <a:lnTo>
                    <a:pt x="44" y="465"/>
                  </a:lnTo>
                  <a:lnTo>
                    <a:pt x="38" y="466"/>
                  </a:lnTo>
                  <a:lnTo>
                    <a:pt x="38" y="466"/>
                  </a:lnTo>
                  <a:lnTo>
                    <a:pt x="34" y="466"/>
                  </a:lnTo>
                  <a:lnTo>
                    <a:pt x="30" y="470"/>
                  </a:lnTo>
                  <a:lnTo>
                    <a:pt x="30" y="470"/>
                  </a:lnTo>
                  <a:lnTo>
                    <a:pt x="30" y="478"/>
                  </a:lnTo>
                  <a:lnTo>
                    <a:pt x="32" y="487"/>
                  </a:lnTo>
                  <a:lnTo>
                    <a:pt x="32" y="487"/>
                  </a:lnTo>
                  <a:lnTo>
                    <a:pt x="38" y="503"/>
                  </a:lnTo>
                  <a:lnTo>
                    <a:pt x="46" y="514"/>
                  </a:lnTo>
                  <a:lnTo>
                    <a:pt x="46" y="514"/>
                  </a:lnTo>
                  <a:lnTo>
                    <a:pt x="47" y="521"/>
                  </a:lnTo>
                  <a:lnTo>
                    <a:pt x="46" y="529"/>
                  </a:lnTo>
                  <a:lnTo>
                    <a:pt x="38" y="546"/>
                  </a:lnTo>
                  <a:lnTo>
                    <a:pt x="38" y="546"/>
                  </a:lnTo>
                  <a:lnTo>
                    <a:pt x="30" y="559"/>
                  </a:lnTo>
                  <a:lnTo>
                    <a:pt x="30" y="559"/>
                  </a:lnTo>
                  <a:lnTo>
                    <a:pt x="28" y="563"/>
                  </a:lnTo>
                  <a:lnTo>
                    <a:pt x="30" y="567"/>
                  </a:lnTo>
                  <a:lnTo>
                    <a:pt x="36" y="573"/>
                  </a:lnTo>
                  <a:lnTo>
                    <a:pt x="36" y="573"/>
                  </a:lnTo>
                  <a:lnTo>
                    <a:pt x="44" y="576"/>
                  </a:lnTo>
                  <a:lnTo>
                    <a:pt x="44" y="580"/>
                  </a:lnTo>
                  <a:lnTo>
                    <a:pt x="44" y="584"/>
                  </a:lnTo>
                  <a:lnTo>
                    <a:pt x="44" y="584"/>
                  </a:lnTo>
                  <a:lnTo>
                    <a:pt x="42" y="590"/>
                  </a:lnTo>
                  <a:lnTo>
                    <a:pt x="38" y="595"/>
                  </a:lnTo>
                  <a:lnTo>
                    <a:pt x="38" y="595"/>
                  </a:lnTo>
                  <a:lnTo>
                    <a:pt x="32" y="605"/>
                  </a:lnTo>
                  <a:lnTo>
                    <a:pt x="30" y="609"/>
                  </a:lnTo>
                  <a:lnTo>
                    <a:pt x="30" y="614"/>
                  </a:lnTo>
                  <a:lnTo>
                    <a:pt x="30" y="614"/>
                  </a:lnTo>
                  <a:lnTo>
                    <a:pt x="36" y="622"/>
                  </a:lnTo>
                  <a:lnTo>
                    <a:pt x="44" y="631"/>
                  </a:lnTo>
                  <a:lnTo>
                    <a:pt x="44" y="631"/>
                  </a:lnTo>
                  <a:lnTo>
                    <a:pt x="55" y="643"/>
                  </a:lnTo>
                  <a:lnTo>
                    <a:pt x="66" y="656"/>
                  </a:lnTo>
                  <a:lnTo>
                    <a:pt x="66" y="656"/>
                  </a:lnTo>
                  <a:lnTo>
                    <a:pt x="70" y="660"/>
                  </a:lnTo>
                  <a:lnTo>
                    <a:pt x="72" y="662"/>
                  </a:lnTo>
                  <a:lnTo>
                    <a:pt x="72" y="662"/>
                  </a:lnTo>
                  <a:lnTo>
                    <a:pt x="80" y="654"/>
                  </a:lnTo>
                  <a:lnTo>
                    <a:pt x="80" y="654"/>
                  </a:lnTo>
                  <a:lnTo>
                    <a:pt x="85" y="647"/>
                  </a:lnTo>
                  <a:lnTo>
                    <a:pt x="95" y="639"/>
                  </a:lnTo>
                  <a:lnTo>
                    <a:pt x="95" y="639"/>
                  </a:lnTo>
                  <a:lnTo>
                    <a:pt x="102" y="633"/>
                  </a:lnTo>
                  <a:lnTo>
                    <a:pt x="110" y="635"/>
                  </a:lnTo>
                  <a:lnTo>
                    <a:pt x="116" y="639"/>
                  </a:lnTo>
                  <a:lnTo>
                    <a:pt x="121" y="645"/>
                  </a:lnTo>
                  <a:lnTo>
                    <a:pt x="121" y="645"/>
                  </a:lnTo>
                  <a:lnTo>
                    <a:pt x="129" y="654"/>
                  </a:lnTo>
                  <a:lnTo>
                    <a:pt x="135" y="658"/>
                  </a:lnTo>
                  <a:lnTo>
                    <a:pt x="140" y="660"/>
                  </a:lnTo>
                  <a:lnTo>
                    <a:pt x="140" y="660"/>
                  </a:lnTo>
                  <a:lnTo>
                    <a:pt x="148" y="662"/>
                  </a:lnTo>
                  <a:lnTo>
                    <a:pt x="154" y="660"/>
                  </a:lnTo>
                  <a:lnTo>
                    <a:pt x="167" y="654"/>
                  </a:lnTo>
                  <a:lnTo>
                    <a:pt x="178" y="645"/>
                  </a:lnTo>
                  <a:lnTo>
                    <a:pt x="190" y="633"/>
                  </a:lnTo>
                  <a:lnTo>
                    <a:pt x="190" y="633"/>
                  </a:lnTo>
                  <a:lnTo>
                    <a:pt x="203" y="622"/>
                  </a:lnTo>
                  <a:lnTo>
                    <a:pt x="203" y="622"/>
                  </a:lnTo>
                  <a:lnTo>
                    <a:pt x="212" y="612"/>
                  </a:lnTo>
                  <a:lnTo>
                    <a:pt x="212" y="612"/>
                  </a:lnTo>
                  <a:lnTo>
                    <a:pt x="207" y="605"/>
                  </a:lnTo>
                  <a:lnTo>
                    <a:pt x="201" y="595"/>
                  </a:lnTo>
                  <a:lnTo>
                    <a:pt x="201" y="595"/>
                  </a:lnTo>
                  <a:lnTo>
                    <a:pt x="199" y="588"/>
                  </a:lnTo>
                  <a:lnTo>
                    <a:pt x="199" y="582"/>
                  </a:lnTo>
                  <a:lnTo>
                    <a:pt x="201" y="576"/>
                  </a:lnTo>
                  <a:lnTo>
                    <a:pt x="203" y="573"/>
                  </a:lnTo>
                  <a:lnTo>
                    <a:pt x="209" y="567"/>
                  </a:lnTo>
                  <a:lnTo>
                    <a:pt x="209" y="565"/>
                  </a:lnTo>
                  <a:lnTo>
                    <a:pt x="209" y="559"/>
                  </a:lnTo>
                  <a:lnTo>
                    <a:pt x="209" y="559"/>
                  </a:lnTo>
                  <a:lnTo>
                    <a:pt x="205" y="550"/>
                  </a:lnTo>
                  <a:lnTo>
                    <a:pt x="205" y="546"/>
                  </a:lnTo>
                  <a:lnTo>
                    <a:pt x="207" y="542"/>
                  </a:lnTo>
                  <a:lnTo>
                    <a:pt x="210" y="539"/>
                  </a:lnTo>
                  <a:lnTo>
                    <a:pt x="218" y="533"/>
                  </a:lnTo>
                  <a:lnTo>
                    <a:pt x="241" y="518"/>
                  </a:lnTo>
                  <a:lnTo>
                    <a:pt x="241" y="518"/>
                  </a:lnTo>
                  <a:lnTo>
                    <a:pt x="250" y="512"/>
                  </a:lnTo>
                  <a:lnTo>
                    <a:pt x="260" y="503"/>
                  </a:lnTo>
                  <a:lnTo>
                    <a:pt x="269" y="493"/>
                  </a:lnTo>
                  <a:lnTo>
                    <a:pt x="279" y="480"/>
                  </a:lnTo>
                  <a:lnTo>
                    <a:pt x="286" y="468"/>
                  </a:lnTo>
                  <a:lnTo>
                    <a:pt x="292" y="455"/>
                  </a:lnTo>
                  <a:lnTo>
                    <a:pt x="296" y="442"/>
                  </a:lnTo>
                  <a:lnTo>
                    <a:pt x="296" y="430"/>
                  </a:lnTo>
                  <a:lnTo>
                    <a:pt x="296" y="430"/>
                  </a:lnTo>
                  <a:lnTo>
                    <a:pt x="296" y="419"/>
                  </a:lnTo>
                  <a:lnTo>
                    <a:pt x="298" y="408"/>
                  </a:lnTo>
                  <a:lnTo>
                    <a:pt x="303" y="398"/>
                  </a:lnTo>
                  <a:lnTo>
                    <a:pt x="311" y="389"/>
                  </a:lnTo>
                  <a:lnTo>
                    <a:pt x="311" y="389"/>
                  </a:lnTo>
                  <a:lnTo>
                    <a:pt x="319" y="383"/>
                  </a:lnTo>
                  <a:lnTo>
                    <a:pt x="328" y="379"/>
                  </a:lnTo>
                  <a:lnTo>
                    <a:pt x="338" y="377"/>
                  </a:lnTo>
                  <a:lnTo>
                    <a:pt x="351" y="370"/>
                  </a:lnTo>
                  <a:lnTo>
                    <a:pt x="351" y="370"/>
                  </a:lnTo>
                  <a:lnTo>
                    <a:pt x="383" y="328"/>
                  </a:lnTo>
                  <a:lnTo>
                    <a:pt x="413" y="283"/>
                  </a:lnTo>
                  <a:lnTo>
                    <a:pt x="413" y="283"/>
                  </a:lnTo>
                  <a:lnTo>
                    <a:pt x="421" y="271"/>
                  </a:lnTo>
                  <a:lnTo>
                    <a:pt x="430" y="260"/>
                  </a:lnTo>
                  <a:lnTo>
                    <a:pt x="438" y="250"/>
                  </a:lnTo>
                  <a:lnTo>
                    <a:pt x="448" y="239"/>
                  </a:lnTo>
                  <a:lnTo>
                    <a:pt x="448" y="239"/>
                  </a:lnTo>
                  <a:lnTo>
                    <a:pt x="449" y="235"/>
                  </a:lnTo>
                  <a:lnTo>
                    <a:pt x="449" y="231"/>
                  </a:lnTo>
                  <a:lnTo>
                    <a:pt x="446" y="231"/>
                  </a:lnTo>
                  <a:lnTo>
                    <a:pt x="440" y="231"/>
                  </a:lnTo>
                  <a:lnTo>
                    <a:pt x="427" y="233"/>
                  </a:lnTo>
                  <a:lnTo>
                    <a:pt x="411" y="239"/>
                  </a:lnTo>
                  <a:lnTo>
                    <a:pt x="411" y="239"/>
                  </a:lnTo>
                  <a:lnTo>
                    <a:pt x="406" y="239"/>
                  </a:lnTo>
                  <a:lnTo>
                    <a:pt x="404" y="237"/>
                  </a:lnTo>
                  <a:lnTo>
                    <a:pt x="402" y="233"/>
                  </a:lnTo>
                  <a:lnTo>
                    <a:pt x="404" y="228"/>
                  </a:lnTo>
                  <a:lnTo>
                    <a:pt x="410" y="216"/>
                  </a:lnTo>
                  <a:lnTo>
                    <a:pt x="419" y="205"/>
                  </a:lnTo>
                  <a:lnTo>
                    <a:pt x="419" y="205"/>
                  </a:lnTo>
                  <a:lnTo>
                    <a:pt x="444" y="180"/>
                  </a:lnTo>
                  <a:lnTo>
                    <a:pt x="444" y="180"/>
                  </a:lnTo>
                  <a:lnTo>
                    <a:pt x="448" y="178"/>
                  </a:lnTo>
                  <a:lnTo>
                    <a:pt x="451" y="176"/>
                  </a:lnTo>
                  <a:lnTo>
                    <a:pt x="455" y="178"/>
                  </a:lnTo>
                  <a:lnTo>
                    <a:pt x="461" y="180"/>
                  </a:lnTo>
                  <a:lnTo>
                    <a:pt x="470" y="190"/>
                  </a:lnTo>
                  <a:lnTo>
                    <a:pt x="484" y="197"/>
                  </a:lnTo>
                  <a:lnTo>
                    <a:pt x="484" y="197"/>
                  </a:lnTo>
                  <a:lnTo>
                    <a:pt x="487" y="197"/>
                  </a:lnTo>
                  <a:lnTo>
                    <a:pt x="487" y="197"/>
                  </a:lnTo>
                  <a:lnTo>
                    <a:pt x="470" y="156"/>
                  </a:lnTo>
                  <a:lnTo>
                    <a:pt x="461" y="125"/>
                  </a:lnTo>
                  <a:lnTo>
                    <a:pt x="461" y="125"/>
                  </a:lnTo>
                  <a:lnTo>
                    <a:pt x="457" y="116"/>
                  </a:lnTo>
                  <a:lnTo>
                    <a:pt x="451" y="108"/>
                  </a:lnTo>
                  <a:lnTo>
                    <a:pt x="436" y="97"/>
                  </a:lnTo>
                  <a:lnTo>
                    <a:pt x="436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6" name="FREEFORM_22">
              <a:extLst>
                <a:ext uri="{FF2B5EF4-FFF2-40B4-BE49-F238E27FC236}">
                  <a16:creationId xmlns:a16="http://schemas.microsoft.com/office/drawing/2014/main" id="{C68B31E8-C160-E008-C00C-45ED296A7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126" y="2057001"/>
              <a:ext cx="869252" cy="856393"/>
            </a:xfrm>
            <a:custGeom>
              <a:avLst/>
              <a:gdLst>
                <a:gd name="T0" fmla="*/ 21 w 676"/>
                <a:gd name="T1" fmla="*/ 8 h 666"/>
                <a:gd name="T2" fmla="*/ 33 w 676"/>
                <a:gd name="T3" fmla="*/ 38 h 666"/>
                <a:gd name="T4" fmla="*/ 42 w 676"/>
                <a:gd name="T5" fmla="*/ 78 h 666"/>
                <a:gd name="T6" fmla="*/ 18 w 676"/>
                <a:gd name="T7" fmla="*/ 93 h 666"/>
                <a:gd name="T8" fmla="*/ 16 w 676"/>
                <a:gd name="T9" fmla="*/ 137 h 666"/>
                <a:gd name="T10" fmla="*/ 6 w 676"/>
                <a:gd name="T11" fmla="*/ 158 h 666"/>
                <a:gd name="T12" fmla="*/ 10 w 676"/>
                <a:gd name="T13" fmla="*/ 205 h 666"/>
                <a:gd name="T14" fmla="*/ 8 w 676"/>
                <a:gd name="T15" fmla="*/ 239 h 666"/>
                <a:gd name="T16" fmla="*/ 0 w 676"/>
                <a:gd name="T17" fmla="*/ 300 h 666"/>
                <a:gd name="T18" fmla="*/ 6 w 676"/>
                <a:gd name="T19" fmla="*/ 349 h 666"/>
                <a:gd name="T20" fmla="*/ 29 w 676"/>
                <a:gd name="T21" fmla="*/ 380 h 666"/>
                <a:gd name="T22" fmla="*/ 92 w 676"/>
                <a:gd name="T23" fmla="*/ 410 h 666"/>
                <a:gd name="T24" fmla="*/ 124 w 676"/>
                <a:gd name="T25" fmla="*/ 431 h 666"/>
                <a:gd name="T26" fmla="*/ 124 w 676"/>
                <a:gd name="T27" fmla="*/ 454 h 666"/>
                <a:gd name="T28" fmla="*/ 135 w 676"/>
                <a:gd name="T29" fmla="*/ 476 h 666"/>
                <a:gd name="T30" fmla="*/ 162 w 676"/>
                <a:gd name="T31" fmla="*/ 486 h 666"/>
                <a:gd name="T32" fmla="*/ 200 w 676"/>
                <a:gd name="T33" fmla="*/ 575 h 666"/>
                <a:gd name="T34" fmla="*/ 256 w 676"/>
                <a:gd name="T35" fmla="*/ 624 h 666"/>
                <a:gd name="T36" fmla="*/ 293 w 676"/>
                <a:gd name="T37" fmla="*/ 605 h 666"/>
                <a:gd name="T38" fmla="*/ 325 w 676"/>
                <a:gd name="T39" fmla="*/ 607 h 666"/>
                <a:gd name="T40" fmla="*/ 348 w 676"/>
                <a:gd name="T41" fmla="*/ 626 h 666"/>
                <a:gd name="T42" fmla="*/ 382 w 676"/>
                <a:gd name="T43" fmla="*/ 611 h 666"/>
                <a:gd name="T44" fmla="*/ 410 w 676"/>
                <a:gd name="T45" fmla="*/ 632 h 666"/>
                <a:gd name="T46" fmla="*/ 435 w 676"/>
                <a:gd name="T47" fmla="*/ 630 h 666"/>
                <a:gd name="T48" fmla="*/ 476 w 676"/>
                <a:gd name="T49" fmla="*/ 634 h 666"/>
                <a:gd name="T50" fmla="*/ 512 w 676"/>
                <a:gd name="T51" fmla="*/ 666 h 666"/>
                <a:gd name="T52" fmla="*/ 526 w 676"/>
                <a:gd name="T53" fmla="*/ 624 h 666"/>
                <a:gd name="T54" fmla="*/ 549 w 676"/>
                <a:gd name="T55" fmla="*/ 560 h 666"/>
                <a:gd name="T56" fmla="*/ 573 w 676"/>
                <a:gd name="T57" fmla="*/ 474 h 666"/>
                <a:gd name="T58" fmla="*/ 554 w 676"/>
                <a:gd name="T59" fmla="*/ 429 h 666"/>
                <a:gd name="T60" fmla="*/ 566 w 676"/>
                <a:gd name="T61" fmla="*/ 399 h 666"/>
                <a:gd name="T62" fmla="*/ 590 w 676"/>
                <a:gd name="T63" fmla="*/ 368 h 666"/>
                <a:gd name="T64" fmla="*/ 594 w 676"/>
                <a:gd name="T65" fmla="*/ 294 h 666"/>
                <a:gd name="T66" fmla="*/ 573 w 676"/>
                <a:gd name="T67" fmla="*/ 279 h 666"/>
                <a:gd name="T68" fmla="*/ 550 w 676"/>
                <a:gd name="T69" fmla="*/ 285 h 666"/>
                <a:gd name="T70" fmla="*/ 549 w 676"/>
                <a:gd name="T71" fmla="*/ 266 h 666"/>
                <a:gd name="T72" fmla="*/ 537 w 676"/>
                <a:gd name="T73" fmla="*/ 251 h 666"/>
                <a:gd name="T74" fmla="*/ 503 w 676"/>
                <a:gd name="T75" fmla="*/ 230 h 666"/>
                <a:gd name="T76" fmla="*/ 509 w 676"/>
                <a:gd name="T77" fmla="*/ 205 h 666"/>
                <a:gd name="T78" fmla="*/ 530 w 676"/>
                <a:gd name="T79" fmla="*/ 171 h 666"/>
                <a:gd name="T80" fmla="*/ 549 w 676"/>
                <a:gd name="T81" fmla="*/ 173 h 666"/>
                <a:gd name="T82" fmla="*/ 575 w 676"/>
                <a:gd name="T83" fmla="*/ 211 h 666"/>
                <a:gd name="T84" fmla="*/ 613 w 676"/>
                <a:gd name="T85" fmla="*/ 213 h 666"/>
                <a:gd name="T86" fmla="*/ 657 w 676"/>
                <a:gd name="T87" fmla="*/ 215 h 666"/>
                <a:gd name="T88" fmla="*/ 660 w 676"/>
                <a:gd name="T89" fmla="*/ 181 h 666"/>
                <a:gd name="T90" fmla="*/ 622 w 676"/>
                <a:gd name="T91" fmla="*/ 146 h 666"/>
                <a:gd name="T92" fmla="*/ 573 w 676"/>
                <a:gd name="T93" fmla="*/ 160 h 666"/>
                <a:gd name="T94" fmla="*/ 484 w 676"/>
                <a:gd name="T95" fmla="*/ 154 h 666"/>
                <a:gd name="T96" fmla="*/ 384 w 676"/>
                <a:gd name="T97" fmla="*/ 59 h 666"/>
                <a:gd name="T98" fmla="*/ 351 w 676"/>
                <a:gd name="T99" fmla="*/ 46 h 666"/>
                <a:gd name="T100" fmla="*/ 304 w 676"/>
                <a:gd name="T101" fmla="*/ 33 h 666"/>
                <a:gd name="T102" fmla="*/ 126 w 676"/>
                <a:gd name="T103" fmla="*/ 31 h 666"/>
                <a:gd name="T104" fmla="*/ 74 w 676"/>
                <a:gd name="T105" fmla="*/ 0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76" h="666">
                  <a:moveTo>
                    <a:pt x="52" y="18"/>
                  </a:moveTo>
                  <a:lnTo>
                    <a:pt x="52" y="18"/>
                  </a:lnTo>
                  <a:lnTo>
                    <a:pt x="40" y="16"/>
                  </a:lnTo>
                  <a:lnTo>
                    <a:pt x="31" y="12"/>
                  </a:lnTo>
                  <a:lnTo>
                    <a:pt x="31" y="12"/>
                  </a:lnTo>
                  <a:lnTo>
                    <a:pt x="21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40" y="52"/>
                  </a:lnTo>
                  <a:lnTo>
                    <a:pt x="46" y="65"/>
                  </a:lnTo>
                  <a:lnTo>
                    <a:pt x="46" y="65"/>
                  </a:lnTo>
                  <a:lnTo>
                    <a:pt x="46" y="71"/>
                  </a:lnTo>
                  <a:lnTo>
                    <a:pt x="46" y="74"/>
                  </a:lnTo>
                  <a:lnTo>
                    <a:pt x="42" y="78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25" y="86"/>
                  </a:lnTo>
                  <a:lnTo>
                    <a:pt x="21" y="90"/>
                  </a:lnTo>
                  <a:lnTo>
                    <a:pt x="18" y="93"/>
                  </a:lnTo>
                  <a:lnTo>
                    <a:pt x="18" y="93"/>
                  </a:lnTo>
                  <a:lnTo>
                    <a:pt x="12" y="105"/>
                  </a:lnTo>
                  <a:lnTo>
                    <a:pt x="12" y="118"/>
                  </a:lnTo>
                  <a:lnTo>
                    <a:pt x="12" y="118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6" y="137"/>
                  </a:lnTo>
                  <a:lnTo>
                    <a:pt x="16" y="141"/>
                  </a:lnTo>
                  <a:lnTo>
                    <a:pt x="14" y="145"/>
                  </a:lnTo>
                  <a:lnTo>
                    <a:pt x="10" y="150"/>
                  </a:lnTo>
                  <a:lnTo>
                    <a:pt x="10" y="150"/>
                  </a:lnTo>
                  <a:lnTo>
                    <a:pt x="8" y="154"/>
                  </a:lnTo>
                  <a:lnTo>
                    <a:pt x="6" y="158"/>
                  </a:lnTo>
                  <a:lnTo>
                    <a:pt x="4" y="171"/>
                  </a:lnTo>
                  <a:lnTo>
                    <a:pt x="4" y="171"/>
                  </a:lnTo>
                  <a:lnTo>
                    <a:pt x="4" y="188"/>
                  </a:lnTo>
                  <a:lnTo>
                    <a:pt x="8" y="201"/>
                  </a:lnTo>
                  <a:lnTo>
                    <a:pt x="8" y="201"/>
                  </a:lnTo>
                  <a:lnTo>
                    <a:pt x="10" y="205"/>
                  </a:lnTo>
                  <a:lnTo>
                    <a:pt x="10" y="205"/>
                  </a:lnTo>
                  <a:lnTo>
                    <a:pt x="12" y="213"/>
                  </a:lnTo>
                  <a:lnTo>
                    <a:pt x="14" y="218"/>
                  </a:lnTo>
                  <a:lnTo>
                    <a:pt x="12" y="228"/>
                  </a:lnTo>
                  <a:lnTo>
                    <a:pt x="8" y="239"/>
                  </a:lnTo>
                  <a:lnTo>
                    <a:pt x="8" y="239"/>
                  </a:lnTo>
                  <a:lnTo>
                    <a:pt x="4" y="251"/>
                  </a:lnTo>
                  <a:lnTo>
                    <a:pt x="0" y="264"/>
                  </a:lnTo>
                  <a:lnTo>
                    <a:pt x="0" y="264"/>
                  </a:lnTo>
                  <a:lnTo>
                    <a:pt x="0" y="277"/>
                  </a:lnTo>
                  <a:lnTo>
                    <a:pt x="0" y="294"/>
                  </a:lnTo>
                  <a:lnTo>
                    <a:pt x="0" y="300"/>
                  </a:lnTo>
                  <a:lnTo>
                    <a:pt x="0" y="300"/>
                  </a:lnTo>
                  <a:lnTo>
                    <a:pt x="0" y="330"/>
                  </a:lnTo>
                  <a:lnTo>
                    <a:pt x="2" y="342"/>
                  </a:lnTo>
                  <a:lnTo>
                    <a:pt x="4" y="346"/>
                  </a:lnTo>
                  <a:lnTo>
                    <a:pt x="6" y="349"/>
                  </a:lnTo>
                  <a:lnTo>
                    <a:pt x="6" y="349"/>
                  </a:lnTo>
                  <a:lnTo>
                    <a:pt x="10" y="351"/>
                  </a:lnTo>
                  <a:lnTo>
                    <a:pt x="12" y="355"/>
                  </a:lnTo>
                  <a:lnTo>
                    <a:pt x="18" y="363"/>
                  </a:lnTo>
                  <a:lnTo>
                    <a:pt x="18" y="363"/>
                  </a:lnTo>
                  <a:lnTo>
                    <a:pt x="21" y="370"/>
                  </a:lnTo>
                  <a:lnTo>
                    <a:pt x="29" y="380"/>
                  </a:lnTo>
                  <a:lnTo>
                    <a:pt x="29" y="380"/>
                  </a:lnTo>
                  <a:lnTo>
                    <a:pt x="37" y="387"/>
                  </a:lnTo>
                  <a:lnTo>
                    <a:pt x="48" y="393"/>
                  </a:lnTo>
                  <a:lnTo>
                    <a:pt x="71" y="402"/>
                  </a:lnTo>
                  <a:lnTo>
                    <a:pt x="71" y="402"/>
                  </a:lnTo>
                  <a:lnTo>
                    <a:pt x="92" y="410"/>
                  </a:lnTo>
                  <a:lnTo>
                    <a:pt x="92" y="410"/>
                  </a:lnTo>
                  <a:lnTo>
                    <a:pt x="103" y="416"/>
                  </a:lnTo>
                  <a:lnTo>
                    <a:pt x="103" y="416"/>
                  </a:lnTo>
                  <a:lnTo>
                    <a:pt x="112" y="421"/>
                  </a:lnTo>
                  <a:lnTo>
                    <a:pt x="120" y="425"/>
                  </a:lnTo>
                  <a:lnTo>
                    <a:pt x="124" y="431"/>
                  </a:lnTo>
                  <a:lnTo>
                    <a:pt x="126" y="437"/>
                  </a:lnTo>
                  <a:lnTo>
                    <a:pt x="126" y="440"/>
                  </a:lnTo>
                  <a:lnTo>
                    <a:pt x="126" y="440"/>
                  </a:lnTo>
                  <a:lnTo>
                    <a:pt x="126" y="442"/>
                  </a:lnTo>
                  <a:lnTo>
                    <a:pt x="126" y="442"/>
                  </a:lnTo>
                  <a:lnTo>
                    <a:pt x="124" y="454"/>
                  </a:lnTo>
                  <a:lnTo>
                    <a:pt x="124" y="465"/>
                  </a:lnTo>
                  <a:lnTo>
                    <a:pt x="124" y="465"/>
                  </a:lnTo>
                  <a:lnTo>
                    <a:pt x="126" y="474"/>
                  </a:lnTo>
                  <a:lnTo>
                    <a:pt x="128" y="476"/>
                  </a:lnTo>
                  <a:lnTo>
                    <a:pt x="128" y="476"/>
                  </a:lnTo>
                  <a:lnTo>
                    <a:pt x="135" y="476"/>
                  </a:lnTo>
                  <a:lnTo>
                    <a:pt x="135" y="476"/>
                  </a:lnTo>
                  <a:lnTo>
                    <a:pt x="145" y="474"/>
                  </a:lnTo>
                  <a:lnTo>
                    <a:pt x="152" y="476"/>
                  </a:lnTo>
                  <a:lnTo>
                    <a:pt x="158" y="478"/>
                  </a:lnTo>
                  <a:lnTo>
                    <a:pt x="162" y="482"/>
                  </a:lnTo>
                  <a:lnTo>
                    <a:pt x="162" y="486"/>
                  </a:lnTo>
                  <a:lnTo>
                    <a:pt x="162" y="486"/>
                  </a:lnTo>
                  <a:lnTo>
                    <a:pt x="171" y="509"/>
                  </a:lnTo>
                  <a:lnTo>
                    <a:pt x="171" y="509"/>
                  </a:lnTo>
                  <a:lnTo>
                    <a:pt x="194" y="564"/>
                  </a:lnTo>
                  <a:lnTo>
                    <a:pt x="194" y="564"/>
                  </a:lnTo>
                  <a:lnTo>
                    <a:pt x="200" y="575"/>
                  </a:lnTo>
                  <a:lnTo>
                    <a:pt x="207" y="586"/>
                  </a:lnTo>
                  <a:lnTo>
                    <a:pt x="222" y="605"/>
                  </a:lnTo>
                  <a:lnTo>
                    <a:pt x="238" y="619"/>
                  </a:lnTo>
                  <a:lnTo>
                    <a:pt x="249" y="628"/>
                  </a:lnTo>
                  <a:lnTo>
                    <a:pt x="249" y="628"/>
                  </a:lnTo>
                  <a:lnTo>
                    <a:pt x="256" y="624"/>
                  </a:lnTo>
                  <a:lnTo>
                    <a:pt x="264" y="620"/>
                  </a:lnTo>
                  <a:lnTo>
                    <a:pt x="264" y="620"/>
                  </a:lnTo>
                  <a:lnTo>
                    <a:pt x="274" y="615"/>
                  </a:lnTo>
                  <a:lnTo>
                    <a:pt x="274" y="615"/>
                  </a:lnTo>
                  <a:lnTo>
                    <a:pt x="283" y="609"/>
                  </a:lnTo>
                  <a:lnTo>
                    <a:pt x="293" y="605"/>
                  </a:lnTo>
                  <a:lnTo>
                    <a:pt x="293" y="605"/>
                  </a:lnTo>
                  <a:lnTo>
                    <a:pt x="304" y="601"/>
                  </a:lnTo>
                  <a:lnTo>
                    <a:pt x="313" y="601"/>
                  </a:lnTo>
                  <a:lnTo>
                    <a:pt x="313" y="601"/>
                  </a:lnTo>
                  <a:lnTo>
                    <a:pt x="321" y="603"/>
                  </a:lnTo>
                  <a:lnTo>
                    <a:pt x="325" y="607"/>
                  </a:lnTo>
                  <a:lnTo>
                    <a:pt x="332" y="615"/>
                  </a:lnTo>
                  <a:lnTo>
                    <a:pt x="332" y="615"/>
                  </a:lnTo>
                  <a:lnTo>
                    <a:pt x="336" y="620"/>
                  </a:lnTo>
                  <a:lnTo>
                    <a:pt x="342" y="624"/>
                  </a:lnTo>
                  <a:lnTo>
                    <a:pt x="342" y="624"/>
                  </a:lnTo>
                  <a:lnTo>
                    <a:pt x="348" y="626"/>
                  </a:lnTo>
                  <a:lnTo>
                    <a:pt x="351" y="626"/>
                  </a:lnTo>
                  <a:lnTo>
                    <a:pt x="359" y="622"/>
                  </a:lnTo>
                  <a:lnTo>
                    <a:pt x="359" y="622"/>
                  </a:lnTo>
                  <a:lnTo>
                    <a:pt x="374" y="613"/>
                  </a:lnTo>
                  <a:lnTo>
                    <a:pt x="374" y="613"/>
                  </a:lnTo>
                  <a:lnTo>
                    <a:pt x="382" y="611"/>
                  </a:lnTo>
                  <a:lnTo>
                    <a:pt x="387" y="611"/>
                  </a:lnTo>
                  <a:lnTo>
                    <a:pt x="393" y="615"/>
                  </a:lnTo>
                  <a:lnTo>
                    <a:pt x="397" y="620"/>
                  </a:lnTo>
                  <a:lnTo>
                    <a:pt x="397" y="620"/>
                  </a:lnTo>
                  <a:lnTo>
                    <a:pt x="403" y="626"/>
                  </a:lnTo>
                  <a:lnTo>
                    <a:pt x="410" y="632"/>
                  </a:lnTo>
                  <a:lnTo>
                    <a:pt x="410" y="632"/>
                  </a:lnTo>
                  <a:lnTo>
                    <a:pt x="418" y="634"/>
                  </a:lnTo>
                  <a:lnTo>
                    <a:pt x="423" y="634"/>
                  </a:lnTo>
                  <a:lnTo>
                    <a:pt x="429" y="632"/>
                  </a:lnTo>
                  <a:lnTo>
                    <a:pt x="435" y="630"/>
                  </a:lnTo>
                  <a:lnTo>
                    <a:pt x="435" y="630"/>
                  </a:lnTo>
                  <a:lnTo>
                    <a:pt x="450" y="624"/>
                  </a:lnTo>
                  <a:lnTo>
                    <a:pt x="450" y="624"/>
                  </a:lnTo>
                  <a:lnTo>
                    <a:pt x="454" y="622"/>
                  </a:lnTo>
                  <a:lnTo>
                    <a:pt x="459" y="622"/>
                  </a:lnTo>
                  <a:lnTo>
                    <a:pt x="469" y="628"/>
                  </a:lnTo>
                  <a:lnTo>
                    <a:pt x="476" y="634"/>
                  </a:lnTo>
                  <a:lnTo>
                    <a:pt x="482" y="643"/>
                  </a:lnTo>
                  <a:lnTo>
                    <a:pt x="482" y="643"/>
                  </a:lnTo>
                  <a:lnTo>
                    <a:pt x="494" y="655"/>
                  </a:lnTo>
                  <a:lnTo>
                    <a:pt x="494" y="655"/>
                  </a:lnTo>
                  <a:lnTo>
                    <a:pt x="503" y="662"/>
                  </a:lnTo>
                  <a:lnTo>
                    <a:pt x="512" y="666"/>
                  </a:lnTo>
                  <a:lnTo>
                    <a:pt x="512" y="666"/>
                  </a:lnTo>
                  <a:lnTo>
                    <a:pt x="516" y="653"/>
                  </a:lnTo>
                  <a:lnTo>
                    <a:pt x="520" y="645"/>
                  </a:lnTo>
                  <a:lnTo>
                    <a:pt x="520" y="645"/>
                  </a:lnTo>
                  <a:lnTo>
                    <a:pt x="522" y="638"/>
                  </a:lnTo>
                  <a:lnTo>
                    <a:pt x="526" y="624"/>
                  </a:lnTo>
                  <a:lnTo>
                    <a:pt x="526" y="624"/>
                  </a:lnTo>
                  <a:lnTo>
                    <a:pt x="528" y="611"/>
                  </a:lnTo>
                  <a:lnTo>
                    <a:pt x="530" y="601"/>
                  </a:lnTo>
                  <a:lnTo>
                    <a:pt x="541" y="577"/>
                  </a:lnTo>
                  <a:lnTo>
                    <a:pt x="541" y="577"/>
                  </a:lnTo>
                  <a:lnTo>
                    <a:pt x="549" y="560"/>
                  </a:lnTo>
                  <a:lnTo>
                    <a:pt x="556" y="539"/>
                  </a:lnTo>
                  <a:lnTo>
                    <a:pt x="558" y="533"/>
                  </a:lnTo>
                  <a:lnTo>
                    <a:pt x="558" y="533"/>
                  </a:lnTo>
                  <a:lnTo>
                    <a:pt x="566" y="510"/>
                  </a:lnTo>
                  <a:lnTo>
                    <a:pt x="571" y="490"/>
                  </a:lnTo>
                  <a:lnTo>
                    <a:pt x="573" y="474"/>
                  </a:lnTo>
                  <a:lnTo>
                    <a:pt x="573" y="469"/>
                  </a:lnTo>
                  <a:lnTo>
                    <a:pt x="569" y="463"/>
                  </a:lnTo>
                  <a:lnTo>
                    <a:pt x="569" y="463"/>
                  </a:lnTo>
                  <a:lnTo>
                    <a:pt x="562" y="448"/>
                  </a:lnTo>
                  <a:lnTo>
                    <a:pt x="554" y="429"/>
                  </a:lnTo>
                  <a:lnTo>
                    <a:pt x="554" y="429"/>
                  </a:lnTo>
                  <a:lnTo>
                    <a:pt x="554" y="421"/>
                  </a:lnTo>
                  <a:lnTo>
                    <a:pt x="554" y="416"/>
                  </a:lnTo>
                  <a:lnTo>
                    <a:pt x="554" y="410"/>
                  </a:lnTo>
                  <a:lnTo>
                    <a:pt x="558" y="406"/>
                  </a:lnTo>
                  <a:lnTo>
                    <a:pt x="558" y="406"/>
                  </a:lnTo>
                  <a:lnTo>
                    <a:pt x="566" y="399"/>
                  </a:lnTo>
                  <a:lnTo>
                    <a:pt x="566" y="399"/>
                  </a:lnTo>
                  <a:lnTo>
                    <a:pt x="573" y="393"/>
                  </a:lnTo>
                  <a:lnTo>
                    <a:pt x="581" y="387"/>
                  </a:lnTo>
                  <a:lnTo>
                    <a:pt x="586" y="378"/>
                  </a:lnTo>
                  <a:lnTo>
                    <a:pt x="588" y="372"/>
                  </a:lnTo>
                  <a:lnTo>
                    <a:pt x="590" y="368"/>
                  </a:lnTo>
                  <a:lnTo>
                    <a:pt x="590" y="368"/>
                  </a:lnTo>
                  <a:lnTo>
                    <a:pt x="590" y="346"/>
                  </a:lnTo>
                  <a:lnTo>
                    <a:pt x="590" y="346"/>
                  </a:lnTo>
                  <a:lnTo>
                    <a:pt x="594" y="323"/>
                  </a:lnTo>
                  <a:lnTo>
                    <a:pt x="594" y="302"/>
                  </a:lnTo>
                  <a:lnTo>
                    <a:pt x="594" y="294"/>
                  </a:lnTo>
                  <a:lnTo>
                    <a:pt x="592" y="287"/>
                  </a:lnTo>
                  <a:lnTo>
                    <a:pt x="588" y="281"/>
                  </a:lnTo>
                  <a:lnTo>
                    <a:pt x="585" y="279"/>
                  </a:lnTo>
                  <a:lnTo>
                    <a:pt x="585" y="279"/>
                  </a:lnTo>
                  <a:lnTo>
                    <a:pt x="579" y="277"/>
                  </a:lnTo>
                  <a:lnTo>
                    <a:pt x="573" y="279"/>
                  </a:lnTo>
                  <a:lnTo>
                    <a:pt x="567" y="283"/>
                  </a:lnTo>
                  <a:lnTo>
                    <a:pt x="567" y="283"/>
                  </a:lnTo>
                  <a:lnTo>
                    <a:pt x="566" y="287"/>
                  </a:lnTo>
                  <a:lnTo>
                    <a:pt x="562" y="289"/>
                  </a:lnTo>
                  <a:lnTo>
                    <a:pt x="556" y="289"/>
                  </a:lnTo>
                  <a:lnTo>
                    <a:pt x="550" y="285"/>
                  </a:lnTo>
                  <a:lnTo>
                    <a:pt x="550" y="285"/>
                  </a:lnTo>
                  <a:lnTo>
                    <a:pt x="547" y="279"/>
                  </a:lnTo>
                  <a:lnTo>
                    <a:pt x="547" y="275"/>
                  </a:lnTo>
                  <a:lnTo>
                    <a:pt x="547" y="270"/>
                  </a:lnTo>
                  <a:lnTo>
                    <a:pt x="549" y="266"/>
                  </a:lnTo>
                  <a:lnTo>
                    <a:pt x="549" y="266"/>
                  </a:lnTo>
                  <a:lnTo>
                    <a:pt x="550" y="262"/>
                  </a:lnTo>
                  <a:lnTo>
                    <a:pt x="550" y="262"/>
                  </a:lnTo>
                  <a:lnTo>
                    <a:pt x="550" y="258"/>
                  </a:lnTo>
                  <a:lnTo>
                    <a:pt x="549" y="256"/>
                  </a:lnTo>
                  <a:lnTo>
                    <a:pt x="545" y="255"/>
                  </a:lnTo>
                  <a:lnTo>
                    <a:pt x="537" y="251"/>
                  </a:lnTo>
                  <a:lnTo>
                    <a:pt x="537" y="251"/>
                  </a:lnTo>
                  <a:lnTo>
                    <a:pt x="522" y="247"/>
                  </a:lnTo>
                  <a:lnTo>
                    <a:pt x="512" y="241"/>
                  </a:lnTo>
                  <a:lnTo>
                    <a:pt x="512" y="241"/>
                  </a:lnTo>
                  <a:lnTo>
                    <a:pt x="507" y="236"/>
                  </a:lnTo>
                  <a:lnTo>
                    <a:pt x="503" y="230"/>
                  </a:lnTo>
                  <a:lnTo>
                    <a:pt x="503" y="230"/>
                  </a:lnTo>
                  <a:lnTo>
                    <a:pt x="503" y="222"/>
                  </a:lnTo>
                  <a:lnTo>
                    <a:pt x="503" y="217"/>
                  </a:lnTo>
                  <a:lnTo>
                    <a:pt x="503" y="217"/>
                  </a:lnTo>
                  <a:lnTo>
                    <a:pt x="505" y="209"/>
                  </a:lnTo>
                  <a:lnTo>
                    <a:pt x="509" y="205"/>
                  </a:lnTo>
                  <a:lnTo>
                    <a:pt x="509" y="205"/>
                  </a:lnTo>
                  <a:lnTo>
                    <a:pt x="514" y="198"/>
                  </a:lnTo>
                  <a:lnTo>
                    <a:pt x="518" y="190"/>
                  </a:lnTo>
                  <a:lnTo>
                    <a:pt x="518" y="190"/>
                  </a:lnTo>
                  <a:lnTo>
                    <a:pt x="522" y="179"/>
                  </a:lnTo>
                  <a:lnTo>
                    <a:pt x="530" y="171"/>
                  </a:lnTo>
                  <a:lnTo>
                    <a:pt x="530" y="171"/>
                  </a:lnTo>
                  <a:lnTo>
                    <a:pt x="533" y="169"/>
                  </a:lnTo>
                  <a:lnTo>
                    <a:pt x="537" y="167"/>
                  </a:lnTo>
                  <a:lnTo>
                    <a:pt x="543" y="169"/>
                  </a:lnTo>
                  <a:lnTo>
                    <a:pt x="549" y="173"/>
                  </a:lnTo>
                  <a:lnTo>
                    <a:pt x="549" y="173"/>
                  </a:lnTo>
                  <a:lnTo>
                    <a:pt x="554" y="182"/>
                  </a:lnTo>
                  <a:lnTo>
                    <a:pt x="560" y="192"/>
                  </a:lnTo>
                  <a:lnTo>
                    <a:pt x="560" y="192"/>
                  </a:lnTo>
                  <a:lnTo>
                    <a:pt x="566" y="201"/>
                  </a:lnTo>
                  <a:lnTo>
                    <a:pt x="571" y="209"/>
                  </a:lnTo>
                  <a:lnTo>
                    <a:pt x="575" y="211"/>
                  </a:lnTo>
                  <a:lnTo>
                    <a:pt x="581" y="213"/>
                  </a:lnTo>
                  <a:lnTo>
                    <a:pt x="586" y="215"/>
                  </a:lnTo>
                  <a:lnTo>
                    <a:pt x="592" y="213"/>
                  </a:lnTo>
                  <a:lnTo>
                    <a:pt x="592" y="213"/>
                  </a:lnTo>
                  <a:lnTo>
                    <a:pt x="604" y="213"/>
                  </a:lnTo>
                  <a:lnTo>
                    <a:pt x="613" y="213"/>
                  </a:lnTo>
                  <a:lnTo>
                    <a:pt x="630" y="217"/>
                  </a:lnTo>
                  <a:lnTo>
                    <a:pt x="630" y="217"/>
                  </a:lnTo>
                  <a:lnTo>
                    <a:pt x="645" y="218"/>
                  </a:lnTo>
                  <a:lnTo>
                    <a:pt x="651" y="217"/>
                  </a:lnTo>
                  <a:lnTo>
                    <a:pt x="657" y="215"/>
                  </a:lnTo>
                  <a:lnTo>
                    <a:pt x="657" y="215"/>
                  </a:lnTo>
                  <a:lnTo>
                    <a:pt x="660" y="209"/>
                  </a:lnTo>
                  <a:lnTo>
                    <a:pt x="666" y="201"/>
                  </a:lnTo>
                  <a:lnTo>
                    <a:pt x="676" y="184"/>
                  </a:lnTo>
                  <a:lnTo>
                    <a:pt x="676" y="184"/>
                  </a:lnTo>
                  <a:lnTo>
                    <a:pt x="666" y="182"/>
                  </a:lnTo>
                  <a:lnTo>
                    <a:pt x="660" y="181"/>
                  </a:lnTo>
                  <a:lnTo>
                    <a:pt x="647" y="173"/>
                  </a:lnTo>
                  <a:lnTo>
                    <a:pt x="638" y="163"/>
                  </a:lnTo>
                  <a:lnTo>
                    <a:pt x="632" y="152"/>
                  </a:lnTo>
                  <a:lnTo>
                    <a:pt x="632" y="152"/>
                  </a:lnTo>
                  <a:lnTo>
                    <a:pt x="628" y="148"/>
                  </a:lnTo>
                  <a:lnTo>
                    <a:pt x="622" y="146"/>
                  </a:lnTo>
                  <a:lnTo>
                    <a:pt x="617" y="146"/>
                  </a:lnTo>
                  <a:lnTo>
                    <a:pt x="611" y="148"/>
                  </a:lnTo>
                  <a:lnTo>
                    <a:pt x="596" y="154"/>
                  </a:lnTo>
                  <a:lnTo>
                    <a:pt x="583" y="158"/>
                  </a:lnTo>
                  <a:lnTo>
                    <a:pt x="583" y="158"/>
                  </a:lnTo>
                  <a:lnTo>
                    <a:pt x="573" y="160"/>
                  </a:lnTo>
                  <a:lnTo>
                    <a:pt x="567" y="162"/>
                  </a:lnTo>
                  <a:lnTo>
                    <a:pt x="558" y="163"/>
                  </a:lnTo>
                  <a:lnTo>
                    <a:pt x="541" y="163"/>
                  </a:lnTo>
                  <a:lnTo>
                    <a:pt x="541" y="163"/>
                  </a:lnTo>
                  <a:lnTo>
                    <a:pt x="511" y="160"/>
                  </a:lnTo>
                  <a:lnTo>
                    <a:pt x="484" y="154"/>
                  </a:lnTo>
                  <a:lnTo>
                    <a:pt x="461" y="146"/>
                  </a:lnTo>
                  <a:lnTo>
                    <a:pt x="442" y="137"/>
                  </a:lnTo>
                  <a:lnTo>
                    <a:pt x="425" y="124"/>
                  </a:lnTo>
                  <a:lnTo>
                    <a:pt x="410" y="107"/>
                  </a:lnTo>
                  <a:lnTo>
                    <a:pt x="395" y="84"/>
                  </a:lnTo>
                  <a:lnTo>
                    <a:pt x="384" y="59"/>
                  </a:lnTo>
                  <a:lnTo>
                    <a:pt x="384" y="59"/>
                  </a:lnTo>
                  <a:lnTo>
                    <a:pt x="378" y="50"/>
                  </a:lnTo>
                  <a:lnTo>
                    <a:pt x="374" y="46"/>
                  </a:lnTo>
                  <a:lnTo>
                    <a:pt x="368" y="44"/>
                  </a:lnTo>
                  <a:lnTo>
                    <a:pt x="363" y="44"/>
                  </a:lnTo>
                  <a:lnTo>
                    <a:pt x="351" y="46"/>
                  </a:lnTo>
                  <a:lnTo>
                    <a:pt x="344" y="46"/>
                  </a:lnTo>
                  <a:lnTo>
                    <a:pt x="336" y="44"/>
                  </a:lnTo>
                  <a:lnTo>
                    <a:pt x="336" y="44"/>
                  </a:lnTo>
                  <a:lnTo>
                    <a:pt x="325" y="36"/>
                  </a:lnTo>
                  <a:lnTo>
                    <a:pt x="315" y="33"/>
                  </a:lnTo>
                  <a:lnTo>
                    <a:pt x="304" y="33"/>
                  </a:lnTo>
                  <a:lnTo>
                    <a:pt x="285" y="35"/>
                  </a:lnTo>
                  <a:lnTo>
                    <a:pt x="285" y="35"/>
                  </a:lnTo>
                  <a:lnTo>
                    <a:pt x="247" y="36"/>
                  </a:lnTo>
                  <a:lnTo>
                    <a:pt x="198" y="36"/>
                  </a:lnTo>
                  <a:lnTo>
                    <a:pt x="148" y="33"/>
                  </a:lnTo>
                  <a:lnTo>
                    <a:pt x="126" y="31"/>
                  </a:lnTo>
                  <a:lnTo>
                    <a:pt x="109" y="27"/>
                  </a:lnTo>
                  <a:lnTo>
                    <a:pt x="109" y="27"/>
                  </a:lnTo>
                  <a:lnTo>
                    <a:pt x="101" y="23"/>
                  </a:lnTo>
                  <a:lnTo>
                    <a:pt x="93" y="18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69" y="8"/>
                  </a:lnTo>
                  <a:lnTo>
                    <a:pt x="63" y="14"/>
                  </a:lnTo>
                  <a:lnTo>
                    <a:pt x="57" y="16"/>
                  </a:lnTo>
                  <a:lnTo>
                    <a:pt x="52" y="18"/>
                  </a:lnTo>
                  <a:lnTo>
                    <a:pt x="52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7" name="FREEFORM_26">
              <a:extLst>
                <a:ext uri="{FF2B5EF4-FFF2-40B4-BE49-F238E27FC236}">
                  <a16:creationId xmlns:a16="http://schemas.microsoft.com/office/drawing/2014/main" id="{2C8FA1EF-3ADD-5998-2593-DB18CACA4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0208" y="2282029"/>
              <a:ext cx="362617" cy="813959"/>
            </a:xfrm>
            <a:custGeom>
              <a:avLst/>
              <a:gdLst>
                <a:gd name="T0" fmla="*/ 197 w 282"/>
                <a:gd name="T1" fmla="*/ 6 h 633"/>
                <a:gd name="T2" fmla="*/ 163 w 282"/>
                <a:gd name="T3" fmla="*/ 30 h 633"/>
                <a:gd name="T4" fmla="*/ 144 w 282"/>
                <a:gd name="T5" fmla="*/ 49 h 633"/>
                <a:gd name="T6" fmla="*/ 119 w 282"/>
                <a:gd name="T7" fmla="*/ 49 h 633"/>
                <a:gd name="T8" fmla="*/ 83 w 282"/>
                <a:gd name="T9" fmla="*/ 45 h 633"/>
                <a:gd name="T10" fmla="*/ 56 w 282"/>
                <a:gd name="T11" fmla="*/ 42 h 633"/>
                <a:gd name="T12" fmla="*/ 38 w 282"/>
                <a:gd name="T13" fmla="*/ 13 h 633"/>
                <a:gd name="T14" fmla="*/ 22 w 282"/>
                <a:gd name="T15" fmla="*/ 2 h 633"/>
                <a:gd name="T16" fmla="*/ 13 w 282"/>
                <a:gd name="T17" fmla="*/ 17 h 633"/>
                <a:gd name="T18" fmla="*/ 1 w 282"/>
                <a:gd name="T19" fmla="*/ 38 h 633"/>
                <a:gd name="T20" fmla="*/ 0 w 282"/>
                <a:gd name="T21" fmla="*/ 47 h 633"/>
                <a:gd name="T22" fmla="*/ 7 w 282"/>
                <a:gd name="T23" fmla="*/ 61 h 633"/>
                <a:gd name="T24" fmla="*/ 26 w 282"/>
                <a:gd name="T25" fmla="*/ 68 h 633"/>
                <a:gd name="T26" fmla="*/ 47 w 282"/>
                <a:gd name="T27" fmla="*/ 89 h 633"/>
                <a:gd name="T28" fmla="*/ 43 w 282"/>
                <a:gd name="T29" fmla="*/ 98 h 633"/>
                <a:gd name="T30" fmla="*/ 49 w 282"/>
                <a:gd name="T31" fmla="*/ 106 h 633"/>
                <a:gd name="T32" fmla="*/ 60 w 282"/>
                <a:gd name="T33" fmla="*/ 97 h 633"/>
                <a:gd name="T34" fmla="*/ 81 w 282"/>
                <a:gd name="T35" fmla="*/ 98 h 633"/>
                <a:gd name="T36" fmla="*/ 91 w 282"/>
                <a:gd name="T37" fmla="*/ 148 h 633"/>
                <a:gd name="T38" fmla="*/ 87 w 282"/>
                <a:gd name="T39" fmla="*/ 193 h 633"/>
                <a:gd name="T40" fmla="*/ 68 w 282"/>
                <a:gd name="T41" fmla="*/ 224 h 633"/>
                <a:gd name="T42" fmla="*/ 53 w 282"/>
                <a:gd name="T43" fmla="*/ 237 h 633"/>
                <a:gd name="T44" fmla="*/ 51 w 282"/>
                <a:gd name="T45" fmla="*/ 252 h 633"/>
                <a:gd name="T46" fmla="*/ 68 w 282"/>
                <a:gd name="T47" fmla="*/ 290 h 633"/>
                <a:gd name="T48" fmla="*/ 62 w 282"/>
                <a:gd name="T49" fmla="*/ 335 h 633"/>
                <a:gd name="T50" fmla="*/ 43 w 282"/>
                <a:gd name="T51" fmla="*/ 389 h 633"/>
                <a:gd name="T52" fmla="*/ 24 w 282"/>
                <a:gd name="T53" fmla="*/ 438 h 633"/>
                <a:gd name="T54" fmla="*/ 15 w 282"/>
                <a:gd name="T55" fmla="*/ 472 h 633"/>
                <a:gd name="T56" fmla="*/ 9 w 282"/>
                <a:gd name="T57" fmla="*/ 497 h 633"/>
                <a:gd name="T58" fmla="*/ 30 w 282"/>
                <a:gd name="T59" fmla="*/ 525 h 633"/>
                <a:gd name="T60" fmla="*/ 55 w 282"/>
                <a:gd name="T61" fmla="*/ 546 h 633"/>
                <a:gd name="T62" fmla="*/ 87 w 282"/>
                <a:gd name="T63" fmla="*/ 633 h 633"/>
                <a:gd name="T64" fmla="*/ 115 w 282"/>
                <a:gd name="T65" fmla="*/ 624 h 633"/>
                <a:gd name="T66" fmla="*/ 149 w 282"/>
                <a:gd name="T67" fmla="*/ 595 h 633"/>
                <a:gd name="T68" fmla="*/ 159 w 282"/>
                <a:gd name="T69" fmla="*/ 559 h 633"/>
                <a:gd name="T70" fmla="*/ 151 w 282"/>
                <a:gd name="T71" fmla="*/ 510 h 633"/>
                <a:gd name="T72" fmla="*/ 159 w 282"/>
                <a:gd name="T73" fmla="*/ 466 h 633"/>
                <a:gd name="T74" fmla="*/ 153 w 282"/>
                <a:gd name="T75" fmla="*/ 421 h 633"/>
                <a:gd name="T76" fmla="*/ 153 w 282"/>
                <a:gd name="T77" fmla="*/ 377 h 633"/>
                <a:gd name="T78" fmla="*/ 157 w 282"/>
                <a:gd name="T79" fmla="*/ 341 h 633"/>
                <a:gd name="T80" fmla="*/ 182 w 282"/>
                <a:gd name="T81" fmla="*/ 309 h 633"/>
                <a:gd name="T82" fmla="*/ 195 w 282"/>
                <a:gd name="T83" fmla="*/ 271 h 633"/>
                <a:gd name="T84" fmla="*/ 189 w 282"/>
                <a:gd name="T85" fmla="*/ 224 h 633"/>
                <a:gd name="T86" fmla="*/ 195 w 282"/>
                <a:gd name="T87" fmla="*/ 186 h 633"/>
                <a:gd name="T88" fmla="*/ 210 w 282"/>
                <a:gd name="T89" fmla="*/ 176 h 633"/>
                <a:gd name="T90" fmla="*/ 256 w 282"/>
                <a:gd name="T91" fmla="*/ 102 h 633"/>
                <a:gd name="T92" fmla="*/ 282 w 282"/>
                <a:gd name="T93" fmla="*/ 32 h 633"/>
                <a:gd name="T94" fmla="*/ 263 w 282"/>
                <a:gd name="T95" fmla="*/ 15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2" h="633">
                  <a:moveTo>
                    <a:pt x="223" y="6"/>
                  </a:moveTo>
                  <a:lnTo>
                    <a:pt x="223" y="6"/>
                  </a:lnTo>
                  <a:lnTo>
                    <a:pt x="208" y="4"/>
                  </a:lnTo>
                  <a:lnTo>
                    <a:pt x="197" y="6"/>
                  </a:lnTo>
                  <a:lnTo>
                    <a:pt x="185" y="7"/>
                  </a:lnTo>
                  <a:lnTo>
                    <a:pt x="172" y="9"/>
                  </a:lnTo>
                  <a:lnTo>
                    <a:pt x="172" y="9"/>
                  </a:lnTo>
                  <a:lnTo>
                    <a:pt x="163" y="30"/>
                  </a:lnTo>
                  <a:lnTo>
                    <a:pt x="157" y="40"/>
                  </a:lnTo>
                  <a:lnTo>
                    <a:pt x="149" y="45"/>
                  </a:lnTo>
                  <a:lnTo>
                    <a:pt x="149" y="45"/>
                  </a:lnTo>
                  <a:lnTo>
                    <a:pt x="144" y="49"/>
                  </a:lnTo>
                  <a:lnTo>
                    <a:pt x="136" y="51"/>
                  </a:lnTo>
                  <a:lnTo>
                    <a:pt x="127" y="49"/>
                  </a:lnTo>
                  <a:lnTo>
                    <a:pt x="119" y="49"/>
                  </a:lnTo>
                  <a:lnTo>
                    <a:pt x="119" y="49"/>
                  </a:lnTo>
                  <a:lnTo>
                    <a:pt x="102" y="45"/>
                  </a:lnTo>
                  <a:lnTo>
                    <a:pt x="93" y="45"/>
                  </a:lnTo>
                  <a:lnTo>
                    <a:pt x="83" y="45"/>
                  </a:lnTo>
                  <a:lnTo>
                    <a:pt x="83" y="45"/>
                  </a:lnTo>
                  <a:lnTo>
                    <a:pt x="75" y="47"/>
                  </a:lnTo>
                  <a:lnTo>
                    <a:pt x="68" y="45"/>
                  </a:lnTo>
                  <a:lnTo>
                    <a:pt x="62" y="43"/>
                  </a:lnTo>
                  <a:lnTo>
                    <a:pt x="56" y="42"/>
                  </a:lnTo>
                  <a:lnTo>
                    <a:pt x="49" y="32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38" y="13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19" y="9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9" y="2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1" y="38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7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3" y="57"/>
                  </a:lnTo>
                  <a:lnTo>
                    <a:pt x="7" y="61"/>
                  </a:lnTo>
                  <a:lnTo>
                    <a:pt x="7" y="61"/>
                  </a:lnTo>
                  <a:lnTo>
                    <a:pt x="15" y="64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38" y="74"/>
                  </a:lnTo>
                  <a:lnTo>
                    <a:pt x="45" y="78"/>
                  </a:lnTo>
                  <a:lnTo>
                    <a:pt x="47" y="83"/>
                  </a:lnTo>
                  <a:lnTo>
                    <a:pt x="47" y="89"/>
                  </a:lnTo>
                  <a:lnTo>
                    <a:pt x="47" y="89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3" y="98"/>
                  </a:lnTo>
                  <a:lnTo>
                    <a:pt x="43" y="102"/>
                  </a:lnTo>
                  <a:lnTo>
                    <a:pt x="45" y="104"/>
                  </a:lnTo>
                  <a:lnTo>
                    <a:pt x="45" y="104"/>
                  </a:lnTo>
                  <a:lnTo>
                    <a:pt x="49" y="106"/>
                  </a:lnTo>
                  <a:lnTo>
                    <a:pt x="53" y="104"/>
                  </a:lnTo>
                  <a:lnTo>
                    <a:pt x="53" y="104"/>
                  </a:lnTo>
                  <a:lnTo>
                    <a:pt x="55" y="100"/>
                  </a:lnTo>
                  <a:lnTo>
                    <a:pt x="60" y="97"/>
                  </a:lnTo>
                  <a:lnTo>
                    <a:pt x="66" y="95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81" y="98"/>
                  </a:lnTo>
                  <a:lnTo>
                    <a:pt x="87" y="106"/>
                  </a:lnTo>
                  <a:lnTo>
                    <a:pt x="89" y="114"/>
                  </a:lnTo>
                  <a:lnTo>
                    <a:pt x="91" y="123"/>
                  </a:lnTo>
                  <a:lnTo>
                    <a:pt x="91" y="148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87" y="193"/>
                  </a:lnTo>
                  <a:lnTo>
                    <a:pt x="87" y="193"/>
                  </a:lnTo>
                  <a:lnTo>
                    <a:pt x="85" y="199"/>
                  </a:lnTo>
                  <a:lnTo>
                    <a:pt x="83" y="205"/>
                  </a:lnTo>
                  <a:lnTo>
                    <a:pt x="77" y="216"/>
                  </a:lnTo>
                  <a:lnTo>
                    <a:pt x="68" y="224"/>
                  </a:lnTo>
                  <a:lnTo>
                    <a:pt x="58" y="231"/>
                  </a:lnTo>
                  <a:lnTo>
                    <a:pt x="58" y="231"/>
                  </a:lnTo>
                  <a:lnTo>
                    <a:pt x="53" y="237"/>
                  </a:lnTo>
                  <a:lnTo>
                    <a:pt x="53" y="237"/>
                  </a:lnTo>
                  <a:lnTo>
                    <a:pt x="51" y="239"/>
                  </a:lnTo>
                  <a:lnTo>
                    <a:pt x="51" y="243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58" y="269"/>
                  </a:lnTo>
                  <a:lnTo>
                    <a:pt x="66" y="284"/>
                  </a:lnTo>
                  <a:lnTo>
                    <a:pt x="66" y="284"/>
                  </a:lnTo>
                  <a:lnTo>
                    <a:pt x="68" y="290"/>
                  </a:lnTo>
                  <a:lnTo>
                    <a:pt x="70" y="298"/>
                  </a:lnTo>
                  <a:lnTo>
                    <a:pt x="70" y="305"/>
                  </a:lnTo>
                  <a:lnTo>
                    <a:pt x="68" y="315"/>
                  </a:lnTo>
                  <a:lnTo>
                    <a:pt x="62" y="335"/>
                  </a:lnTo>
                  <a:lnTo>
                    <a:pt x="55" y="360"/>
                  </a:lnTo>
                  <a:lnTo>
                    <a:pt x="53" y="368"/>
                  </a:lnTo>
                  <a:lnTo>
                    <a:pt x="53" y="368"/>
                  </a:lnTo>
                  <a:lnTo>
                    <a:pt x="43" y="389"/>
                  </a:lnTo>
                  <a:lnTo>
                    <a:pt x="36" y="406"/>
                  </a:lnTo>
                  <a:lnTo>
                    <a:pt x="36" y="406"/>
                  </a:lnTo>
                  <a:lnTo>
                    <a:pt x="26" y="428"/>
                  </a:lnTo>
                  <a:lnTo>
                    <a:pt x="24" y="438"/>
                  </a:lnTo>
                  <a:lnTo>
                    <a:pt x="22" y="449"/>
                  </a:lnTo>
                  <a:lnTo>
                    <a:pt x="22" y="449"/>
                  </a:lnTo>
                  <a:lnTo>
                    <a:pt x="19" y="464"/>
                  </a:lnTo>
                  <a:lnTo>
                    <a:pt x="15" y="472"/>
                  </a:lnTo>
                  <a:lnTo>
                    <a:pt x="15" y="472"/>
                  </a:lnTo>
                  <a:lnTo>
                    <a:pt x="11" y="481"/>
                  </a:lnTo>
                  <a:lnTo>
                    <a:pt x="9" y="497"/>
                  </a:lnTo>
                  <a:lnTo>
                    <a:pt x="9" y="497"/>
                  </a:lnTo>
                  <a:lnTo>
                    <a:pt x="11" y="504"/>
                  </a:lnTo>
                  <a:lnTo>
                    <a:pt x="15" y="512"/>
                  </a:lnTo>
                  <a:lnTo>
                    <a:pt x="22" y="517"/>
                  </a:lnTo>
                  <a:lnTo>
                    <a:pt x="30" y="525"/>
                  </a:lnTo>
                  <a:lnTo>
                    <a:pt x="30" y="525"/>
                  </a:lnTo>
                  <a:lnTo>
                    <a:pt x="39" y="531"/>
                  </a:lnTo>
                  <a:lnTo>
                    <a:pt x="47" y="538"/>
                  </a:lnTo>
                  <a:lnTo>
                    <a:pt x="55" y="546"/>
                  </a:lnTo>
                  <a:lnTo>
                    <a:pt x="58" y="557"/>
                  </a:lnTo>
                  <a:lnTo>
                    <a:pt x="58" y="557"/>
                  </a:lnTo>
                  <a:lnTo>
                    <a:pt x="68" y="590"/>
                  </a:lnTo>
                  <a:lnTo>
                    <a:pt x="87" y="633"/>
                  </a:lnTo>
                  <a:lnTo>
                    <a:pt x="87" y="633"/>
                  </a:lnTo>
                  <a:lnTo>
                    <a:pt x="96" y="633"/>
                  </a:lnTo>
                  <a:lnTo>
                    <a:pt x="108" y="629"/>
                  </a:lnTo>
                  <a:lnTo>
                    <a:pt x="115" y="624"/>
                  </a:lnTo>
                  <a:lnTo>
                    <a:pt x="125" y="618"/>
                  </a:lnTo>
                  <a:lnTo>
                    <a:pt x="125" y="618"/>
                  </a:lnTo>
                  <a:lnTo>
                    <a:pt x="142" y="605"/>
                  </a:lnTo>
                  <a:lnTo>
                    <a:pt x="149" y="595"/>
                  </a:lnTo>
                  <a:lnTo>
                    <a:pt x="157" y="582"/>
                  </a:lnTo>
                  <a:lnTo>
                    <a:pt x="157" y="582"/>
                  </a:lnTo>
                  <a:lnTo>
                    <a:pt x="159" y="571"/>
                  </a:lnTo>
                  <a:lnTo>
                    <a:pt x="159" y="559"/>
                  </a:lnTo>
                  <a:lnTo>
                    <a:pt x="157" y="548"/>
                  </a:lnTo>
                  <a:lnTo>
                    <a:pt x="155" y="536"/>
                  </a:lnTo>
                  <a:lnTo>
                    <a:pt x="151" y="523"/>
                  </a:lnTo>
                  <a:lnTo>
                    <a:pt x="151" y="510"/>
                  </a:lnTo>
                  <a:lnTo>
                    <a:pt x="151" y="495"/>
                  </a:lnTo>
                  <a:lnTo>
                    <a:pt x="157" y="478"/>
                  </a:lnTo>
                  <a:lnTo>
                    <a:pt x="157" y="478"/>
                  </a:lnTo>
                  <a:lnTo>
                    <a:pt x="159" y="466"/>
                  </a:lnTo>
                  <a:lnTo>
                    <a:pt x="161" y="453"/>
                  </a:lnTo>
                  <a:lnTo>
                    <a:pt x="159" y="438"/>
                  </a:lnTo>
                  <a:lnTo>
                    <a:pt x="153" y="421"/>
                  </a:lnTo>
                  <a:lnTo>
                    <a:pt x="153" y="421"/>
                  </a:lnTo>
                  <a:lnTo>
                    <a:pt x="151" y="413"/>
                  </a:lnTo>
                  <a:lnTo>
                    <a:pt x="149" y="406"/>
                  </a:lnTo>
                  <a:lnTo>
                    <a:pt x="151" y="390"/>
                  </a:lnTo>
                  <a:lnTo>
                    <a:pt x="153" y="377"/>
                  </a:lnTo>
                  <a:lnTo>
                    <a:pt x="155" y="360"/>
                  </a:lnTo>
                  <a:lnTo>
                    <a:pt x="155" y="360"/>
                  </a:lnTo>
                  <a:lnTo>
                    <a:pt x="155" y="351"/>
                  </a:lnTo>
                  <a:lnTo>
                    <a:pt x="157" y="341"/>
                  </a:lnTo>
                  <a:lnTo>
                    <a:pt x="161" y="334"/>
                  </a:lnTo>
                  <a:lnTo>
                    <a:pt x="165" y="328"/>
                  </a:lnTo>
                  <a:lnTo>
                    <a:pt x="172" y="318"/>
                  </a:lnTo>
                  <a:lnTo>
                    <a:pt x="182" y="309"/>
                  </a:lnTo>
                  <a:lnTo>
                    <a:pt x="189" y="298"/>
                  </a:lnTo>
                  <a:lnTo>
                    <a:pt x="191" y="290"/>
                  </a:lnTo>
                  <a:lnTo>
                    <a:pt x="193" y="282"/>
                  </a:lnTo>
                  <a:lnTo>
                    <a:pt x="195" y="271"/>
                  </a:lnTo>
                  <a:lnTo>
                    <a:pt x="195" y="258"/>
                  </a:lnTo>
                  <a:lnTo>
                    <a:pt x="193" y="243"/>
                  </a:lnTo>
                  <a:lnTo>
                    <a:pt x="189" y="224"/>
                  </a:lnTo>
                  <a:lnTo>
                    <a:pt x="189" y="224"/>
                  </a:lnTo>
                  <a:lnTo>
                    <a:pt x="187" y="208"/>
                  </a:lnTo>
                  <a:lnTo>
                    <a:pt x="187" y="199"/>
                  </a:lnTo>
                  <a:lnTo>
                    <a:pt x="191" y="191"/>
                  </a:lnTo>
                  <a:lnTo>
                    <a:pt x="195" y="186"/>
                  </a:lnTo>
                  <a:lnTo>
                    <a:pt x="204" y="180"/>
                  </a:lnTo>
                  <a:lnTo>
                    <a:pt x="208" y="178"/>
                  </a:lnTo>
                  <a:lnTo>
                    <a:pt x="210" y="176"/>
                  </a:lnTo>
                  <a:lnTo>
                    <a:pt x="210" y="176"/>
                  </a:lnTo>
                  <a:lnTo>
                    <a:pt x="216" y="163"/>
                  </a:lnTo>
                  <a:lnTo>
                    <a:pt x="223" y="150"/>
                  </a:lnTo>
                  <a:lnTo>
                    <a:pt x="244" y="119"/>
                  </a:lnTo>
                  <a:lnTo>
                    <a:pt x="256" y="102"/>
                  </a:lnTo>
                  <a:lnTo>
                    <a:pt x="267" y="81"/>
                  </a:lnTo>
                  <a:lnTo>
                    <a:pt x="275" y="59"/>
                  </a:lnTo>
                  <a:lnTo>
                    <a:pt x="282" y="32"/>
                  </a:lnTo>
                  <a:lnTo>
                    <a:pt x="282" y="32"/>
                  </a:lnTo>
                  <a:lnTo>
                    <a:pt x="282" y="26"/>
                  </a:lnTo>
                  <a:lnTo>
                    <a:pt x="278" y="21"/>
                  </a:lnTo>
                  <a:lnTo>
                    <a:pt x="273" y="19"/>
                  </a:lnTo>
                  <a:lnTo>
                    <a:pt x="263" y="15"/>
                  </a:lnTo>
                  <a:lnTo>
                    <a:pt x="223" y="6"/>
                  </a:lnTo>
                  <a:lnTo>
                    <a:pt x="223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srgbClr val="222223"/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8" name="FREEFORM_15">
              <a:extLst>
                <a:ext uri="{FF2B5EF4-FFF2-40B4-BE49-F238E27FC236}">
                  <a16:creationId xmlns:a16="http://schemas.microsoft.com/office/drawing/2014/main" id="{D5E758A5-6B19-DF03-A40D-F3C702FCF7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9062" y="1784395"/>
              <a:ext cx="819103" cy="1251157"/>
            </a:xfrm>
            <a:custGeom>
              <a:avLst/>
              <a:gdLst>
                <a:gd name="T0" fmla="*/ 212 w 637"/>
                <a:gd name="T1" fmla="*/ 173 h 973"/>
                <a:gd name="T2" fmla="*/ 169 w 637"/>
                <a:gd name="T3" fmla="*/ 197 h 973"/>
                <a:gd name="T4" fmla="*/ 167 w 637"/>
                <a:gd name="T5" fmla="*/ 262 h 973"/>
                <a:gd name="T6" fmla="*/ 161 w 637"/>
                <a:gd name="T7" fmla="*/ 296 h 973"/>
                <a:gd name="T8" fmla="*/ 102 w 637"/>
                <a:gd name="T9" fmla="*/ 303 h 973"/>
                <a:gd name="T10" fmla="*/ 72 w 637"/>
                <a:gd name="T11" fmla="*/ 324 h 973"/>
                <a:gd name="T12" fmla="*/ 61 w 637"/>
                <a:gd name="T13" fmla="*/ 349 h 973"/>
                <a:gd name="T14" fmla="*/ 85 w 637"/>
                <a:gd name="T15" fmla="*/ 368 h 973"/>
                <a:gd name="T16" fmla="*/ 66 w 637"/>
                <a:gd name="T17" fmla="*/ 387 h 973"/>
                <a:gd name="T18" fmla="*/ 44 w 637"/>
                <a:gd name="T19" fmla="*/ 408 h 973"/>
                <a:gd name="T20" fmla="*/ 59 w 637"/>
                <a:gd name="T21" fmla="*/ 434 h 973"/>
                <a:gd name="T22" fmla="*/ 40 w 637"/>
                <a:gd name="T23" fmla="*/ 467 h 973"/>
                <a:gd name="T24" fmla="*/ 8 w 637"/>
                <a:gd name="T25" fmla="*/ 533 h 973"/>
                <a:gd name="T26" fmla="*/ 17 w 637"/>
                <a:gd name="T27" fmla="*/ 573 h 973"/>
                <a:gd name="T28" fmla="*/ 21 w 637"/>
                <a:gd name="T29" fmla="*/ 603 h 973"/>
                <a:gd name="T30" fmla="*/ 6 w 637"/>
                <a:gd name="T31" fmla="*/ 639 h 973"/>
                <a:gd name="T32" fmla="*/ 0 w 637"/>
                <a:gd name="T33" fmla="*/ 677 h 973"/>
                <a:gd name="T34" fmla="*/ 59 w 637"/>
                <a:gd name="T35" fmla="*/ 726 h 973"/>
                <a:gd name="T36" fmla="*/ 59 w 637"/>
                <a:gd name="T37" fmla="*/ 770 h 973"/>
                <a:gd name="T38" fmla="*/ 99 w 637"/>
                <a:gd name="T39" fmla="*/ 793 h 973"/>
                <a:gd name="T40" fmla="*/ 148 w 637"/>
                <a:gd name="T41" fmla="*/ 855 h 973"/>
                <a:gd name="T42" fmla="*/ 193 w 637"/>
                <a:gd name="T43" fmla="*/ 853 h 973"/>
                <a:gd name="T44" fmla="*/ 258 w 637"/>
                <a:gd name="T45" fmla="*/ 846 h 973"/>
                <a:gd name="T46" fmla="*/ 309 w 637"/>
                <a:gd name="T47" fmla="*/ 817 h 973"/>
                <a:gd name="T48" fmla="*/ 330 w 637"/>
                <a:gd name="T49" fmla="*/ 812 h 973"/>
                <a:gd name="T50" fmla="*/ 366 w 637"/>
                <a:gd name="T51" fmla="*/ 844 h 973"/>
                <a:gd name="T52" fmla="*/ 415 w 637"/>
                <a:gd name="T53" fmla="*/ 886 h 973"/>
                <a:gd name="T54" fmla="*/ 406 w 637"/>
                <a:gd name="T55" fmla="*/ 946 h 973"/>
                <a:gd name="T56" fmla="*/ 421 w 637"/>
                <a:gd name="T57" fmla="*/ 941 h 973"/>
                <a:gd name="T58" fmla="*/ 446 w 637"/>
                <a:gd name="T59" fmla="*/ 948 h 973"/>
                <a:gd name="T60" fmla="*/ 482 w 637"/>
                <a:gd name="T61" fmla="*/ 971 h 973"/>
                <a:gd name="T62" fmla="*/ 521 w 637"/>
                <a:gd name="T63" fmla="*/ 965 h 973"/>
                <a:gd name="T64" fmla="*/ 556 w 637"/>
                <a:gd name="T65" fmla="*/ 941 h 973"/>
                <a:gd name="T66" fmla="*/ 592 w 637"/>
                <a:gd name="T67" fmla="*/ 935 h 973"/>
                <a:gd name="T68" fmla="*/ 593 w 637"/>
                <a:gd name="T69" fmla="*/ 895 h 973"/>
                <a:gd name="T70" fmla="*/ 622 w 637"/>
                <a:gd name="T71" fmla="*/ 868 h 973"/>
                <a:gd name="T72" fmla="*/ 592 w 637"/>
                <a:gd name="T73" fmla="*/ 802 h 973"/>
                <a:gd name="T74" fmla="*/ 546 w 637"/>
                <a:gd name="T75" fmla="*/ 700 h 973"/>
                <a:gd name="T76" fmla="*/ 518 w 637"/>
                <a:gd name="T77" fmla="*/ 696 h 973"/>
                <a:gd name="T78" fmla="*/ 508 w 637"/>
                <a:gd name="T79" fmla="*/ 654 h 973"/>
                <a:gd name="T80" fmla="*/ 491 w 637"/>
                <a:gd name="T81" fmla="*/ 635 h 973"/>
                <a:gd name="T82" fmla="*/ 415 w 637"/>
                <a:gd name="T83" fmla="*/ 597 h 973"/>
                <a:gd name="T84" fmla="*/ 394 w 637"/>
                <a:gd name="T85" fmla="*/ 567 h 973"/>
                <a:gd name="T86" fmla="*/ 385 w 637"/>
                <a:gd name="T87" fmla="*/ 506 h 973"/>
                <a:gd name="T88" fmla="*/ 396 w 637"/>
                <a:gd name="T89" fmla="*/ 438 h 973"/>
                <a:gd name="T90" fmla="*/ 389 w 637"/>
                <a:gd name="T91" fmla="*/ 402 h 973"/>
                <a:gd name="T92" fmla="*/ 400 w 637"/>
                <a:gd name="T93" fmla="*/ 353 h 973"/>
                <a:gd name="T94" fmla="*/ 398 w 637"/>
                <a:gd name="T95" fmla="*/ 307 h 973"/>
                <a:gd name="T96" fmla="*/ 427 w 637"/>
                <a:gd name="T97" fmla="*/ 284 h 973"/>
                <a:gd name="T98" fmla="*/ 406 w 637"/>
                <a:gd name="T99" fmla="*/ 231 h 973"/>
                <a:gd name="T100" fmla="*/ 410 w 637"/>
                <a:gd name="T101" fmla="*/ 212 h 973"/>
                <a:gd name="T102" fmla="*/ 449 w 637"/>
                <a:gd name="T103" fmla="*/ 220 h 973"/>
                <a:gd name="T104" fmla="*/ 396 w 637"/>
                <a:gd name="T105" fmla="*/ 150 h 973"/>
                <a:gd name="T106" fmla="*/ 343 w 637"/>
                <a:gd name="T107" fmla="*/ 142 h 973"/>
                <a:gd name="T108" fmla="*/ 351 w 637"/>
                <a:gd name="T109" fmla="*/ 118 h 973"/>
                <a:gd name="T110" fmla="*/ 332 w 637"/>
                <a:gd name="T111" fmla="*/ 61 h 973"/>
                <a:gd name="T112" fmla="*/ 343 w 637"/>
                <a:gd name="T113" fmla="*/ 4 h 973"/>
                <a:gd name="T114" fmla="*/ 311 w 637"/>
                <a:gd name="T115" fmla="*/ 36 h 973"/>
                <a:gd name="T116" fmla="*/ 292 w 637"/>
                <a:gd name="T117" fmla="*/ 72 h 973"/>
                <a:gd name="T118" fmla="*/ 207 w 637"/>
                <a:gd name="T119" fmla="*/ 97 h 973"/>
                <a:gd name="T120" fmla="*/ 201 w 637"/>
                <a:gd name="T121" fmla="*/ 150 h 9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7" h="973">
                  <a:moveTo>
                    <a:pt x="205" y="154"/>
                  </a:moveTo>
                  <a:lnTo>
                    <a:pt x="205" y="154"/>
                  </a:lnTo>
                  <a:lnTo>
                    <a:pt x="209" y="159"/>
                  </a:lnTo>
                  <a:lnTo>
                    <a:pt x="210" y="163"/>
                  </a:lnTo>
                  <a:lnTo>
                    <a:pt x="210" y="163"/>
                  </a:lnTo>
                  <a:lnTo>
                    <a:pt x="212" y="169"/>
                  </a:lnTo>
                  <a:lnTo>
                    <a:pt x="212" y="173"/>
                  </a:lnTo>
                  <a:lnTo>
                    <a:pt x="209" y="178"/>
                  </a:lnTo>
                  <a:lnTo>
                    <a:pt x="201" y="182"/>
                  </a:lnTo>
                  <a:lnTo>
                    <a:pt x="201" y="182"/>
                  </a:lnTo>
                  <a:lnTo>
                    <a:pt x="184" y="188"/>
                  </a:lnTo>
                  <a:lnTo>
                    <a:pt x="184" y="188"/>
                  </a:lnTo>
                  <a:lnTo>
                    <a:pt x="173" y="193"/>
                  </a:lnTo>
                  <a:lnTo>
                    <a:pt x="169" y="197"/>
                  </a:lnTo>
                  <a:lnTo>
                    <a:pt x="165" y="203"/>
                  </a:lnTo>
                  <a:lnTo>
                    <a:pt x="165" y="203"/>
                  </a:lnTo>
                  <a:lnTo>
                    <a:pt x="165" y="214"/>
                  </a:lnTo>
                  <a:lnTo>
                    <a:pt x="167" y="228"/>
                  </a:lnTo>
                  <a:lnTo>
                    <a:pt x="167" y="228"/>
                  </a:lnTo>
                  <a:lnTo>
                    <a:pt x="169" y="250"/>
                  </a:lnTo>
                  <a:lnTo>
                    <a:pt x="167" y="262"/>
                  </a:lnTo>
                  <a:lnTo>
                    <a:pt x="165" y="273"/>
                  </a:lnTo>
                  <a:lnTo>
                    <a:pt x="165" y="273"/>
                  </a:lnTo>
                  <a:lnTo>
                    <a:pt x="163" y="283"/>
                  </a:lnTo>
                  <a:lnTo>
                    <a:pt x="163" y="288"/>
                  </a:lnTo>
                  <a:lnTo>
                    <a:pt x="163" y="288"/>
                  </a:lnTo>
                  <a:lnTo>
                    <a:pt x="163" y="292"/>
                  </a:lnTo>
                  <a:lnTo>
                    <a:pt x="161" y="296"/>
                  </a:lnTo>
                  <a:lnTo>
                    <a:pt x="161" y="296"/>
                  </a:lnTo>
                  <a:lnTo>
                    <a:pt x="157" y="296"/>
                  </a:lnTo>
                  <a:lnTo>
                    <a:pt x="150" y="298"/>
                  </a:lnTo>
                  <a:lnTo>
                    <a:pt x="150" y="298"/>
                  </a:lnTo>
                  <a:lnTo>
                    <a:pt x="129" y="300"/>
                  </a:lnTo>
                  <a:lnTo>
                    <a:pt x="129" y="300"/>
                  </a:lnTo>
                  <a:lnTo>
                    <a:pt x="102" y="303"/>
                  </a:lnTo>
                  <a:lnTo>
                    <a:pt x="85" y="309"/>
                  </a:lnTo>
                  <a:lnTo>
                    <a:pt x="85" y="309"/>
                  </a:lnTo>
                  <a:lnTo>
                    <a:pt x="80" y="313"/>
                  </a:lnTo>
                  <a:lnTo>
                    <a:pt x="76" y="315"/>
                  </a:lnTo>
                  <a:lnTo>
                    <a:pt x="74" y="319"/>
                  </a:lnTo>
                  <a:lnTo>
                    <a:pt x="72" y="324"/>
                  </a:lnTo>
                  <a:lnTo>
                    <a:pt x="72" y="324"/>
                  </a:lnTo>
                  <a:lnTo>
                    <a:pt x="70" y="328"/>
                  </a:lnTo>
                  <a:lnTo>
                    <a:pt x="68" y="332"/>
                  </a:lnTo>
                  <a:lnTo>
                    <a:pt x="63" y="338"/>
                  </a:lnTo>
                  <a:lnTo>
                    <a:pt x="63" y="338"/>
                  </a:lnTo>
                  <a:lnTo>
                    <a:pt x="59" y="343"/>
                  </a:lnTo>
                  <a:lnTo>
                    <a:pt x="59" y="345"/>
                  </a:lnTo>
                  <a:lnTo>
                    <a:pt x="61" y="349"/>
                  </a:lnTo>
                  <a:lnTo>
                    <a:pt x="61" y="349"/>
                  </a:lnTo>
                  <a:lnTo>
                    <a:pt x="68" y="357"/>
                  </a:lnTo>
                  <a:lnTo>
                    <a:pt x="76" y="360"/>
                  </a:lnTo>
                  <a:lnTo>
                    <a:pt x="76" y="360"/>
                  </a:lnTo>
                  <a:lnTo>
                    <a:pt x="82" y="364"/>
                  </a:lnTo>
                  <a:lnTo>
                    <a:pt x="85" y="368"/>
                  </a:lnTo>
                  <a:lnTo>
                    <a:pt x="85" y="368"/>
                  </a:lnTo>
                  <a:lnTo>
                    <a:pt x="87" y="372"/>
                  </a:lnTo>
                  <a:lnTo>
                    <a:pt x="85" y="375"/>
                  </a:lnTo>
                  <a:lnTo>
                    <a:pt x="83" y="377"/>
                  </a:lnTo>
                  <a:lnTo>
                    <a:pt x="78" y="383"/>
                  </a:lnTo>
                  <a:lnTo>
                    <a:pt x="78" y="383"/>
                  </a:lnTo>
                  <a:lnTo>
                    <a:pt x="72" y="385"/>
                  </a:lnTo>
                  <a:lnTo>
                    <a:pt x="66" y="387"/>
                  </a:lnTo>
                  <a:lnTo>
                    <a:pt x="55" y="389"/>
                  </a:lnTo>
                  <a:lnTo>
                    <a:pt x="55" y="389"/>
                  </a:lnTo>
                  <a:lnTo>
                    <a:pt x="49" y="391"/>
                  </a:lnTo>
                  <a:lnTo>
                    <a:pt x="47" y="393"/>
                  </a:lnTo>
                  <a:lnTo>
                    <a:pt x="45" y="396"/>
                  </a:lnTo>
                  <a:lnTo>
                    <a:pt x="45" y="396"/>
                  </a:lnTo>
                  <a:lnTo>
                    <a:pt x="44" y="408"/>
                  </a:lnTo>
                  <a:lnTo>
                    <a:pt x="44" y="408"/>
                  </a:lnTo>
                  <a:lnTo>
                    <a:pt x="44" y="417"/>
                  </a:lnTo>
                  <a:lnTo>
                    <a:pt x="44" y="421"/>
                  </a:lnTo>
                  <a:lnTo>
                    <a:pt x="47" y="425"/>
                  </a:lnTo>
                  <a:lnTo>
                    <a:pt x="47" y="425"/>
                  </a:lnTo>
                  <a:lnTo>
                    <a:pt x="57" y="430"/>
                  </a:lnTo>
                  <a:lnTo>
                    <a:pt x="59" y="434"/>
                  </a:lnTo>
                  <a:lnTo>
                    <a:pt x="59" y="438"/>
                  </a:lnTo>
                  <a:lnTo>
                    <a:pt x="59" y="438"/>
                  </a:lnTo>
                  <a:lnTo>
                    <a:pt x="59" y="442"/>
                  </a:lnTo>
                  <a:lnTo>
                    <a:pt x="57" y="448"/>
                  </a:lnTo>
                  <a:lnTo>
                    <a:pt x="45" y="459"/>
                  </a:lnTo>
                  <a:lnTo>
                    <a:pt x="45" y="459"/>
                  </a:lnTo>
                  <a:lnTo>
                    <a:pt x="40" y="467"/>
                  </a:lnTo>
                  <a:lnTo>
                    <a:pt x="32" y="476"/>
                  </a:lnTo>
                  <a:lnTo>
                    <a:pt x="23" y="499"/>
                  </a:lnTo>
                  <a:lnTo>
                    <a:pt x="23" y="499"/>
                  </a:lnTo>
                  <a:lnTo>
                    <a:pt x="17" y="514"/>
                  </a:lnTo>
                  <a:lnTo>
                    <a:pt x="11" y="527"/>
                  </a:lnTo>
                  <a:lnTo>
                    <a:pt x="11" y="527"/>
                  </a:lnTo>
                  <a:lnTo>
                    <a:pt x="8" y="533"/>
                  </a:lnTo>
                  <a:lnTo>
                    <a:pt x="6" y="540"/>
                  </a:lnTo>
                  <a:lnTo>
                    <a:pt x="8" y="546"/>
                  </a:lnTo>
                  <a:lnTo>
                    <a:pt x="8" y="554"/>
                  </a:lnTo>
                  <a:lnTo>
                    <a:pt x="13" y="565"/>
                  </a:lnTo>
                  <a:lnTo>
                    <a:pt x="17" y="571"/>
                  </a:lnTo>
                  <a:lnTo>
                    <a:pt x="17" y="573"/>
                  </a:lnTo>
                  <a:lnTo>
                    <a:pt x="17" y="573"/>
                  </a:lnTo>
                  <a:lnTo>
                    <a:pt x="19" y="575"/>
                  </a:lnTo>
                  <a:lnTo>
                    <a:pt x="19" y="575"/>
                  </a:lnTo>
                  <a:lnTo>
                    <a:pt x="23" y="580"/>
                  </a:lnTo>
                  <a:lnTo>
                    <a:pt x="25" y="588"/>
                  </a:lnTo>
                  <a:lnTo>
                    <a:pt x="25" y="595"/>
                  </a:lnTo>
                  <a:lnTo>
                    <a:pt x="23" y="599"/>
                  </a:lnTo>
                  <a:lnTo>
                    <a:pt x="21" y="603"/>
                  </a:lnTo>
                  <a:lnTo>
                    <a:pt x="21" y="603"/>
                  </a:lnTo>
                  <a:lnTo>
                    <a:pt x="17" y="609"/>
                  </a:lnTo>
                  <a:lnTo>
                    <a:pt x="13" y="616"/>
                  </a:lnTo>
                  <a:lnTo>
                    <a:pt x="9" y="630"/>
                  </a:lnTo>
                  <a:lnTo>
                    <a:pt x="9" y="630"/>
                  </a:lnTo>
                  <a:lnTo>
                    <a:pt x="6" y="639"/>
                  </a:lnTo>
                  <a:lnTo>
                    <a:pt x="6" y="639"/>
                  </a:lnTo>
                  <a:lnTo>
                    <a:pt x="6" y="639"/>
                  </a:lnTo>
                  <a:lnTo>
                    <a:pt x="6" y="645"/>
                  </a:lnTo>
                  <a:lnTo>
                    <a:pt x="6" y="645"/>
                  </a:lnTo>
                  <a:lnTo>
                    <a:pt x="4" y="660"/>
                  </a:lnTo>
                  <a:lnTo>
                    <a:pt x="2" y="669"/>
                  </a:lnTo>
                  <a:lnTo>
                    <a:pt x="0" y="677"/>
                  </a:lnTo>
                  <a:lnTo>
                    <a:pt x="0" y="677"/>
                  </a:lnTo>
                  <a:lnTo>
                    <a:pt x="19" y="694"/>
                  </a:lnTo>
                  <a:lnTo>
                    <a:pt x="32" y="704"/>
                  </a:lnTo>
                  <a:lnTo>
                    <a:pt x="45" y="713"/>
                  </a:lnTo>
                  <a:lnTo>
                    <a:pt x="45" y="713"/>
                  </a:lnTo>
                  <a:lnTo>
                    <a:pt x="51" y="717"/>
                  </a:lnTo>
                  <a:lnTo>
                    <a:pt x="55" y="721"/>
                  </a:lnTo>
                  <a:lnTo>
                    <a:pt x="59" y="726"/>
                  </a:lnTo>
                  <a:lnTo>
                    <a:pt x="61" y="732"/>
                  </a:lnTo>
                  <a:lnTo>
                    <a:pt x="61" y="743"/>
                  </a:lnTo>
                  <a:lnTo>
                    <a:pt x="59" y="755"/>
                  </a:lnTo>
                  <a:lnTo>
                    <a:pt x="59" y="755"/>
                  </a:lnTo>
                  <a:lnTo>
                    <a:pt x="59" y="766"/>
                  </a:lnTo>
                  <a:lnTo>
                    <a:pt x="59" y="766"/>
                  </a:lnTo>
                  <a:lnTo>
                    <a:pt x="59" y="770"/>
                  </a:lnTo>
                  <a:lnTo>
                    <a:pt x="63" y="772"/>
                  </a:lnTo>
                  <a:lnTo>
                    <a:pt x="74" y="777"/>
                  </a:lnTo>
                  <a:lnTo>
                    <a:pt x="74" y="777"/>
                  </a:lnTo>
                  <a:lnTo>
                    <a:pt x="87" y="783"/>
                  </a:lnTo>
                  <a:lnTo>
                    <a:pt x="93" y="787"/>
                  </a:lnTo>
                  <a:lnTo>
                    <a:pt x="99" y="793"/>
                  </a:lnTo>
                  <a:lnTo>
                    <a:pt x="99" y="793"/>
                  </a:lnTo>
                  <a:lnTo>
                    <a:pt x="102" y="798"/>
                  </a:lnTo>
                  <a:lnTo>
                    <a:pt x="106" y="806"/>
                  </a:lnTo>
                  <a:lnTo>
                    <a:pt x="106" y="806"/>
                  </a:lnTo>
                  <a:lnTo>
                    <a:pt x="112" y="817"/>
                  </a:lnTo>
                  <a:lnTo>
                    <a:pt x="119" y="831"/>
                  </a:lnTo>
                  <a:lnTo>
                    <a:pt x="131" y="842"/>
                  </a:lnTo>
                  <a:lnTo>
                    <a:pt x="148" y="855"/>
                  </a:lnTo>
                  <a:lnTo>
                    <a:pt x="148" y="855"/>
                  </a:lnTo>
                  <a:lnTo>
                    <a:pt x="163" y="863"/>
                  </a:lnTo>
                  <a:lnTo>
                    <a:pt x="173" y="863"/>
                  </a:lnTo>
                  <a:lnTo>
                    <a:pt x="180" y="861"/>
                  </a:lnTo>
                  <a:lnTo>
                    <a:pt x="186" y="857"/>
                  </a:lnTo>
                  <a:lnTo>
                    <a:pt x="186" y="857"/>
                  </a:lnTo>
                  <a:lnTo>
                    <a:pt x="193" y="853"/>
                  </a:lnTo>
                  <a:lnTo>
                    <a:pt x="201" y="850"/>
                  </a:lnTo>
                  <a:lnTo>
                    <a:pt x="209" y="846"/>
                  </a:lnTo>
                  <a:lnTo>
                    <a:pt x="220" y="846"/>
                  </a:lnTo>
                  <a:lnTo>
                    <a:pt x="220" y="846"/>
                  </a:lnTo>
                  <a:lnTo>
                    <a:pt x="246" y="848"/>
                  </a:lnTo>
                  <a:lnTo>
                    <a:pt x="258" y="846"/>
                  </a:lnTo>
                  <a:lnTo>
                    <a:pt x="258" y="846"/>
                  </a:lnTo>
                  <a:lnTo>
                    <a:pt x="269" y="844"/>
                  </a:lnTo>
                  <a:lnTo>
                    <a:pt x="269" y="844"/>
                  </a:lnTo>
                  <a:lnTo>
                    <a:pt x="279" y="842"/>
                  </a:lnTo>
                  <a:lnTo>
                    <a:pt x="290" y="836"/>
                  </a:lnTo>
                  <a:lnTo>
                    <a:pt x="290" y="836"/>
                  </a:lnTo>
                  <a:lnTo>
                    <a:pt x="300" y="829"/>
                  </a:lnTo>
                  <a:lnTo>
                    <a:pt x="309" y="817"/>
                  </a:lnTo>
                  <a:lnTo>
                    <a:pt x="309" y="817"/>
                  </a:lnTo>
                  <a:lnTo>
                    <a:pt x="313" y="813"/>
                  </a:lnTo>
                  <a:lnTo>
                    <a:pt x="313" y="813"/>
                  </a:lnTo>
                  <a:lnTo>
                    <a:pt x="319" y="810"/>
                  </a:lnTo>
                  <a:lnTo>
                    <a:pt x="324" y="810"/>
                  </a:lnTo>
                  <a:lnTo>
                    <a:pt x="324" y="810"/>
                  </a:lnTo>
                  <a:lnTo>
                    <a:pt x="330" y="812"/>
                  </a:lnTo>
                  <a:lnTo>
                    <a:pt x="336" y="813"/>
                  </a:lnTo>
                  <a:lnTo>
                    <a:pt x="336" y="813"/>
                  </a:lnTo>
                  <a:lnTo>
                    <a:pt x="341" y="819"/>
                  </a:lnTo>
                  <a:lnTo>
                    <a:pt x="349" y="825"/>
                  </a:lnTo>
                  <a:lnTo>
                    <a:pt x="360" y="836"/>
                  </a:lnTo>
                  <a:lnTo>
                    <a:pt x="360" y="836"/>
                  </a:lnTo>
                  <a:lnTo>
                    <a:pt x="366" y="844"/>
                  </a:lnTo>
                  <a:lnTo>
                    <a:pt x="375" y="851"/>
                  </a:lnTo>
                  <a:lnTo>
                    <a:pt x="396" y="865"/>
                  </a:lnTo>
                  <a:lnTo>
                    <a:pt x="396" y="865"/>
                  </a:lnTo>
                  <a:lnTo>
                    <a:pt x="406" y="870"/>
                  </a:lnTo>
                  <a:lnTo>
                    <a:pt x="406" y="870"/>
                  </a:lnTo>
                  <a:lnTo>
                    <a:pt x="413" y="878"/>
                  </a:lnTo>
                  <a:lnTo>
                    <a:pt x="415" y="886"/>
                  </a:lnTo>
                  <a:lnTo>
                    <a:pt x="415" y="893"/>
                  </a:lnTo>
                  <a:lnTo>
                    <a:pt x="411" y="904"/>
                  </a:lnTo>
                  <a:lnTo>
                    <a:pt x="411" y="904"/>
                  </a:lnTo>
                  <a:lnTo>
                    <a:pt x="408" y="918"/>
                  </a:lnTo>
                  <a:lnTo>
                    <a:pt x="406" y="933"/>
                  </a:lnTo>
                  <a:lnTo>
                    <a:pt x="406" y="933"/>
                  </a:lnTo>
                  <a:lnTo>
                    <a:pt x="406" y="946"/>
                  </a:lnTo>
                  <a:lnTo>
                    <a:pt x="406" y="946"/>
                  </a:lnTo>
                  <a:lnTo>
                    <a:pt x="408" y="944"/>
                  </a:lnTo>
                  <a:lnTo>
                    <a:pt x="408" y="944"/>
                  </a:lnTo>
                  <a:lnTo>
                    <a:pt x="415" y="939"/>
                  </a:lnTo>
                  <a:lnTo>
                    <a:pt x="417" y="939"/>
                  </a:lnTo>
                  <a:lnTo>
                    <a:pt x="421" y="941"/>
                  </a:lnTo>
                  <a:lnTo>
                    <a:pt x="421" y="941"/>
                  </a:lnTo>
                  <a:lnTo>
                    <a:pt x="425" y="944"/>
                  </a:lnTo>
                  <a:lnTo>
                    <a:pt x="432" y="948"/>
                  </a:lnTo>
                  <a:lnTo>
                    <a:pt x="432" y="948"/>
                  </a:lnTo>
                  <a:lnTo>
                    <a:pt x="438" y="950"/>
                  </a:lnTo>
                  <a:lnTo>
                    <a:pt x="442" y="948"/>
                  </a:lnTo>
                  <a:lnTo>
                    <a:pt x="442" y="948"/>
                  </a:lnTo>
                  <a:lnTo>
                    <a:pt x="446" y="948"/>
                  </a:lnTo>
                  <a:lnTo>
                    <a:pt x="449" y="946"/>
                  </a:lnTo>
                  <a:lnTo>
                    <a:pt x="457" y="950"/>
                  </a:lnTo>
                  <a:lnTo>
                    <a:pt x="457" y="950"/>
                  </a:lnTo>
                  <a:lnTo>
                    <a:pt x="466" y="956"/>
                  </a:lnTo>
                  <a:lnTo>
                    <a:pt x="474" y="965"/>
                  </a:lnTo>
                  <a:lnTo>
                    <a:pt x="474" y="965"/>
                  </a:lnTo>
                  <a:lnTo>
                    <a:pt x="482" y="971"/>
                  </a:lnTo>
                  <a:lnTo>
                    <a:pt x="489" y="973"/>
                  </a:lnTo>
                  <a:lnTo>
                    <a:pt x="489" y="973"/>
                  </a:lnTo>
                  <a:lnTo>
                    <a:pt x="501" y="973"/>
                  </a:lnTo>
                  <a:lnTo>
                    <a:pt x="512" y="969"/>
                  </a:lnTo>
                  <a:lnTo>
                    <a:pt x="512" y="969"/>
                  </a:lnTo>
                  <a:lnTo>
                    <a:pt x="518" y="967"/>
                  </a:lnTo>
                  <a:lnTo>
                    <a:pt x="521" y="965"/>
                  </a:lnTo>
                  <a:lnTo>
                    <a:pt x="527" y="958"/>
                  </a:lnTo>
                  <a:lnTo>
                    <a:pt x="527" y="958"/>
                  </a:lnTo>
                  <a:lnTo>
                    <a:pt x="533" y="950"/>
                  </a:lnTo>
                  <a:lnTo>
                    <a:pt x="542" y="944"/>
                  </a:lnTo>
                  <a:lnTo>
                    <a:pt x="542" y="944"/>
                  </a:lnTo>
                  <a:lnTo>
                    <a:pt x="550" y="941"/>
                  </a:lnTo>
                  <a:lnTo>
                    <a:pt x="556" y="941"/>
                  </a:lnTo>
                  <a:lnTo>
                    <a:pt x="569" y="942"/>
                  </a:lnTo>
                  <a:lnTo>
                    <a:pt x="569" y="942"/>
                  </a:lnTo>
                  <a:lnTo>
                    <a:pt x="576" y="944"/>
                  </a:lnTo>
                  <a:lnTo>
                    <a:pt x="584" y="942"/>
                  </a:lnTo>
                  <a:lnTo>
                    <a:pt x="584" y="942"/>
                  </a:lnTo>
                  <a:lnTo>
                    <a:pt x="590" y="941"/>
                  </a:lnTo>
                  <a:lnTo>
                    <a:pt x="592" y="935"/>
                  </a:lnTo>
                  <a:lnTo>
                    <a:pt x="592" y="935"/>
                  </a:lnTo>
                  <a:lnTo>
                    <a:pt x="593" y="927"/>
                  </a:lnTo>
                  <a:lnTo>
                    <a:pt x="592" y="916"/>
                  </a:lnTo>
                  <a:lnTo>
                    <a:pt x="592" y="916"/>
                  </a:lnTo>
                  <a:lnTo>
                    <a:pt x="592" y="903"/>
                  </a:lnTo>
                  <a:lnTo>
                    <a:pt x="593" y="895"/>
                  </a:lnTo>
                  <a:lnTo>
                    <a:pt x="593" y="895"/>
                  </a:lnTo>
                  <a:lnTo>
                    <a:pt x="595" y="889"/>
                  </a:lnTo>
                  <a:lnTo>
                    <a:pt x="601" y="886"/>
                  </a:lnTo>
                  <a:lnTo>
                    <a:pt x="605" y="884"/>
                  </a:lnTo>
                  <a:lnTo>
                    <a:pt x="605" y="884"/>
                  </a:lnTo>
                  <a:lnTo>
                    <a:pt x="611" y="880"/>
                  </a:lnTo>
                  <a:lnTo>
                    <a:pt x="616" y="876"/>
                  </a:lnTo>
                  <a:lnTo>
                    <a:pt x="622" y="868"/>
                  </a:lnTo>
                  <a:lnTo>
                    <a:pt x="630" y="857"/>
                  </a:lnTo>
                  <a:lnTo>
                    <a:pt x="630" y="857"/>
                  </a:lnTo>
                  <a:lnTo>
                    <a:pt x="637" y="846"/>
                  </a:lnTo>
                  <a:lnTo>
                    <a:pt x="637" y="846"/>
                  </a:lnTo>
                  <a:lnTo>
                    <a:pt x="624" y="836"/>
                  </a:lnTo>
                  <a:lnTo>
                    <a:pt x="609" y="821"/>
                  </a:lnTo>
                  <a:lnTo>
                    <a:pt x="592" y="802"/>
                  </a:lnTo>
                  <a:lnTo>
                    <a:pt x="584" y="791"/>
                  </a:lnTo>
                  <a:lnTo>
                    <a:pt x="578" y="779"/>
                  </a:lnTo>
                  <a:lnTo>
                    <a:pt x="578" y="779"/>
                  </a:lnTo>
                  <a:lnTo>
                    <a:pt x="556" y="724"/>
                  </a:lnTo>
                  <a:lnTo>
                    <a:pt x="556" y="724"/>
                  </a:lnTo>
                  <a:lnTo>
                    <a:pt x="546" y="700"/>
                  </a:lnTo>
                  <a:lnTo>
                    <a:pt x="546" y="700"/>
                  </a:lnTo>
                  <a:lnTo>
                    <a:pt x="544" y="696"/>
                  </a:lnTo>
                  <a:lnTo>
                    <a:pt x="540" y="696"/>
                  </a:lnTo>
                  <a:lnTo>
                    <a:pt x="529" y="696"/>
                  </a:lnTo>
                  <a:lnTo>
                    <a:pt x="529" y="696"/>
                  </a:lnTo>
                  <a:lnTo>
                    <a:pt x="518" y="696"/>
                  </a:lnTo>
                  <a:lnTo>
                    <a:pt x="518" y="696"/>
                  </a:lnTo>
                  <a:lnTo>
                    <a:pt x="518" y="696"/>
                  </a:lnTo>
                  <a:lnTo>
                    <a:pt x="514" y="694"/>
                  </a:lnTo>
                  <a:lnTo>
                    <a:pt x="512" y="690"/>
                  </a:lnTo>
                  <a:lnTo>
                    <a:pt x="510" y="685"/>
                  </a:lnTo>
                  <a:lnTo>
                    <a:pt x="508" y="679"/>
                  </a:lnTo>
                  <a:lnTo>
                    <a:pt x="508" y="679"/>
                  </a:lnTo>
                  <a:lnTo>
                    <a:pt x="508" y="666"/>
                  </a:lnTo>
                  <a:lnTo>
                    <a:pt x="508" y="654"/>
                  </a:lnTo>
                  <a:lnTo>
                    <a:pt x="508" y="654"/>
                  </a:lnTo>
                  <a:lnTo>
                    <a:pt x="510" y="650"/>
                  </a:lnTo>
                  <a:lnTo>
                    <a:pt x="510" y="650"/>
                  </a:lnTo>
                  <a:lnTo>
                    <a:pt x="508" y="647"/>
                  </a:lnTo>
                  <a:lnTo>
                    <a:pt x="504" y="643"/>
                  </a:lnTo>
                  <a:lnTo>
                    <a:pt x="491" y="635"/>
                  </a:lnTo>
                  <a:lnTo>
                    <a:pt x="491" y="635"/>
                  </a:lnTo>
                  <a:lnTo>
                    <a:pt x="480" y="630"/>
                  </a:lnTo>
                  <a:lnTo>
                    <a:pt x="480" y="630"/>
                  </a:lnTo>
                  <a:lnTo>
                    <a:pt x="459" y="622"/>
                  </a:lnTo>
                  <a:lnTo>
                    <a:pt x="459" y="622"/>
                  </a:lnTo>
                  <a:lnTo>
                    <a:pt x="436" y="611"/>
                  </a:lnTo>
                  <a:lnTo>
                    <a:pt x="425" y="605"/>
                  </a:lnTo>
                  <a:lnTo>
                    <a:pt x="415" y="597"/>
                  </a:lnTo>
                  <a:lnTo>
                    <a:pt x="415" y="597"/>
                  </a:lnTo>
                  <a:lnTo>
                    <a:pt x="408" y="586"/>
                  </a:lnTo>
                  <a:lnTo>
                    <a:pt x="402" y="578"/>
                  </a:lnTo>
                  <a:lnTo>
                    <a:pt x="402" y="578"/>
                  </a:lnTo>
                  <a:lnTo>
                    <a:pt x="398" y="571"/>
                  </a:lnTo>
                  <a:lnTo>
                    <a:pt x="394" y="567"/>
                  </a:lnTo>
                  <a:lnTo>
                    <a:pt x="394" y="567"/>
                  </a:lnTo>
                  <a:lnTo>
                    <a:pt x="391" y="565"/>
                  </a:lnTo>
                  <a:lnTo>
                    <a:pt x="389" y="559"/>
                  </a:lnTo>
                  <a:lnTo>
                    <a:pt x="385" y="546"/>
                  </a:lnTo>
                  <a:lnTo>
                    <a:pt x="385" y="529"/>
                  </a:lnTo>
                  <a:lnTo>
                    <a:pt x="385" y="512"/>
                  </a:lnTo>
                  <a:lnTo>
                    <a:pt x="385" y="506"/>
                  </a:lnTo>
                  <a:lnTo>
                    <a:pt x="385" y="506"/>
                  </a:lnTo>
                  <a:lnTo>
                    <a:pt x="385" y="489"/>
                  </a:lnTo>
                  <a:lnTo>
                    <a:pt x="385" y="476"/>
                  </a:lnTo>
                  <a:lnTo>
                    <a:pt x="385" y="476"/>
                  </a:lnTo>
                  <a:lnTo>
                    <a:pt x="389" y="461"/>
                  </a:lnTo>
                  <a:lnTo>
                    <a:pt x="394" y="448"/>
                  </a:lnTo>
                  <a:lnTo>
                    <a:pt x="394" y="448"/>
                  </a:lnTo>
                  <a:lnTo>
                    <a:pt x="396" y="438"/>
                  </a:lnTo>
                  <a:lnTo>
                    <a:pt x="398" y="432"/>
                  </a:lnTo>
                  <a:lnTo>
                    <a:pt x="396" y="427"/>
                  </a:lnTo>
                  <a:lnTo>
                    <a:pt x="394" y="421"/>
                  </a:lnTo>
                  <a:lnTo>
                    <a:pt x="394" y="421"/>
                  </a:lnTo>
                  <a:lnTo>
                    <a:pt x="392" y="417"/>
                  </a:lnTo>
                  <a:lnTo>
                    <a:pt x="392" y="417"/>
                  </a:lnTo>
                  <a:lnTo>
                    <a:pt x="389" y="402"/>
                  </a:lnTo>
                  <a:lnTo>
                    <a:pt x="389" y="381"/>
                  </a:lnTo>
                  <a:lnTo>
                    <a:pt x="389" y="381"/>
                  </a:lnTo>
                  <a:lnTo>
                    <a:pt x="391" y="368"/>
                  </a:lnTo>
                  <a:lnTo>
                    <a:pt x="392" y="362"/>
                  </a:lnTo>
                  <a:lnTo>
                    <a:pt x="396" y="358"/>
                  </a:lnTo>
                  <a:lnTo>
                    <a:pt x="396" y="358"/>
                  </a:lnTo>
                  <a:lnTo>
                    <a:pt x="400" y="353"/>
                  </a:lnTo>
                  <a:lnTo>
                    <a:pt x="398" y="347"/>
                  </a:lnTo>
                  <a:lnTo>
                    <a:pt x="398" y="347"/>
                  </a:lnTo>
                  <a:lnTo>
                    <a:pt x="396" y="332"/>
                  </a:lnTo>
                  <a:lnTo>
                    <a:pt x="396" y="332"/>
                  </a:lnTo>
                  <a:lnTo>
                    <a:pt x="396" y="322"/>
                  </a:lnTo>
                  <a:lnTo>
                    <a:pt x="396" y="315"/>
                  </a:lnTo>
                  <a:lnTo>
                    <a:pt x="398" y="307"/>
                  </a:lnTo>
                  <a:lnTo>
                    <a:pt x="402" y="302"/>
                  </a:lnTo>
                  <a:lnTo>
                    <a:pt x="402" y="302"/>
                  </a:lnTo>
                  <a:lnTo>
                    <a:pt x="408" y="296"/>
                  </a:lnTo>
                  <a:lnTo>
                    <a:pt x="413" y="292"/>
                  </a:lnTo>
                  <a:lnTo>
                    <a:pt x="419" y="288"/>
                  </a:lnTo>
                  <a:lnTo>
                    <a:pt x="427" y="284"/>
                  </a:lnTo>
                  <a:lnTo>
                    <a:pt x="427" y="284"/>
                  </a:lnTo>
                  <a:lnTo>
                    <a:pt x="430" y="283"/>
                  </a:lnTo>
                  <a:lnTo>
                    <a:pt x="430" y="279"/>
                  </a:lnTo>
                  <a:lnTo>
                    <a:pt x="430" y="279"/>
                  </a:lnTo>
                  <a:lnTo>
                    <a:pt x="427" y="267"/>
                  </a:lnTo>
                  <a:lnTo>
                    <a:pt x="417" y="254"/>
                  </a:lnTo>
                  <a:lnTo>
                    <a:pt x="417" y="254"/>
                  </a:lnTo>
                  <a:lnTo>
                    <a:pt x="406" y="231"/>
                  </a:lnTo>
                  <a:lnTo>
                    <a:pt x="406" y="231"/>
                  </a:lnTo>
                  <a:lnTo>
                    <a:pt x="402" y="224"/>
                  </a:lnTo>
                  <a:lnTo>
                    <a:pt x="402" y="218"/>
                  </a:lnTo>
                  <a:lnTo>
                    <a:pt x="402" y="214"/>
                  </a:lnTo>
                  <a:lnTo>
                    <a:pt x="406" y="212"/>
                  </a:lnTo>
                  <a:lnTo>
                    <a:pt x="406" y="212"/>
                  </a:lnTo>
                  <a:lnTo>
                    <a:pt x="410" y="212"/>
                  </a:lnTo>
                  <a:lnTo>
                    <a:pt x="413" y="212"/>
                  </a:lnTo>
                  <a:lnTo>
                    <a:pt x="425" y="216"/>
                  </a:lnTo>
                  <a:lnTo>
                    <a:pt x="425" y="216"/>
                  </a:lnTo>
                  <a:lnTo>
                    <a:pt x="434" y="220"/>
                  </a:lnTo>
                  <a:lnTo>
                    <a:pt x="444" y="222"/>
                  </a:lnTo>
                  <a:lnTo>
                    <a:pt x="444" y="222"/>
                  </a:lnTo>
                  <a:lnTo>
                    <a:pt x="449" y="220"/>
                  </a:lnTo>
                  <a:lnTo>
                    <a:pt x="453" y="218"/>
                  </a:lnTo>
                  <a:lnTo>
                    <a:pt x="463" y="209"/>
                  </a:lnTo>
                  <a:lnTo>
                    <a:pt x="463" y="209"/>
                  </a:lnTo>
                  <a:lnTo>
                    <a:pt x="449" y="195"/>
                  </a:lnTo>
                  <a:lnTo>
                    <a:pt x="449" y="195"/>
                  </a:lnTo>
                  <a:lnTo>
                    <a:pt x="429" y="176"/>
                  </a:lnTo>
                  <a:lnTo>
                    <a:pt x="396" y="150"/>
                  </a:lnTo>
                  <a:lnTo>
                    <a:pt x="396" y="150"/>
                  </a:lnTo>
                  <a:lnTo>
                    <a:pt x="389" y="148"/>
                  </a:lnTo>
                  <a:lnTo>
                    <a:pt x="383" y="146"/>
                  </a:lnTo>
                  <a:lnTo>
                    <a:pt x="370" y="144"/>
                  </a:lnTo>
                  <a:lnTo>
                    <a:pt x="355" y="146"/>
                  </a:lnTo>
                  <a:lnTo>
                    <a:pt x="349" y="144"/>
                  </a:lnTo>
                  <a:lnTo>
                    <a:pt x="343" y="142"/>
                  </a:lnTo>
                  <a:lnTo>
                    <a:pt x="343" y="142"/>
                  </a:lnTo>
                  <a:lnTo>
                    <a:pt x="338" y="138"/>
                  </a:lnTo>
                  <a:lnTo>
                    <a:pt x="338" y="137"/>
                  </a:lnTo>
                  <a:lnTo>
                    <a:pt x="338" y="135"/>
                  </a:lnTo>
                  <a:lnTo>
                    <a:pt x="341" y="131"/>
                  </a:lnTo>
                  <a:lnTo>
                    <a:pt x="347" y="123"/>
                  </a:lnTo>
                  <a:lnTo>
                    <a:pt x="351" y="118"/>
                  </a:lnTo>
                  <a:lnTo>
                    <a:pt x="351" y="112"/>
                  </a:lnTo>
                  <a:lnTo>
                    <a:pt x="351" y="112"/>
                  </a:lnTo>
                  <a:lnTo>
                    <a:pt x="347" y="101"/>
                  </a:lnTo>
                  <a:lnTo>
                    <a:pt x="343" y="89"/>
                  </a:lnTo>
                  <a:lnTo>
                    <a:pt x="338" y="76"/>
                  </a:lnTo>
                  <a:lnTo>
                    <a:pt x="332" y="61"/>
                  </a:lnTo>
                  <a:lnTo>
                    <a:pt x="332" y="61"/>
                  </a:lnTo>
                  <a:lnTo>
                    <a:pt x="332" y="53"/>
                  </a:lnTo>
                  <a:lnTo>
                    <a:pt x="332" y="46"/>
                  </a:lnTo>
                  <a:lnTo>
                    <a:pt x="338" y="30"/>
                  </a:lnTo>
                  <a:lnTo>
                    <a:pt x="343" y="17"/>
                  </a:lnTo>
                  <a:lnTo>
                    <a:pt x="345" y="11"/>
                  </a:lnTo>
                  <a:lnTo>
                    <a:pt x="343" y="4"/>
                  </a:lnTo>
                  <a:lnTo>
                    <a:pt x="343" y="4"/>
                  </a:lnTo>
                  <a:lnTo>
                    <a:pt x="341" y="0"/>
                  </a:lnTo>
                  <a:lnTo>
                    <a:pt x="336" y="0"/>
                  </a:lnTo>
                  <a:lnTo>
                    <a:pt x="330" y="4"/>
                  </a:lnTo>
                  <a:lnTo>
                    <a:pt x="324" y="10"/>
                  </a:lnTo>
                  <a:lnTo>
                    <a:pt x="319" y="17"/>
                  </a:lnTo>
                  <a:lnTo>
                    <a:pt x="313" y="27"/>
                  </a:lnTo>
                  <a:lnTo>
                    <a:pt x="311" y="36"/>
                  </a:lnTo>
                  <a:lnTo>
                    <a:pt x="309" y="46"/>
                  </a:lnTo>
                  <a:lnTo>
                    <a:pt x="309" y="46"/>
                  </a:lnTo>
                  <a:lnTo>
                    <a:pt x="307" y="59"/>
                  </a:lnTo>
                  <a:lnTo>
                    <a:pt x="305" y="63"/>
                  </a:lnTo>
                  <a:lnTo>
                    <a:pt x="303" y="66"/>
                  </a:lnTo>
                  <a:lnTo>
                    <a:pt x="298" y="70"/>
                  </a:lnTo>
                  <a:lnTo>
                    <a:pt x="292" y="72"/>
                  </a:lnTo>
                  <a:lnTo>
                    <a:pt x="275" y="76"/>
                  </a:lnTo>
                  <a:lnTo>
                    <a:pt x="275" y="76"/>
                  </a:lnTo>
                  <a:lnTo>
                    <a:pt x="256" y="80"/>
                  </a:lnTo>
                  <a:lnTo>
                    <a:pt x="241" y="85"/>
                  </a:lnTo>
                  <a:lnTo>
                    <a:pt x="226" y="93"/>
                  </a:lnTo>
                  <a:lnTo>
                    <a:pt x="207" y="97"/>
                  </a:lnTo>
                  <a:lnTo>
                    <a:pt x="207" y="97"/>
                  </a:lnTo>
                  <a:lnTo>
                    <a:pt x="207" y="106"/>
                  </a:lnTo>
                  <a:lnTo>
                    <a:pt x="207" y="106"/>
                  </a:lnTo>
                  <a:lnTo>
                    <a:pt x="203" y="129"/>
                  </a:lnTo>
                  <a:lnTo>
                    <a:pt x="201" y="138"/>
                  </a:lnTo>
                  <a:lnTo>
                    <a:pt x="199" y="146"/>
                  </a:lnTo>
                  <a:lnTo>
                    <a:pt x="199" y="146"/>
                  </a:lnTo>
                  <a:lnTo>
                    <a:pt x="201" y="150"/>
                  </a:lnTo>
                  <a:lnTo>
                    <a:pt x="205" y="154"/>
                  </a:lnTo>
                  <a:lnTo>
                    <a:pt x="205" y="1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169" name="FREEFORM_27">
            <a:extLst>
              <a:ext uri="{FF2B5EF4-FFF2-40B4-BE49-F238E27FC236}">
                <a16:creationId xmlns:a16="http://schemas.microsoft.com/office/drawing/2014/main" id="{7435AAEF-145D-5ECF-2484-C6CBBFA2C360}"/>
              </a:ext>
            </a:extLst>
          </p:cNvPr>
          <p:cNvSpPr>
            <a:spLocks/>
          </p:cNvSpPr>
          <p:nvPr/>
        </p:nvSpPr>
        <p:spPr bwMode="auto">
          <a:xfrm>
            <a:off x="7105977" y="4374537"/>
            <a:ext cx="311648" cy="684131"/>
          </a:xfrm>
          <a:custGeom>
            <a:avLst/>
            <a:gdLst>
              <a:gd name="T0" fmla="*/ 271 w 292"/>
              <a:gd name="T1" fmla="*/ 199 h 641"/>
              <a:gd name="T2" fmla="*/ 252 w 292"/>
              <a:gd name="T3" fmla="*/ 165 h 641"/>
              <a:gd name="T4" fmla="*/ 239 w 292"/>
              <a:gd name="T5" fmla="*/ 121 h 641"/>
              <a:gd name="T6" fmla="*/ 243 w 292"/>
              <a:gd name="T7" fmla="*/ 80 h 641"/>
              <a:gd name="T8" fmla="*/ 237 w 292"/>
              <a:gd name="T9" fmla="*/ 53 h 641"/>
              <a:gd name="T10" fmla="*/ 233 w 292"/>
              <a:gd name="T11" fmla="*/ 17 h 641"/>
              <a:gd name="T12" fmla="*/ 214 w 292"/>
              <a:gd name="T13" fmla="*/ 4 h 641"/>
              <a:gd name="T14" fmla="*/ 207 w 292"/>
              <a:gd name="T15" fmla="*/ 30 h 641"/>
              <a:gd name="T16" fmla="*/ 203 w 292"/>
              <a:gd name="T17" fmla="*/ 49 h 641"/>
              <a:gd name="T18" fmla="*/ 207 w 292"/>
              <a:gd name="T19" fmla="*/ 84 h 641"/>
              <a:gd name="T20" fmla="*/ 207 w 292"/>
              <a:gd name="T21" fmla="*/ 118 h 641"/>
              <a:gd name="T22" fmla="*/ 176 w 292"/>
              <a:gd name="T23" fmla="*/ 120 h 641"/>
              <a:gd name="T24" fmla="*/ 140 w 292"/>
              <a:gd name="T25" fmla="*/ 127 h 641"/>
              <a:gd name="T26" fmla="*/ 118 w 292"/>
              <a:gd name="T27" fmla="*/ 150 h 641"/>
              <a:gd name="T28" fmla="*/ 74 w 292"/>
              <a:gd name="T29" fmla="*/ 167 h 641"/>
              <a:gd name="T30" fmla="*/ 47 w 292"/>
              <a:gd name="T31" fmla="*/ 184 h 641"/>
              <a:gd name="T32" fmla="*/ 36 w 292"/>
              <a:gd name="T33" fmla="*/ 195 h 641"/>
              <a:gd name="T34" fmla="*/ 32 w 292"/>
              <a:gd name="T35" fmla="*/ 220 h 641"/>
              <a:gd name="T36" fmla="*/ 23 w 292"/>
              <a:gd name="T37" fmla="*/ 249 h 641"/>
              <a:gd name="T38" fmla="*/ 0 w 292"/>
              <a:gd name="T39" fmla="*/ 275 h 641"/>
              <a:gd name="T40" fmla="*/ 13 w 292"/>
              <a:gd name="T41" fmla="*/ 283 h 641"/>
              <a:gd name="T42" fmla="*/ 28 w 292"/>
              <a:gd name="T43" fmla="*/ 283 h 641"/>
              <a:gd name="T44" fmla="*/ 19 w 292"/>
              <a:gd name="T45" fmla="*/ 309 h 641"/>
              <a:gd name="T46" fmla="*/ 2 w 292"/>
              <a:gd name="T47" fmla="*/ 330 h 641"/>
              <a:gd name="T48" fmla="*/ 30 w 292"/>
              <a:gd name="T49" fmla="*/ 360 h 641"/>
              <a:gd name="T50" fmla="*/ 61 w 292"/>
              <a:gd name="T51" fmla="*/ 376 h 641"/>
              <a:gd name="T52" fmla="*/ 49 w 292"/>
              <a:gd name="T53" fmla="*/ 395 h 641"/>
              <a:gd name="T54" fmla="*/ 42 w 292"/>
              <a:gd name="T55" fmla="*/ 412 h 641"/>
              <a:gd name="T56" fmla="*/ 36 w 292"/>
              <a:gd name="T57" fmla="*/ 419 h 641"/>
              <a:gd name="T58" fmla="*/ 27 w 292"/>
              <a:gd name="T59" fmla="*/ 432 h 641"/>
              <a:gd name="T60" fmla="*/ 49 w 292"/>
              <a:gd name="T61" fmla="*/ 438 h 641"/>
              <a:gd name="T62" fmla="*/ 70 w 292"/>
              <a:gd name="T63" fmla="*/ 446 h 641"/>
              <a:gd name="T64" fmla="*/ 80 w 292"/>
              <a:gd name="T65" fmla="*/ 463 h 641"/>
              <a:gd name="T66" fmla="*/ 61 w 292"/>
              <a:gd name="T67" fmla="*/ 493 h 641"/>
              <a:gd name="T68" fmla="*/ 82 w 292"/>
              <a:gd name="T69" fmla="*/ 506 h 641"/>
              <a:gd name="T70" fmla="*/ 110 w 292"/>
              <a:gd name="T71" fmla="*/ 520 h 641"/>
              <a:gd name="T72" fmla="*/ 102 w 292"/>
              <a:gd name="T73" fmla="*/ 535 h 641"/>
              <a:gd name="T74" fmla="*/ 82 w 292"/>
              <a:gd name="T75" fmla="*/ 554 h 641"/>
              <a:gd name="T76" fmla="*/ 114 w 292"/>
              <a:gd name="T77" fmla="*/ 577 h 641"/>
              <a:gd name="T78" fmla="*/ 135 w 292"/>
              <a:gd name="T79" fmla="*/ 597 h 641"/>
              <a:gd name="T80" fmla="*/ 174 w 292"/>
              <a:gd name="T81" fmla="*/ 601 h 641"/>
              <a:gd name="T82" fmla="*/ 184 w 292"/>
              <a:gd name="T83" fmla="*/ 632 h 641"/>
              <a:gd name="T84" fmla="*/ 205 w 292"/>
              <a:gd name="T85" fmla="*/ 639 h 641"/>
              <a:gd name="T86" fmla="*/ 212 w 292"/>
              <a:gd name="T87" fmla="*/ 609 h 641"/>
              <a:gd name="T88" fmla="*/ 218 w 292"/>
              <a:gd name="T89" fmla="*/ 586 h 641"/>
              <a:gd name="T90" fmla="*/ 241 w 292"/>
              <a:gd name="T91" fmla="*/ 559 h 641"/>
              <a:gd name="T92" fmla="*/ 231 w 292"/>
              <a:gd name="T93" fmla="*/ 533 h 641"/>
              <a:gd name="T94" fmla="*/ 248 w 292"/>
              <a:gd name="T95" fmla="*/ 531 h 641"/>
              <a:gd name="T96" fmla="*/ 256 w 292"/>
              <a:gd name="T97" fmla="*/ 493 h 641"/>
              <a:gd name="T98" fmla="*/ 246 w 292"/>
              <a:gd name="T99" fmla="*/ 449 h 641"/>
              <a:gd name="T100" fmla="*/ 258 w 292"/>
              <a:gd name="T101" fmla="*/ 393 h 641"/>
              <a:gd name="T102" fmla="*/ 281 w 292"/>
              <a:gd name="T103" fmla="*/ 347 h 641"/>
              <a:gd name="T104" fmla="*/ 288 w 292"/>
              <a:gd name="T105" fmla="*/ 279 h 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92" h="641">
                <a:moveTo>
                  <a:pt x="284" y="266"/>
                </a:moveTo>
                <a:lnTo>
                  <a:pt x="284" y="266"/>
                </a:lnTo>
                <a:lnTo>
                  <a:pt x="277" y="241"/>
                </a:lnTo>
                <a:lnTo>
                  <a:pt x="273" y="222"/>
                </a:lnTo>
                <a:lnTo>
                  <a:pt x="271" y="199"/>
                </a:lnTo>
                <a:lnTo>
                  <a:pt x="271" y="199"/>
                </a:lnTo>
                <a:lnTo>
                  <a:pt x="267" y="190"/>
                </a:lnTo>
                <a:lnTo>
                  <a:pt x="264" y="180"/>
                </a:lnTo>
                <a:lnTo>
                  <a:pt x="252" y="165"/>
                </a:lnTo>
                <a:lnTo>
                  <a:pt x="252" y="165"/>
                </a:lnTo>
                <a:lnTo>
                  <a:pt x="241" y="148"/>
                </a:lnTo>
                <a:lnTo>
                  <a:pt x="237" y="135"/>
                </a:lnTo>
                <a:lnTo>
                  <a:pt x="237" y="127"/>
                </a:lnTo>
                <a:lnTo>
                  <a:pt x="239" y="121"/>
                </a:lnTo>
                <a:lnTo>
                  <a:pt x="239" y="121"/>
                </a:lnTo>
                <a:lnTo>
                  <a:pt x="245" y="101"/>
                </a:lnTo>
                <a:lnTo>
                  <a:pt x="246" y="93"/>
                </a:lnTo>
                <a:lnTo>
                  <a:pt x="246" y="85"/>
                </a:lnTo>
                <a:lnTo>
                  <a:pt x="246" y="85"/>
                </a:lnTo>
                <a:lnTo>
                  <a:pt x="243" y="80"/>
                </a:lnTo>
                <a:lnTo>
                  <a:pt x="239" y="72"/>
                </a:lnTo>
                <a:lnTo>
                  <a:pt x="237" y="65"/>
                </a:lnTo>
                <a:lnTo>
                  <a:pt x="237" y="59"/>
                </a:lnTo>
                <a:lnTo>
                  <a:pt x="237" y="53"/>
                </a:lnTo>
                <a:lnTo>
                  <a:pt x="237" y="53"/>
                </a:lnTo>
                <a:lnTo>
                  <a:pt x="239" y="42"/>
                </a:lnTo>
                <a:lnTo>
                  <a:pt x="239" y="32"/>
                </a:lnTo>
                <a:lnTo>
                  <a:pt x="237" y="25"/>
                </a:lnTo>
                <a:lnTo>
                  <a:pt x="233" y="17"/>
                </a:lnTo>
                <a:lnTo>
                  <a:pt x="233" y="17"/>
                </a:lnTo>
                <a:lnTo>
                  <a:pt x="228" y="4"/>
                </a:lnTo>
                <a:lnTo>
                  <a:pt x="226" y="0"/>
                </a:lnTo>
                <a:lnTo>
                  <a:pt x="226" y="0"/>
                </a:lnTo>
                <a:lnTo>
                  <a:pt x="220" y="2"/>
                </a:lnTo>
                <a:lnTo>
                  <a:pt x="214" y="4"/>
                </a:lnTo>
                <a:lnTo>
                  <a:pt x="214" y="4"/>
                </a:lnTo>
                <a:lnTo>
                  <a:pt x="209" y="10"/>
                </a:lnTo>
                <a:lnTo>
                  <a:pt x="205" y="15"/>
                </a:lnTo>
                <a:lnTo>
                  <a:pt x="205" y="23"/>
                </a:lnTo>
                <a:lnTo>
                  <a:pt x="207" y="30"/>
                </a:lnTo>
                <a:lnTo>
                  <a:pt x="207" y="30"/>
                </a:lnTo>
                <a:lnTo>
                  <a:pt x="209" y="36"/>
                </a:lnTo>
                <a:lnTo>
                  <a:pt x="209" y="40"/>
                </a:lnTo>
                <a:lnTo>
                  <a:pt x="205" y="42"/>
                </a:lnTo>
                <a:lnTo>
                  <a:pt x="203" y="49"/>
                </a:lnTo>
                <a:lnTo>
                  <a:pt x="203" y="49"/>
                </a:lnTo>
                <a:lnTo>
                  <a:pt x="201" y="59"/>
                </a:lnTo>
                <a:lnTo>
                  <a:pt x="203" y="68"/>
                </a:lnTo>
                <a:lnTo>
                  <a:pt x="207" y="84"/>
                </a:lnTo>
                <a:lnTo>
                  <a:pt x="207" y="84"/>
                </a:lnTo>
                <a:lnTo>
                  <a:pt x="209" y="91"/>
                </a:lnTo>
                <a:lnTo>
                  <a:pt x="212" y="101"/>
                </a:lnTo>
                <a:lnTo>
                  <a:pt x="212" y="110"/>
                </a:lnTo>
                <a:lnTo>
                  <a:pt x="210" y="114"/>
                </a:lnTo>
                <a:lnTo>
                  <a:pt x="207" y="118"/>
                </a:lnTo>
                <a:lnTo>
                  <a:pt x="207" y="118"/>
                </a:lnTo>
                <a:lnTo>
                  <a:pt x="199" y="121"/>
                </a:lnTo>
                <a:lnTo>
                  <a:pt x="191" y="121"/>
                </a:lnTo>
                <a:lnTo>
                  <a:pt x="184" y="121"/>
                </a:lnTo>
                <a:lnTo>
                  <a:pt x="176" y="120"/>
                </a:lnTo>
                <a:lnTo>
                  <a:pt x="176" y="120"/>
                </a:lnTo>
                <a:lnTo>
                  <a:pt x="165" y="118"/>
                </a:lnTo>
                <a:lnTo>
                  <a:pt x="157" y="120"/>
                </a:lnTo>
                <a:lnTo>
                  <a:pt x="148" y="123"/>
                </a:lnTo>
                <a:lnTo>
                  <a:pt x="140" y="127"/>
                </a:lnTo>
                <a:lnTo>
                  <a:pt x="140" y="127"/>
                </a:lnTo>
                <a:lnTo>
                  <a:pt x="131" y="137"/>
                </a:lnTo>
                <a:lnTo>
                  <a:pt x="123" y="144"/>
                </a:lnTo>
                <a:lnTo>
                  <a:pt x="123" y="144"/>
                </a:lnTo>
                <a:lnTo>
                  <a:pt x="118" y="150"/>
                </a:lnTo>
                <a:lnTo>
                  <a:pt x="112" y="152"/>
                </a:lnTo>
                <a:lnTo>
                  <a:pt x="97" y="158"/>
                </a:lnTo>
                <a:lnTo>
                  <a:pt x="97" y="158"/>
                </a:lnTo>
                <a:lnTo>
                  <a:pt x="85" y="161"/>
                </a:lnTo>
                <a:lnTo>
                  <a:pt x="74" y="167"/>
                </a:lnTo>
                <a:lnTo>
                  <a:pt x="64" y="175"/>
                </a:lnTo>
                <a:lnTo>
                  <a:pt x="59" y="180"/>
                </a:lnTo>
                <a:lnTo>
                  <a:pt x="59" y="180"/>
                </a:lnTo>
                <a:lnTo>
                  <a:pt x="53" y="182"/>
                </a:lnTo>
                <a:lnTo>
                  <a:pt x="47" y="184"/>
                </a:lnTo>
                <a:lnTo>
                  <a:pt x="42" y="186"/>
                </a:lnTo>
                <a:lnTo>
                  <a:pt x="36" y="190"/>
                </a:lnTo>
                <a:lnTo>
                  <a:pt x="36" y="190"/>
                </a:lnTo>
                <a:lnTo>
                  <a:pt x="36" y="192"/>
                </a:lnTo>
                <a:lnTo>
                  <a:pt x="36" y="195"/>
                </a:lnTo>
                <a:lnTo>
                  <a:pt x="36" y="203"/>
                </a:lnTo>
                <a:lnTo>
                  <a:pt x="38" y="212"/>
                </a:lnTo>
                <a:lnTo>
                  <a:pt x="36" y="216"/>
                </a:lnTo>
                <a:lnTo>
                  <a:pt x="32" y="220"/>
                </a:lnTo>
                <a:lnTo>
                  <a:pt x="32" y="220"/>
                </a:lnTo>
                <a:lnTo>
                  <a:pt x="30" y="222"/>
                </a:lnTo>
                <a:lnTo>
                  <a:pt x="28" y="226"/>
                </a:lnTo>
                <a:lnTo>
                  <a:pt x="28" y="235"/>
                </a:lnTo>
                <a:lnTo>
                  <a:pt x="25" y="245"/>
                </a:lnTo>
                <a:lnTo>
                  <a:pt x="23" y="249"/>
                </a:lnTo>
                <a:lnTo>
                  <a:pt x="17" y="254"/>
                </a:lnTo>
                <a:lnTo>
                  <a:pt x="17" y="254"/>
                </a:lnTo>
                <a:lnTo>
                  <a:pt x="6" y="264"/>
                </a:lnTo>
                <a:lnTo>
                  <a:pt x="0" y="271"/>
                </a:lnTo>
                <a:lnTo>
                  <a:pt x="0" y="275"/>
                </a:lnTo>
                <a:lnTo>
                  <a:pt x="0" y="277"/>
                </a:lnTo>
                <a:lnTo>
                  <a:pt x="6" y="281"/>
                </a:lnTo>
                <a:lnTo>
                  <a:pt x="6" y="281"/>
                </a:lnTo>
                <a:lnTo>
                  <a:pt x="11" y="283"/>
                </a:lnTo>
                <a:lnTo>
                  <a:pt x="13" y="283"/>
                </a:lnTo>
                <a:lnTo>
                  <a:pt x="21" y="281"/>
                </a:lnTo>
                <a:lnTo>
                  <a:pt x="25" y="279"/>
                </a:lnTo>
                <a:lnTo>
                  <a:pt x="27" y="281"/>
                </a:lnTo>
                <a:lnTo>
                  <a:pt x="28" y="283"/>
                </a:lnTo>
                <a:lnTo>
                  <a:pt x="28" y="283"/>
                </a:lnTo>
                <a:lnTo>
                  <a:pt x="30" y="290"/>
                </a:lnTo>
                <a:lnTo>
                  <a:pt x="30" y="298"/>
                </a:lnTo>
                <a:lnTo>
                  <a:pt x="28" y="302"/>
                </a:lnTo>
                <a:lnTo>
                  <a:pt x="19" y="309"/>
                </a:lnTo>
                <a:lnTo>
                  <a:pt x="19" y="309"/>
                </a:lnTo>
                <a:lnTo>
                  <a:pt x="9" y="315"/>
                </a:lnTo>
                <a:lnTo>
                  <a:pt x="2" y="321"/>
                </a:lnTo>
                <a:lnTo>
                  <a:pt x="0" y="324"/>
                </a:lnTo>
                <a:lnTo>
                  <a:pt x="2" y="330"/>
                </a:lnTo>
                <a:lnTo>
                  <a:pt x="2" y="330"/>
                </a:lnTo>
                <a:lnTo>
                  <a:pt x="11" y="347"/>
                </a:lnTo>
                <a:lnTo>
                  <a:pt x="19" y="355"/>
                </a:lnTo>
                <a:lnTo>
                  <a:pt x="25" y="358"/>
                </a:lnTo>
                <a:lnTo>
                  <a:pt x="30" y="360"/>
                </a:lnTo>
                <a:lnTo>
                  <a:pt x="30" y="360"/>
                </a:lnTo>
                <a:lnTo>
                  <a:pt x="42" y="362"/>
                </a:lnTo>
                <a:lnTo>
                  <a:pt x="53" y="366"/>
                </a:lnTo>
                <a:lnTo>
                  <a:pt x="57" y="368"/>
                </a:lnTo>
                <a:lnTo>
                  <a:pt x="61" y="372"/>
                </a:lnTo>
                <a:lnTo>
                  <a:pt x="61" y="376"/>
                </a:lnTo>
                <a:lnTo>
                  <a:pt x="61" y="379"/>
                </a:lnTo>
                <a:lnTo>
                  <a:pt x="61" y="379"/>
                </a:lnTo>
                <a:lnTo>
                  <a:pt x="57" y="389"/>
                </a:lnTo>
                <a:lnTo>
                  <a:pt x="53" y="393"/>
                </a:lnTo>
                <a:lnTo>
                  <a:pt x="49" y="395"/>
                </a:lnTo>
                <a:lnTo>
                  <a:pt x="44" y="400"/>
                </a:lnTo>
                <a:lnTo>
                  <a:pt x="44" y="400"/>
                </a:lnTo>
                <a:lnTo>
                  <a:pt x="40" y="404"/>
                </a:lnTo>
                <a:lnTo>
                  <a:pt x="40" y="406"/>
                </a:lnTo>
                <a:lnTo>
                  <a:pt x="42" y="412"/>
                </a:lnTo>
                <a:lnTo>
                  <a:pt x="44" y="415"/>
                </a:lnTo>
                <a:lnTo>
                  <a:pt x="44" y="417"/>
                </a:lnTo>
                <a:lnTo>
                  <a:pt x="42" y="417"/>
                </a:lnTo>
                <a:lnTo>
                  <a:pt x="36" y="419"/>
                </a:lnTo>
                <a:lnTo>
                  <a:pt x="36" y="419"/>
                </a:lnTo>
                <a:lnTo>
                  <a:pt x="28" y="423"/>
                </a:lnTo>
                <a:lnTo>
                  <a:pt x="25" y="425"/>
                </a:lnTo>
                <a:lnTo>
                  <a:pt x="25" y="427"/>
                </a:lnTo>
                <a:lnTo>
                  <a:pt x="25" y="429"/>
                </a:lnTo>
                <a:lnTo>
                  <a:pt x="27" y="432"/>
                </a:lnTo>
                <a:lnTo>
                  <a:pt x="32" y="436"/>
                </a:lnTo>
                <a:lnTo>
                  <a:pt x="32" y="436"/>
                </a:lnTo>
                <a:lnTo>
                  <a:pt x="38" y="438"/>
                </a:lnTo>
                <a:lnTo>
                  <a:pt x="42" y="438"/>
                </a:lnTo>
                <a:lnTo>
                  <a:pt x="49" y="438"/>
                </a:lnTo>
                <a:lnTo>
                  <a:pt x="55" y="436"/>
                </a:lnTo>
                <a:lnTo>
                  <a:pt x="59" y="438"/>
                </a:lnTo>
                <a:lnTo>
                  <a:pt x="63" y="440"/>
                </a:lnTo>
                <a:lnTo>
                  <a:pt x="63" y="440"/>
                </a:lnTo>
                <a:lnTo>
                  <a:pt x="70" y="446"/>
                </a:lnTo>
                <a:lnTo>
                  <a:pt x="78" y="449"/>
                </a:lnTo>
                <a:lnTo>
                  <a:pt x="80" y="451"/>
                </a:lnTo>
                <a:lnTo>
                  <a:pt x="82" y="453"/>
                </a:lnTo>
                <a:lnTo>
                  <a:pt x="82" y="457"/>
                </a:lnTo>
                <a:lnTo>
                  <a:pt x="80" y="463"/>
                </a:lnTo>
                <a:lnTo>
                  <a:pt x="80" y="463"/>
                </a:lnTo>
                <a:lnTo>
                  <a:pt x="74" y="472"/>
                </a:lnTo>
                <a:lnTo>
                  <a:pt x="68" y="482"/>
                </a:lnTo>
                <a:lnTo>
                  <a:pt x="61" y="493"/>
                </a:lnTo>
                <a:lnTo>
                  <a:pt x="61" y="493"/>
                </a:lnTo>
                <a:lnTo>
                  <a:pt x="61" y="497"/>
                </a:lnTo>
                <a:lnTo>
                  <a:pt x="64" y="501"/>
                </a:lnTo>
                <a:lnTo>
                  <a:pt x="72" y="503"/>
                </a:lnTo>
                <a:lnTo>
                  <a:pt x="82" y="506"/>
                </a:lnTo>
                <a:lnTo>
                  <a:pt x="82" y="506"/>
                </a:lnTo>
                <a:lnTo>
                  <a:pt x="93" y="508"/>
                </a:lnTo>
                <a:lnTo>
                  <a:pt x="100" y="512"/>
                </a:lnTo>
                <a:lnTo>
                  <a:pt x="106" y="518"/>
                </a:lnTo>
                <a:lnTo>
                  <a:pt x="110" y="520"/>
                </a:lnTo>
                <a:lnTo>
                  <a:pt x="110" y="520"/>
                </a:lnTo>
                <a:lnTo>
                  <a:pt x="112" y="522"/>
                </a:lnTo>
                <a:lnTo>
                  <a:pt x="112" y="525"/>
                </a:lnTo>
                <a:lnTo>
                  <a:pt x="108" y="531"/>
                </a:lnTo>
                <a:lnTo>
                  <a:pt x="102" y="535"/>
                </a:lnTo>
                <a:lnTo>
                  <a:pt x="102" y="535"/>
                </a:lnTo>
                <a:lnTo>
                  <a:pt x="93" y="541"/>
                </a:lnTo>
                <a:lnTo>
                  <a:pt x="85" y="544"/>
                </a:lnTo>
                <a:lnTo>
                  <a:pt x="82" y="546"/>
                </a:lnTo>
                <a:lnTo>
                  <a:pt x="80" y="550"/>
                </a:lnTo>
                <a:lnTo>
                  <a:pt x="82" y="554"/>
                </a:lnTo>
                <a:lnTo>
                  <a:pt x="85" y="558"/>
                </a:lnTo>
                <a:lnTo>
                  <a:pt x="85" y="558"/>
                </a:lnTo>
                <a:lnTo>
                  <a:pt x="97" y="565"/>
                </a:lnTo>
                <a:lnTo>
                  <a:pt x="106" y="571"/>
                </a:lnTo>
                <a:lnTo>
                  <a:pt x="114" y="577"/>
                </a:lnTo>
                <a:lnTo>
                  <a:pt x="118" y="582"/>
                </a:lnTo>
                <a:lnTo>
                  <a:pt x="118" y="582"/>
                </a:lnTo>
                <a:lnTo>
                  <a:pt x="121" y="588"/>
                </a:lnTo>
                <a:lnTo>
                  <a:pt x="127" y="594"/>
                </a:lnTo>
                <a:lnTo>
                  <a:pt x="135" y="597"/>
                </a:lnTo>
                <a:lnTo>
                  <a:pt x="140" y="599"/>
                </a:lnTo>
                <a:lnTo>
                  <a:pt x="140" y="599"/>
                </a:lnTo>
                <a:lnTo>
                  <a:pt x="161" y="597"/>
                </a:lnTo>
                <a:lnTo>
                  <a:pt x="171" y="599"/>
                </a:lnTo>
                <a:lnTo>
                  <a:pt x="174" y="601"/>
                </a:lnTo>
                <a:lnTo>
                  <a:pt x="178" y="605"/>
                </a:lnTo>
                <a:lnTo>
                  <a:pt x="178" y="605"/>
                </a:lnTo>
                <a:lnTo>
                  <a:pt x="180" y="614"/>
                </a:lnTo>
                <a:lnTo>
                  <a:pt x="182" y="624"/>
                </a:lnTo>
                <a:lnTo>
                  <a:pt x="184" y="632"/>
                </a:lnTo>
                <a:lnTo>
                  <a:pt x="186" y="633"/>
                </a:lnTo>
                <a:lnTo>
                  <a:pt x="188" y="635"/>
                </a:lnTo>
                <a:lnTo>
                  <a:pt x="188" y="635"/>
                </a:lnTo>
                <a:lnTo>
                  <a:pt x="199" y="641"/>
                </a:lnTo>
                <a:lnTo>
                  <a:pt x="205" y="639"/>
                </a:lnTo>
                <a:lnTo>
                  <a:pt x="212" y="635"/>
                </a:lnTo>
                <a:lnTo>
                  <a:pt x="212" y="635"/>
                </a:lnTo>
                <a:lnTo>
                  <a:pt x="214" y="630"/>
                </a:lnTo>
                <a:lnTo>
                  <a:pt x="216" y="624"/>
                </a:lnTo>
                <a:lnTo>
                  <a:pt x="212" y="609"/>
                </a:lnTo>
                <a:lnTo>
                  <a:pt x="210" y="601"/>
                </a:lnTo>
                <a:lnTo>
                  <a:pt x="210" y="595"/>
                </a:lnTo>
                <a:lnTo>
                  <a:pt x="212" y="590"/>
                </a:lnTo>
                <a:lnTo>
                  <a:pt x="218" y="586"/>
                </a:lnTo>
                <a:lnTo>
                  <a:pt x="218" y="586"/>
                </a:lnTo>
                <a:lnTo>
                  <a:pt x="229" y="578"/>
                </a:lnTo>
                <a:lnTo>
                  <a:pt x="237" y="571"/>
                </a:lnTo>
                <a:lnTo>
                  <a:pt x="241" y="565"/>
                </a:lnTo>
                <a:lnTo>
                  <a:pt x="243" y="561"/>
                </a:lnTo>
                <a:lnTo>
                  <a:pt x="241" y="559"/>
                </a:lnTo>
                <a:lnTo>
                  <a:pt x="241" y="559"/>
                </a:lnTo>
                <a:lnTo>
                  <a:pt x="231" y="546"/>
                </a:lnTo>
                <a:lnTo>
                  <a:pt x="228" y="539"/>
                </a:lnTo>
                <a:lnTo>
                  <a:pt x="228" y="535"/>
                </a:lnTo>
                <a:lnTo>
                  <a:pt x="231" y="533"/>
                </a:lnTo>
                <a:lnTo>
                  <a:pt x="231" y="533"/>
                </a:lnTo>
                <a:lnTo>
                  <a:pt x="237" y="533"/>
                </a:lnTo>
                <a:lnTo>
                  <a:pt x="241" y="537"/>
                </a:lnTo>
                <a:lnTo>
                  <a:pt x="245" y="537"/>
                </a:lnTo>
                <a:lnTo>
                  <a:pt x="248" y="531"/>
                </a:lnTo>
                <a:lnTo>
                  <a:pt x="248" y="531"/>
                </a:lnTo>
                <a:lnTo>
                  <a:pt x="254" y="512"/>
                </a:lnTo>
                <a:lnTo>
                  <a:pt x="258" y="503"/>
                </a:lnTo>
                <a:lnTo>
                  <a:pt x="256" y="493"/>
                </a:lnTo>
                <a:lnTo>
                  <a:pt x="256" y="493"/>
                </a:lnTo>
                <a:lnTo>
                  <a:pt x="252" y="484"/>
                </a:lnTo>
                <a:lnTo>
                  <a:pt x="248" y="470"/>
                </a:lnTo>
                <a:lnTo>
                  <a:pt x="246" y="465"/>
                </a:lnTo>
                <a:lnTo>
                  <a:pt x="245" y="457"/>
                </a:lnTo>
                <a:lnTo>
                  <a:pt x="246" y="449"/>
                </a:lnTo>
                <a:lnTo>
                  <a:pt x="248" y="440"/>
                </a:lnTo>
                <a:lnTo>
                  <a:pt x="248" y="440"/>
                </a:lnTo>
                <a:lnTo>
                  <a:pt x="252" y="423"/>
                </a:lnTo>
                <a:lnTo>
                  <a:pt x="256" y="406"/>
                </a:lnTo>
                <a:lnTo>
                  <a:pt x="258" y="393"/>
                </a:lnTo>
                <a:lnTo>
                  <a:pt x="264" y="381"/>
                </a:lnTo>
                <a:lnTo>
                  <a:pt x="264" y="381"/>
                </a:lnTo>
                <a:lnTo>
                  <a:pt x="273" y="364"/>
                </a:lnTo>
                <a:lnTo>
                  <a:pt x="281" y="347"/>
                </a:lnTo>
                <a:lnTo>
                  <a:pt x="281" y="347"/>
                </a:lnTo>
                <a:lnTo>
                  <a:pt x="284" y="334"/>
                </a:lnTo>
                <a:lnTo>
                  <a:pt x="290" y="317"/>
                </a:lnTo>
                <a:lnTo>
                  <a:pt x="292" y="305"/>
                </a:lnTo>
                <a:lnTo>
                  <a:pt x="290" y="292"/>
                </a:lnTo>
                <a:lnTo>
                  <a:pt x="288" y="279"/>
                </a:lnTo>
                <a:lnTo>
                  <a:pt x="284" y="266"/>
                </a:lnTo>
                <a:lnTo>
                  <a:pt x="284" y="266"/>
                </a:lnTo>
                <a:close/>
              </a:path>
            </a:pathLst>
          </a:custGeom>
          <a:solidFill>
            <a:srgbClr val="E3D8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fr-FR" dirty="0">
              <a:solidFill>
                <a:srgbClr val="222223"/>
              </a:solidFill>
              <a:latin typeface="Calibri"/>
            </a:endParaRPr>
          </a:p>
        </p:txBody>
      </p:sp>
      <p:grpSp>
        <p:nvGrpSpPr>
          <p:cNvPr id="170" name="GROUPE_169">
            <a:extLst>
              <a:ext uri="{FF2B5EF4-FFF2-40B4-BE49-F238E27FC236}">
                <a16:creationId xmlns:a16="http://schemas.microsoft.com/office/drawing/2014/main" id="{51E8403C-D456-1A1A-0E52-14541DED5F23}"/>
              </a:ext>
            </a:extLst>
          </p:cNvPr>
          <p:cNvGrpSpPr/>
          <p:nvPr/>
        </p:nvGrpSpPr>
        <p:grpSpPr>
          <a:xfrm>
            <a:off x="5473460" y="3064562"/>
            <a:ext cx="1757820" cy="1803712"/>
            <a:chOff x="6644209" y="3999873"/>
            <a:chExt cx="2117837" cy="2173128"/>
          </a:xfrm>
          <a:solidFill>
            <a:srgbClr val="D1C0E6"/>
          </a:solidFill>
        </p:grpSpPr>
        <p:sp>
          <p:nvSpPr>
            <p:cNvPr id="171" name="FREEFORM_19">
              <a:extLst>
                <a:ext uri="{FF2B5EF4-FFF2-40B4-BE49-F238E27FC236}">
                  <a16:creationId xmlns:a16="http://schemas.microsoft.com/office/drawing/2014/main" id="{BA1A89B9-A25F-C34A-DC74-F5FA94053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5655" y="3999873"/>
              <a:ext cx="835819" cy="1060847"/>
            </a:xfrm>
            <a:custGeom>
              <a:avLst/>
              <a:gdLst>
                <a:gd name="T0" fmla="*/ 28 w 650"/>
                <a:gd name="T1" fmla="*/ 825 h 825"/>
                <a:gd name="T2" fmla="*/ 64 w 650"/>
                <a:gd name="T3" fmla="*/ 810 h 825"/>
                <a:gd name="T4" fmla="*/ 102 w 650"/>
                <a:gd name="T5" fmla="*/ 812 h 825"/>
                <a:gd name="T6" fmla="*/ 138 w 650"/>
                <a:gd name="T7" fmla="*/ 761 h 825"/>
                <a:gd name="T8" fmla="*/ 180 w 650"/>
                <a:gd name="T9" fmla="*/ 717 h 825"/>
                <a:gd name="T10" fmla="*/ 201 w 650"/>
                <a:gd name="T11" fmla="*/ 723 h 825"/>
                <a:gd name="T12" fmla="*/ 237 w 650"/>
                <a:gd name="T13" fmla="*/ 785 h 825"/>
                <a:gd name="T14" fmla="*/ 275 w 650"/>
                <a:gd name="T15" fmla="*/ 751 h 825"/>
                <a:gd name="T16" fmla="*/ 299 w 650"/>
                <a:gd name="T17" fmla="*/ 727 h 825"/>
                <a:gd name="T18" fmla="*/ 328 w 650"/>
                <a:gd name="T19" fmla="*/ 719 h 825"/>
                <a:gd name="T20" fmla="*/ 337 w 650"/>
                <a:gd name="T21" fmla="*/ 706 h 825"/>
                <a:gd name="T22" fmla="*/ 364 w 650"/>
                <a:gd name="T23" fmla="*/ 711 h 825"/>
                <a:gd name="T24" fmla="*/ 400 w 650"/>
                <a:gd name="T25" fmla="*/ 753 h 825"/>
                <a:gd name="T26" fmla="*/ 440 w 650"/>
                <a:gd name="T27" fmla="*/ 728 h 825"/>
                <a:gd name="T28" fmla="*/ 458 w 650"/>
                <a:gd name="T29" fmla="*/ 753 h 825"/>
                <a:gd name="T30" fmla="*/ 498 w 650"/>
                <a:gd name="T31" fmla="*/ 766 h 825"/>
                <a:gd name="T32" fmla="*/ 534 w 650"/>
                <a:gd name="T33" fmla="*/ 740 h 825"/>
                <a:gd name="T34" fmla="*/ 574 w 650"/>
                <a:gd name="T35" fmla="*/ 719 h 825"/>
                <a:gd name="T36" fmla="*/ 606 w 650"/>
                <a:gd name="T37" fmla="*/ 689 h 825"/>
                <a:gd name="T38" fmla="*/ 616 w 650"/>
                <a:gd name="T39" fmla="*/ 662 h 825"/>
                <a:gd name="T40" fmla="*/ 648 w 650"/>
                <a:gd name="T41" fmla="*/ 611 h 825"/>
                <a:gd name="T42" fmla="*/ 631 w 650"/>
                <a:gd name="T43" fmla="*/ 571 h 825"/>
                <a:gd name="T44" fmla="*/ 612 w 650"/>
                <a:gd name="T45" fmla="*/ 546 h 825"/>
                <a:gd name="T46" fmla="*/ 584 w 650"/>
                <a:gd name="T47" fmla="*/ 541 h 825"/>
                <a:gd name="T48" fmla="*/ 527 w 650"/>
                <a:gd name="T49" fmla="*/ 550 h 825"/>
                <a:gd name="T50" fmla="*/ 512 w 650"/>
                <a:gd name="T51" fmla="*/ 518 h 825"/>
                <a:gd name="T52" fmla="*/ 481 w 650"/>
                <a:gd name="T53" fmla="*/ 444 h 825"/>
                <a:gd name="T54" fmla="*/ 441 w 650"/>
                <a:gd name="T55" fmla="*/ 353 h 825"/>
                <a:gd name="T56" fmla="*/ 434 w 650"/>
                <a:gd name="T57" fmla="*/ 323 h 825"/>
                <a:gd name="T58" fmla="*/ 460 w 650"/>
                <a:gd name="T59" fmla="*/ 273 h 825"/>
                <a:gd name="T60" fmla="*/ 457 w 650"/>
                <a:gd name="T61" fmla="*/ 226 h 825"/>
                <a:gd name="T62" fmla="*/ 477 w 650"/>
                <a:gd name="T63" fmla="*/ 179 h 825"/>
                <a:gd name="T64" fmla="*/ 508 w 650"/>
                <a:gd name="T65" fmla="*/ 162 h 825"/>
                <a:gd name="T66" fmla="*/ 508 w 650"/>
                <a:gd name="T67" fmla="*/ 116 h 825"/>
                <a:gd name="T68" fmla="*/ 474 w 650"/>
                <a:gd name="T69" fmla="*/ 107 h 825"/>
                <a:gd name="T70" fmla="*/ 434 w 650"/>
                <a:gd name="T71" fmla="*/ 63 h 825"/>
                <a:gd name="T72" fmla="*/ 409 w 650"/>
                <a:gd name="T73" fmla="*/ 27 h 825"/>
                <a:gd name="T74" fmla="*/ 394 w 650"/>
                <a:gd name="T75" fmla="*/ 33 h 825"/>
                <a:gd name="T76" fmla="*/ 358 w 650"/>
                <a:gd name="T77" fmla="*/ 46 h 825"/>
                <a:gd name="T78" fmla="*/ 343 w 650"/>
                <a:gd name="T79" fmla="*/ 29 h 825"/>
                <a:gd name="T80" fmla="*/ 314 w 650"/>
                <a:gd name="T81" fmla="*/ 38 h 825"/>
                <a:gd name="T82" fmla="*/ 271 w 650"/>
                <a:gd name="T83" fmla="*/ 17 h 825"/>
                <a:gd name="T84" fmla="*/ 239 w 650"/>
                <a:gd name="T85" fmla="*/ 4 h 825"/>
                <a:gd name="T86" fmla="*/ 195 w 650"/>
                <a:gd name="T87" fmla="*/ 19 h 825"/>
                <a:gd name="T88" fmla="*/ 146 w 650"/>
                <a:gd name="T89" fmla="*/ 48 h 825"/>
                <a:gd name="T90" fmla="*/ 155 w 650"/>
                <a:gd name="T91" fmla="*/ 74 h 825"/>
                <a:gd name="T92" fmla="*/ 125 w 650"/>
                <a:gd name="T93" fmla="*/ 95 h 825"/>
                <a:gd name="T94" fmla="*/ 85 w 650"/>
                <a:gd name="T95" fmla="*/ 108 h 825"/>
                <a:gd name="T96" fmla="*/ 68 w 650"/>
                <a:gd name="T97" fmla="*/ 154 h 825"/>
                <a:gd name="T98" fmla="*/ 123 w 650"/>
                <a:gd name="T99" fmla="*/ 211 h 825"/>
                <a:gd name="T100" fmla="*/ 146 w 650"/>
                <a:gd name="T101" fmla="*/ 290 h 825"/>
                <a:gd name="T102" fmla="*/ 119 w 650"/>
                <a:gd name="T103" fmla="*/ 349 h 825"/>
                <a:gd name="T104" fmla="*/ 100 w 650"/>
                <a:gd name="T105" fmla="*/ 366 h 825"/>
                <a:gd name="T106" fmla="*/ 129 w 650"/>
                <a:gd name="T107" fmla="*/ 423 h 825"/>
                <a:gd name="T108" fmla="*/ 111 w 650"/>
                <a:gd name="T109" fmla="*/ 457 h 825"/>
                <a:gd name="T110" fmla="*/ 121 w 650"/>
                <a:gd name="T111" fmla="*/ 510 h 825"/>
                <a:gd name="T112" fmla="*/ 123 w 650"/>
                <a:gd name="T113" fmla="*/ 531 h 825"/>
                <a:gd name="T114" fmla="*/ 83 w 650"/>
                <a:gd name="T115" fmla="*/ 531 h 825"/>
                <a:gd name="T116" fmla="*/ 74 w 650"/>
                <a:gd name="T117" fmla="*/ 569 h 825"/>
                <a:gd name="T118" fmla="*/ 38 w 650"/>
                <a:gd name="T119" fmla="*/ 607 h 825"/>
                <a:gd name="T120" fmla="*/ 26 w 650"/>
                <a:gd name="T121" fmla="*/ 658 h 825"/>
                <a:gd name="T122" fmla="*/ 9 w 650"/>
                <a:gd name="T123" fmla="*/ 713 h 825"/>
                <a:gd name="T124" fmla="*/ 32 w 650"/>
                <a:gd name="T125" fmla="*/ 778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0" h="825">
                  <a:moveTo>
                    <a:pt x="24" y="806"/>
                  </a:moveTo>
                  <a:lnTo>
                    <a:pt x="24" y="806"/>
                  </a:lnTo>
                  <a:lnTo>
                    <a:pt x="26" y="812"/>
                  </a:lnTo>
                  <a:lnTo>
                    <a:pt x="26" y="812"/>
                  </a:lnTo>
                  <a:lnTo>
                    <a:pt x="28" y="823"/>
                  </a:lnTo>
                  <a:lnTo>
                    <a:pt x="28" y="823"/>
                  </a:lnTo>
                  <a:lnTo>
                    <a:pt x="28" y="825"/>
                  </a:lnTo>
                  <a:lnTo>
                    <a:pt x="30" y="825"/>
                  </a:lnTo>
                  <a:lnTo>
                    <a:pt x="38" y="823"/>
                  </a:lnTo>
                  <a:lnTo>
                    <a:pt x="38" y="823"/>
                  </a:lnTo>
                  <a:lnTo>
                    <a:pt x="51" y="818"/>
                  </a:lnTo>
                  <a:lnTo>
                    <a:pt x="51" y="818"/>
                  </a:lnTo>
                  <a:lnTo>
                    <a:pt x="58" y="814"/>
                  </a:lnTo>
                  <a:lnTo>
                    <a:pt x="64" y="810"/>
                  </a:lnTo>
                  <a:lnTo>
                    <a:pt x="74" y="810"/>
                  </a:lnTo>
                  <a:lnTo>
                    <a:pt x="83" y="812"/>
                  </a:lnTo>
                  <a:lnTo>
                    <a:pt x="83" y="812"/>
                  </a:lnTo>
                  <a:lnTo>
                    <a:pt x="91" y="814"/>
                  </a:lnTo>
                  <a:lnTo>
                    <a:pt x="94" y="818"/>
                  </a:lnTo>
                  <a:lnTo>
                    <a:pt x="94" y="818"/>
                  </a:lnTo>
                  <a:lnTo>
                    <a:pt x="102" y="812"/>
                  </a:lnTo>
                  <a:lnTo>
                    <a:pt x="106" y="810"/>
                  </a:lnTo>
                  <a:lnTo>
                    <a:pt x="106" y="810"/>
                  </a:lnTo>
                  <a:lnTo>
                    <a:pt x="113" y="802"/>
                  </a:lnTo>
                  <a:lnTo>
                    <a:pt x="119" y="795"/>
                  </a:lnTo>
                  <a:lnTo>
                    <a:pt x="130" y="776"/>
                  </a:lnTo>
                  <a:lnTo>
                    <a:pt x="130" y="776"/>
                  </a:lnTo>
                  <a:lnTo>
                    <a:pt x="138" y="761"/>
                  </a:lnTo>
                  <a:lnTo>
                    <a:pt x="149" y="744"/>
                  </a:lnTo>
                  <a:lnTo>
                    <a:pt x="149" y="744"/>
                  </a:lnTo>
                  <a:lnTo>
                    <a:pt x="157" y="734"/>
                  </a:lnTo>
                  <a:lnTo>
                    <a:pt x="166" y="727"/>
                  </a:lnTo>
                  <a:lnTo>
                    <a:pt x="174" y="721"/>
                  </a:lnTo>
                  <a:lnTo>
                    <a:pt x="180" y="717"/>
                  </a:lnTo>
                  <a:lnTo>
                    <a:pt x="180" y="717"/>
                  </a:lnTo>
                  <a:lnTo>
                    <a:pt x="189" y="715"/>
                  </a:lnTo>
                  <a:lnTo>
                    <a:pt x="189" y="715"/>
                  </a:lnTo>
                  <a:lnTo>
                    <a:pt x="193" y="715"/>
                  </a:lnTo>
                  <a:lnTo>
                    <a:pt x="197" y="717"/>
                  </a:lnTo>
                  <a:lnTo>
                    <a:pt x="197" y="717"/>
                  </a:lnTo>
                  <a:lnTo>
                    <a:pt x="201" y="723"/>
                  </a:lnTo>
                  <a:lnTo>
                    <a:pt x="201" y="723"/>
                  </a:lnTo>
                  <a:lnTo>
                    <a:pt x="204" y="730"/>
                  </a:lnTo>
                  <a:lnTo>
                    <a:pt x="204" y="730"/>
                  </a:lnTo>
                  <a:lnTo>
                    <a:pt x="210" y="746"/>
                  </a:lnTo>
                  <a:lnTo>
                    <a:pt x="220" y="763"/>
                  </a:lnTo>
                  <a:lnTo>
                    <a:pt x="220" y="763"/>
                  </a:lnTo>
                  <a:lnTo>
                    <a:pt x="237" y="785"/>
                  </a:lnTo>
                  <a:lnTo>
                    <a:pt x="237" y="785"/>
                  </a:lnTo>
                  <a:lnTo>
                    <a:pt x="244" y="799"/>
                  </a:lnTo>
                  <a:lnTo>
                    <a:pt x="244" y="799"/>
                  </a:lnTo>
                  <a:lnTo>
                    <a:pt x="259" y="780"/>
                  </a:lnTo>
                  <a:lnTo>
                    <a:pt x="267" y="770"/>
                  </a:lnTo>
                  <a:lnTo>
                    <a:pt x="271" y="763"/>
                  </a:lnTo>
                  <a:lnTo>
                    <a:pt x="271" y="763"/>
                  </a:lnTo>
                  <a:lnTo>
                    <a:pt x="275" y="751"/>
                  </a:lnTo>
                  <a:lnTo>
                    <a:pt x="280" y="738"/>
                  </a:lnTo>
                  <a:lnTo>
                    <a:pt x="282" y="734"/>
                  </a:lnTo>
                  <a:lnTo>
                    <a:pt x="282" y="734"/>
                  </a:lnTo>
                  <a:lnTo>
                    <a:pt x="286" y="728"/>
                  </a:lnTo>
                  <a:lnTo>
                    <a:pt x="290" y="725"/>
                  </a:lnTo>
                  <a:lnTo>
                    <a:pt x="294" y="725"/>
                  </a:lnTo>
                  <a:lnTo>
                    <a:pt x="299" y="727"/>
                  </a:lnTo>
                  <a:lnTo>
                    <a:pt x="299" y="727"/>
                  </a:lnTo>
                  <a:lnTo>
                    <a:pt x="305" y="727"/>
                  </a:lnTo>
                  <a:lnTo>
                    <a:pt x="312" y="727"/>
                  </a:lnTo>
                  <a:lnTo>
                    <a:pt x="312" y="727"/>
                  </a:lnTo>
                  <a:lnTo>
                    <a:pt x="320" y="725"/>
                  </a:lnTo>
                  <a:lnTo>
                    <a:pt x="324" y="723"/>
                  </a:lnTo>
                  <a:lnTo>
                    <a:pt x="328" y="719"/>
                  </a:lnTo>
                  <a:lnTo>
                    <a:pt x="328" y="715"/>
                  </a:lnTo>
                  <a:lnTo>
                    <a:pt x="330" y="713"/>
                  </a:lnTo>
                  <a:lnTo>
                    <a:pt x="330" y="713"/>
                  </a:lnTo>
                  <a:lnTo>
                    <a:pt x="330" y="711"/>
                  </a:lnTo>
                  <a:lnTo>
                    <a:pt x="333" y="708"/>
                  </a:lnTo>
                  <a:lnTo>
                    <a:pt x="333" y="708"/>
                  </a:lnTo>
                  <a:lnTo>
                    <a:pt x="337" y="706"/>
                  </a:lnTo>
                  <a:lnTo>
                    <a:pt x="345" y="706"/>
                  </a:lnTo>
                  <a:lnTo>
                    <a:pt x="345" y="706"/>
                  </a:lnTo>
                  <a:lnTo>
                    <a:pt x="356" y="706"/>
                  </a:lnTo>
                  <a:lnTo>
                    <a:pt x="356" y="706"/>
                  </a:lnTo>
                  <a:lnTo>
                    <a:pt x="362" y="708"/>
                  </a:lnTo>
                  <a:lnTo>
                    <a:pt x="364" y="711"/>
                  </a:lnTo>
                  <a:lnTo>
                    <a:pt x="364" y="711"/>
                  </a:lnTo>
                  <a:lnTo>
                    <a:pt x="367" y="715"/>
                  </a:lnTo>
                  <a:lnTo>
                    <a:pt x="367" y="715"/>
                  </a:lnTo>
                  <a:lnTo>
                    <a:pt x="383" y="736"/>
                  </a:lnTo>
                  <a:lnTo>
                    <a:pt x="390" y="746"/>
                  </a:lnTo>
                  <a:lnTo>
                    <a:pt x="396" y="753"/>
                  </a:lnTo>
                  <a:lnTo>
                    <a:pt x="396" y="753"/>
                  </a:lnTo>
                  <a:lnTo>
                    <a:pt x="400" y="753"/>
                  </a:lnTo>
                  <a:lnTo>
                    <a:pt x="405" y="751"/>
                  </a:lnTo>
                  <a:lnTo>
                    <a:pt x="415" y="744"/>
                  </a:lnTo>
                  <a:lnTo>
                    <a:pt x="415" y="744"/>
                  </a:lnTo>
                  <a:lnTo>
                    <a:pt x="424" y="738"/>
                  </a:lnTo>
                  <a:lnTo>
                    <a:pt x="434" y="732"/>
                  </a:lnTo>
                  <a:lnTo>
                    <a:pt x="434" y="732"/>
                  </a:lnTo>
                  <a:lnTo>
                    <a:pt x="440" y="728"/>
                  </a:lnTo>
                  <a:lnTo>
                    <a:pt x="445" y="728"/>
                  </a:lnTo>
                  <a:lnTo>
                    <a:pt x="449" y="732"/>
                  </a:lnTo>
                  <a:lnTo>
                    <a:pt x="453" y="736"/>
                  </a:lnTo>
                  <a:lnTo>
                    <a:pt x="453" y="736"/>
                  </a:lnTo>
                  <a:lnTo>
                    <a:pt x="457" y="746"/>
                  </a:lnTo>
                  <a:lnTo>
                    <a:pt x="457" y="746"/>
                  </a:lnTo>
                  <a:lnTo>
                    <a:pt x="458" y="753"/>
                  </a:lnTo>
                  <a:lnTo>
                    <a:pt x="462" y="759"/>
                  </a:lnTo>
                  <a:lnTo>
                    <a:pt x="462" y="759"/>
                  </a:lnTo>
                  <a:lnTo>
                    <a:pt x="470" y="764"/>
                  </a:lnTo>
                  <a:lnTo>
                    <a:pt x="479" y="768"/>
                  </a:lnTo>
                  <a:lnTo>
                    <a:pt x="493" y="774"/>
                  </a:lnTo>
                  <a:lnTo>
                    <a:pt x="493" y="774"/>
                  </a:lnTo>
                  <a:lnTo>
                    <a:pt x="498" y="766"/>
                  </a:lnTo>
                  <a:lnTo>
                    <a:pt x="506" y="761"/>
                  </a:lnTo>
                  <a:lnTo>
                    <a:pt x="519" y="753"/>
                  </a:lnTo>
                  <a:lnTo>
                    <a:pt x="519" y="753"/>
                  </a:lnTo>
                  <a:lnTo>
                    <a:pt x="525" y="749"/>
                  </a:lnTo>
                  <a:lnTo>
                    <a:pt x="529" y="746"/>
                  </a:lnTo>
                  <a:lnTo>
                    <a:pt x="529" y="746"/>
                  </a:lnTo>
                  <a:lnTo>
                    <a:pt x="534" y="740"/>
                  </a:lnTo>
                  <a:lnTo>
                    <a:pt x="540" y="736"/>
                  </a:lnTo>
                  <a:lnTo>
                    <a:pt x="553" y="730"/>
                  </a:lnTo>
                  <a:lnTo>
                    <a:pt x="553" y="730"/>
                  </a:lnTo>
                  <a:lnTo>
                    <a:pt x="559" y="730"/>
                  </a:lnTo>
                  <a:lnTo>
                    <a:pt x="559" y="730"/>
                  </a:lnTo>
                  <a:lnTo>
                    <a:pt x="568" y="725"/>
                  </a:lnTo>
                  <a:lnTo>
                    <a:pt x="574" y="719"/>
                  </a:lnTo>
                  <a:lnTo>
                    <a:pt x="574" y="719"/>
                  </a:lnTo>
                  <a:lnTo>
                    <a:pt x="584" y="708"/>
                  </a:lnTo>
                  <a:lnTo>
                    <a:pt x="584" y="708"/>
                  </a:lnTo>
                  <a:lnTo>
                    <a:pt x="597" y="696"/>
                  </a:lnTo>
                  <a:lnTo>
                    <a:pt x="597" y="696"/>
                  </a:lnTo>
                  <a:lnTo>
                    <a:pt x="608" y="689"/>
                  </a:lnTo>
                  <a:lnTo>
                    <a:pt x="606" y="689"/>
                  </a:lnTo>
                  <a:lnTo>
                    <a:pt x="606" y="689"/>
                  </a:lnTo>
                  <a:lnTo>
                    <a:pt x="606" y="683"/>
                  </a:lnTo>
                  <a:lnTo>
                    <a:pt x="606" y="683"/>
                  </a:lnTo>
                  <a:lnTo>
                    <a:pt x="606" y="677"/>
                  </a:lnTo>
                  <a:lnTo>
                    <a:pt x="608" y="670"/>
                  </a:lnTo>
                  <a:lnTo>
                    <a:pt x="610" y="664"/>
                  </a:lnTo>
                  <a:lnTo>
                    <a:pt x="616" y="662"/>
                  </a:lnTo>
                  <a:lnTo>
                    <a:pt x="616" y="662"/>
                  </a:lnTo>
                  <a:lnTo>
                    <a:pt x="625" y="654"/>
                  </a:lnTo>
                  <a:lnTo>
                    <a:pt x="635" y="643"/>
                  </a:lnTo>
                  <a:lnTo>
                    <a:pt x="635" y="643"/>
                  </a:lnTo>
                  <a:lnTo>
                    <a:pt x="642" y="628"/>
                  </a:lnTo>
                  <a:lnTo>
                    <a:pt x="648" y="611"/>
                  </a:lnTo>
                  <a:lnTo>
                    <a:pt x="648" y="611"/>
                  </a:lnTo>
                  <a:lnTo>
                    <a:pt x="650" y="594"/>
                  </a:lnTo>
                  <a:lnTo>
                    <a:pt x="648" y="588"/>
                  </a:lnTo>
                  <a:lnTo>
                    <a:pt x="646" y="582"/>
                  </a:lnTo>
                  <a:lnTo>
                    <a:pt x="646" y="582"/>
                  </a:lnTo>
                  <a:lnTo>
                    <a:pt x="644" y="579"/>
                  </a:lnTo>
                  <a:lnTo>
                    <a:pt x="641" y="575"/>
                  </a:lnTo>
                  <a:lnTo>
                    <a:pt x="631" y="571"/>
                  </a:lnTo>
                  <a:lnTo>
                    <a:pt x="631" y="571"/>
                  </a:lnTo>
                  <a:lnTo>
                    <a:pt x="623" y="567"/>
                  </a:lnTo>
                  <a:lnTo>
                    <a:pt x="620" y="563"/>
                  </a:lnTo>
                  <a:lnTo>
                    <a:pt x="618" y="560"/>
                  </a:lnTo>
                  <a:lnTo>
                    <a:pt x="616" y="554"/>
                  </a:lnTo>
                  <a:lnTo>
                    <a:pt x="616" y="554"/>
                  </a:lnTo>
                  <a:lnTo>
                    <a:pt x="612" y="546"/>
                  </a:lnTo>
                  <a:lnTo>
                    <a:pt x="612" y="546"/>
                  </a:lnTo>
                  <a:lnTo>
                    <a:pt x="608" y="541"/>
                  </a:lnTo>
                  <a:lnTo>
                    <a:pt x="604" y="539"/>
                  </a:lnTo>
                  <a:lnTo>
                    <a:pt x="604" y="539"/>
                  </a:lnTo>
                  <a:lnTo>
                    <a:pt x="597" y="539"/>
                  </a:lnTo>
                  <a:lnTo>
                    <a:pt x="584" y="541"/>
                  </a:lnTo>
                  <a:lnTo>
                    <a:pt x="584" y="541"/>
                  </a:lnTo>
                  <a:lnTo>
                    <a:pt x="567" y="548"/>
                  </a:lnTo>
                  <a:lnTo>
                    <a:pt x="567" y="548"/>
                  </a:lnTo>
                  <a:lnTo>
                    <a:pt x="555" y="552"/>
                  </a:lnTo>
                  <a:lnTo>
                    <a:pt x="544" y="556"/>
                  </a:lnTo>
                  <a:lnTo>
                    <a:pt x="538" y="556"/>
                  </a:lnTo>
                  <a:lnTo>
                    <a:pt x="532" y="554"/>
                  </a:lnTo>
                  <a:lnTo>
                    <a:pt x="527" y="550"/>
                  </a:lnTo>
                  <a:lnTo>
                    <a:pt x="521" y="546"/>
                  </a:lnTo>
                  <a:lnTo>
                    <a:pt x="521" y="546"/>
                  </a:lnTo>
                  <a:lnTo>
                    <a:pt x="513" y="539"/>
                  </a:lnTo>
                  <a:lnTo>
                    <a:pt x="512" y="531"/>
                  </a:lnTo>
                  <a:lnTo>
                    <a:pt x="510" y="526"/>
                  </a:lnTo>
                  <a:lnTo>
                    <a:pt x="512" y="518"/>
                  </a:lnTo>
                  <a:lnTo>
                    <a:pt x="512" y="518"/>
                  </a:lnTo>
                  <a:lnTo>
                    <a:pt x="512" y="510"/>
                  </a:lnTo>
                  <a:lnTo>
                    <a:pt x="512" y="497"/>
                  </a:lnTo>
                  <a:lnTo>
                    <a:pt x="512" y="497"/>
                  </a:lnTo>
                  <a:lnTo>
                    <a:pt x="508" y="486"/>
                  </a:lnTo>
                  <a:lnTo>
                    <a:pt x="500" y="472"/>
                  </a:lnTo>
                  <a:lnTo>
                    <a:pt x="481" y="444"/>
                  </a:lnTo>
                  <a:lnTo>
                    <a:pt x="481" y="444"/>
                  </a:lnTo>
                  <a:lnTo>
                    <a:pt x="458" y="412"/>
                  </a:lnTo>
                  <a:lnTo>
                    <a:pt x="458" y="412"/>
                  </a:lnTo>
                  <a:lnTo>
                    <a:pt x="447" y="391"/>
                  </a:lnTo>
                  <a:lnTo>
                    <a:pt x="441" y="378"/>
                  </a:lnTo>
                  <a:lnTo>
                    <a:pt x="441" y="378"/>
                  </a:lnTo>
                  <a:lnTo>
                    <a:pt x="440" y="366"/>
                  </a:lnTo>
                  <a:lnTo>
                    <a:pt x="441" y="353"/>
                  </a:lnTo>
                  <a:lnTo>
                    <a:pt x="441" y="353"/>
                  </a:lnTo>
                  <a:lnTo>
                    <a:pt x="441" y="349"/>
                  </a:lnTo>
                  <a:lnTo>
                    <a:pt x="441" y="344"/>
                  </a:lnTo>
                  <a:lnTo>
                    <a:pt x="438" y="334"/>
                  </a:lnTo>
                  <a:lnTo>
                    <a:pt x="438" y="334"/>
                  </a:lnTo>
                  <a:lnTo>
                    <a:pt x="436" y="328"/>
                  </a:lnTo>
                  <a:lnTo>
                    <a:pt x="434" y="323"/>
                  </a:lnTo>
                  <a:lnTo>
                    <a:pt x="436" y="317"/>
                  </a:lnTo>
                  <a:lnTo>
                    <a:pt x="438" y="311"/>
                  </a:lnTo>
                  <a:lnTo>
                    <a:pt x="438" y="311"/>
                  </a:lnTo>
                  <a:lnTo>
                    <a:pt x="447" y="300"/>
                  </a:lnTo>
                  <a:lnTo>
                    <a:pt x="453" y="287"/>
                  </a:lnTo>
                  <a:lnTo>
                    <a:pt x="453" y="287"/>
                  </a:lnTo>
                  <a:lnTo>
                    <a:pt x="460" y="273"/>
                  </a:lnTo>
                  <a:lnTo>
                    <a:pt x="460" y="273"/>
                  </a:lnTo>
                  <a:lnTo>
                    <a:pt x="464" y="264"/>
                  </a:lnTo>
                  <a:lnTo>
                    <a:pt x="464" y="254"/>
                  </a:lnTo>
                  <a:lnTo>
                    <a:pt x="458" y="237"/>
                  </a:lnTo>
                  <a:lnTo>
                    <a:pt x="458" y="237"/>
                  </a:lnTo>
                  <a:lnTo>
                    <a:pt x="457" y="226"/>
                  </a:lnTo>
                  <a:lnTo>
                    <a:pt x="457" y="226"/>
                  </a:lnTo>
                  <a:lnTo>
                    <a:pt x="457" y="220"/>
                  </a:lnTo>
                  <a:lnTo>
                    <a:pt x="458" y="217"/>
                  </a:lnTo>
                  <a:lnTo>
                    <a:pt x="466" y="207"/>
                  </a:lnTo>
                  <a:lnTo>
                    <a:pt x="479" y="194"/>
                  </a:lnTo>
                  <a:lnTo>
                    <a:pt x="479" y="194"/>
                  </a:lnTo>
                  <a:lnTo>
                    <a:pt x="477" y="186"/>
                  </a:lnTo>
                  <a:lnTo>
                    <a:pt x="477" y="179"/>
                  </a:lnTo>
                  <a:lnTo>
                    <a:pt x="481" y="173"/>
                  </a:lnTo>
                  <a:lnTo>
                    <a:pt x="487" y="171"/>
                  </a:lnTo>
                  <a:lnTo>
                    <a:pt x="487" y="171"/>
                  </a:lnTo>
                  <a:lnTo>
                    <a:pt x="496" y="165"/>
                  </a:lnTo>
                  <a:lnTo>
                    <a:pt x="496" y="165"/>
                  </a:lnTo>
                  <a:lnTo>
                    <a:pt x="504" y="163"/>
                  </a:lnTo>
                  <a:lnTo>
                    <a:pt x="508" y="162"/>
                  </a:lnTo>
                  <a:lnTo>
                    <a:pt x="508" y="162"/>
                  </a:lnTo>
                  <a:lnTo>
                    <a:pt x="510" y="156"/>
                  </a:lnTo>
                  <a:lnTo>
                    <a:pt x="510" y="150"/>
                  </a:lnTo>
                  <a:lnTo>
                    <a:pt x="510" y="135"/>
                  </a:lnTo>
                  <a:lnTo>
                    <a:pt x="510" y="135"/>
                  </a:lnTo>
                  <a:lnTo>
                    <a:pt x="508" y="116"/>
                  </a:lnTo>
                  <a:lnTo>
                    <a:pt x="508" y="116"/>
                  </a:lnTo>
                  <a:lnTo>
                    <a:pt x="508" y="112"/>
                  </a:lnTo>
                  <a:lnTo>
                    <a:pt x="506" y="110"/>
                  </a:lnTo>
                  <a:lnTo>
                    <a:pt x="498" y="108"/>
                  </a:lnTo>
                  <a:lnTo>
                    <a:pt x="498" y="108"/>
                  </a:lnTo>
                  <a:lnTo>
                    <a:pt x="489" y="108"/>
                  </a:lnTo>
                  <a:lnTo>
                    <a:pt x="474" y="107"/>
                  </a:lnTo>
                  <a:lnTo>
                    <a:pt x="474" y="107"/>
                  </a:lnTo>
                  <a:lnTo>
                    <a:pt x="462" y="101"/>
                  </a:lnTo>
                  <a:lnTo>
                    <a:pt x="455" y="95"/>
                  </a:lnTo>
                  <a:lnTo>
                    <a:pt x="449" y="88"/>
                  </a:lnTo>
                  <a:lnTo>
                    <a:pt x="443" y="78"/>
                  </a:lnTo>
                  <a:lnTo>
                    <a:pt x="443" y="78"/>
                  </a:lnTo>
                  <a:lnTo>
                    <a:pt x="438" y="67"/>
                  </a:lnTo>
                  <a:lnTo>
                    <a:pt x="434" y="63"/>
                  </a:lnTo>
                  <a:lnTo>
                    <a:pt x="428" y="59"/>
                  </a:lnTo>
                  <a:lnTo>
                    <a:pt x="428" y="59"/>
                  </a:lnTo>
                  <a:lnTo>
                    <a:pt x="422" y="53"/>
                  </a:lnTo>
                  <a:lnTo>
                    <a:pt x="417" y="48"/>
                  </a:lnTo>
                  <a:lnTo>
                    <a:pt x="413" y="34"/>
                  </a:lnTo>
                  <a:lnTo>
                    <a:pt x="413" y="34"/>
                  </a:lnTo>
                  <a:lnTo>
                    <a:pt x="409" y="27"/>
                  </a:lnTo>
                  <a:lnTo>
                    <a:pt x="407" y="23"/>
                  </a:lnTo>
                  <a:lnTo>
                    <a:pt x="405" y="21"/>
                  </a:lnTo>
                  <a:lnTo>
                    <a:pt x="405" y="21"/>
                  </a:lnTo>
                  <a:lnTo>
                    <a:pt x="402" y="23"/>
                  </a:lnTo>
                  <a:lnTo>
                    <a:pt x="400" y="25"/>
                  </a:lnTo>
                  <a:lnTo>
                    <a:pt x="394" y="33"/>
                  </a:lnTo>
                  <a:lnTo>
                    <a:pt x="394" y="33"/>
                  </a:lnTo>
                  <a:lnTo>
                    <a:pt x="390" y="40"/>
                  </a:lnTo>
                  <a:lnTo>
                    <a:pt x="386" y="46"/>
                  </a:lnTo>
                  <a:lnTo>
                    <a:pt x="379" y="50"/>
                  </a:lnTo>
                  <a:lnTo>
                    <a:pt x="371" y="52"/>
                  </a:lnTo>
                  <a:lnTo>
                    <a:pt x="371" y="52"/>
                  </a:lnTo>
                  <a:lnTo>
                    <a:pt x="364" y="50"/>
                  </a:lnTo>
                  <a:lnTo>
                    <a:pt x="358" y="46"/>
                  </a:lnTo>
                  <a:lnTo>
                    <a:pt x="356" y="42"/>
                  </a:lnTo>
                  <a:lnTo>
                    <a:pt x="354" y="36"/>
                  </a:lnTo>
                  <a:lnTo>
                    <a:pt x="354" y="36"/>
                  </a:lnTo>
                  <a:lnTo>
                    <a:pt x="350" y="33"/>
                  </a:lnTo>
                  <a:lnTo>
                    <a:pt x="347" y="31"/>
                  </a:lnTo>
                  <a:lnTo>
                    <a:pt x="343" y="29"/>
                  </a:lnTo>
                  <a:lnTo>
                    <a:pt x="343" y="29"/>
                  </a:lnTo>
                  <a:lnTo>
                    <a:pt x="337" y="29"/>
                  </a:lnTo>
                  <a:lnTo>
                    <a:pt x="331" y="31"/>
                  </a:lnTo>
                  <a:lnTo>
                    <a:pt x="328" y="34"/>
                  </a:lnTo>
                  <a:lnTo>
                    <a:pt x="328" y="34"/>
                  </a:lnTo>
                  <a:lnTo>
                    <a:pt x="324" y="36"/>
                  </a:lnTo>
                  <a:lnTo>
                    <a:pt x="320" y="38"/>
                  </a:lnTo>
                  <a:lnTo>
                    <a:pt x="314" y="38"/>
                  </a:lnTo>
                  <a:lnTo>
                    <a:pt x="307" y="36"/>
                  </a:lnTo>
                  <a:lnTo>
                    <a:pt x="307" y="36"/>
                  </a:lnTo>
                  <a:lnTo>
                    <a:pt x="292" y="29"/>
                  </a:lnTo>
                  <a:lnTo>
                    <a:pt x="292" y="29"/>
                  </a:lnTo>
                  <a:lnTo>
                    <a:pt x="278" y="23"/>
                  </a:lnTo>
                  <a:lnTo>
                    <a:pt x="278" y="23"/>
                  </a:lnTo>
                  <a:lnTo>
                    <a:pt x="271" y="17"/>
                  </a:lnTo>
                  <a:lnTo>
                    <a:pt x="265" y="10"/>
                  </a:lnTo>
                  <a:lnTo>
                    <a:pt x="265" y="10"/>
                  </a:lnTo>
                  <a:lnTo>
                    <a:pt x="257" y="2"/>
                  </a:lnTo>
                  <a:lnTo>
                    <a:pt x="254" y="0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39" y="4"/>
                  </a:lnTo>
                  <a:lnTo>
                    <a:pt x="229" y="8"/>
                  </a:lnTo>
                  <a:lnTo>
                    <a:pt x="229" y="8"/>
                  </a:lnTo>
                  <a:lnTo>
                    <a:pt x="218" y="12"/>
                  </a:lnTo>
                  <a:lnTo>
                    <a:pt x="206" y="16"/>
                  </a:lnTo>
                  <a:lnTo>
                    <a:pt x="206" y="16"/>
                  </a:lnTo>
                  <a:lnTo>
                    <a:pt x="201" y="17"/>
                  </a:lnTo>
                  <a:lnTo>
                    <a:pt x="195" y="19"/>
                  </a:lnTo>
                  <a:lnTo>
                    <a:pt x="184" y="27"/>
                  </a:lnTo>
                  <a:lnTo>
                    <a:pt x="184" y="27"/>
                  </a:lnTo>
                  <a:lnTo>
                    <a:pt x="170" y="38"/>
                  </a:lnTo>
                  <a:lnTo>
                    <a:pt x="161" y="42"/>
                  </a:lnTo>
                  <a:lnTo>
                    <a:pt x="151" y="46"/>
                  </a:lnTo>
                  <a:lnTo>
                    <a:pt x="151" y="46"/>
                  </a:lnTo>
                  <a:lnTo>
                    <a:pt x="146" y="48"/>
                  </a:lnTo>
                  <a:lnTo>
                    <a:pt x="144" y="52"/>
                  </a:lnTo>
                  <a:lnTo>
                    <a:pt x="144" y="52"/>
                  </a:lnTo>
                  <a:lnTo>
                    <a:pt x="144" y="52"/>
                  </a:lnTo>
                  <a:lnTo>
                    <a:pt x="147" y="59"/>
                  </a:lnTo>
                  <a:lnTo>
                    <a:pt x="147" y="59"/>
                  </a:lnTo>
                  <a:lnTo>
                    <a:pt x="153" y="69"/>
                  </a:lnTo>
                  <a:lnTo>
                    <a:pt x="155" y="74"/>
                  </a:lnTo>
                  <a:lnTo>
                    <a:pt x="155" y="80"/>
                  </a:lnTo>
                  <a:lnTo>
                    <a:pt x="155" y="80"/>
                  </a:lnTo>
                  <a:lnTo>
                    <a:pt x="153" y="84"/>
                  </a:lnTo>
                  <a:lnTo>
                    <a:pt x="151" y="88"/>
                  </a:lnTo>
                  <a:lnTo>
                    <a:pt x="144" y="91"/>
                  </a:lnTo>
                  <a:lnTo>
                    <a:pt x="134" y="95"/>
                  </a:lnTo>
                  <a:lnTo>
                    <a:pt x="125" y="95"/>
                  </a:lnTo>
                  <a:lnTo>
                    <a:pt x="125" y="95"/>
                  </a:lnTo>
                  <a:lnTo>
                    <a:pt x="113" y="97"/>
                  </a:lnTo>
                  <a:lnTo>
                    <a:pt x="104" y="101"/>
                  </a:lnTo>
                  <a:lnTo>
                    <a:pt x="104" y="101"/>
                  </a:lnTo>
                  <a:lnTo>
                    <a:pt x="94" y="105"/>
                  </a:lnTo>
                  <a:lnTo>
                    <a:pt x="94" y="105"/>
                  </a:lnTo>
                  <a:lnTo>
                    <a:pt x="85" y="108"/>
                  </a:lnTo>
                  <a:lnTo>
                    <a:pt x="75" y="114"/>
                  </a:lnTo>
                  <a:lnTo>
                    <a:pt x="68" y="122"/>
                  </a:lnTo>
                  <a:lnTo>
                    <a:pt x="62" y="131"/>
                  </a:lnTo>
                  <a:lnTo>
                    <a:pt x="62" y="131"/>
                  </a:lnTo>
                  <a:lnTo>
                    <a:pt x="56" y="139"/>
                  </a:lnTo>
                  <a:lnTo>
                    <a:pt x="56" y="139"/>
                  </a:lnTo>
                  <a:lnTo>
                    <a:pt x="68" y="154"/>
                  </a:lnTo>
                  <a:lnTo>
                    <a:pt x="75" y="163"/>
                  </a:lnTo>
                  <a:lnTo>
                    <a:pt x="85" y="171"/>
                  </a:lnTo>
                  <a:lnTo>
                    <a:pt x="85" y="171"/>
                  </a:lnTo>
                  <a:lnTo>
                    <a:pt x="98" y="184"/>
                  </a:lnTo>
                  <a:lnTo>
                    <a:pt x="113" y="199"/>
                  </a:lnTo>
                  <a:lnTo>
                    <a:pt x="113" y="199"/>
                  </a:lnTo>
                  <a:lnTo>
                    <a:pt x="123" y="211"/>
                  </a:lnTo>
                  <a:lnTo>
                    <a:pt x="129" y="222"/>
                  </a:lnTo>
                  <a:lnTo>
                    <a:pt x="129" y="222"/>
                  </a:lnTo>
                  <a:lnTo>
                    <a:pt x="132" y="232"/>
                  </a:lnTo>
                  <a:lnTo>
                    <a:pt x="132" y="232"/>
                  </a:lnTo>
                  <a:lnTo>
                    <a:pt x="142" y="258"/>
                  </a:lnTo>
                  <a:lnTo>
                    <a:pt x="146" y="275"/>
                  </a:lnTo>
                  <a:lnTo>
                    <a:pt x="146" y="290"/>
                  </a:lnTo>
                  <a:lnTo>
                    <a:pt x="146" y="290"/>
                  </a:lnTo>
                  <a:lnTo>
                    <a:pt x="144" y="306"/>
                  </a:lnTo>
                  <a:lnTo>
                    <a:pt x="138" y="321"/>
                  </a:lnTo>
                  <a:lnTo>
                    <a:pt x="130" y="334"/>
                  </a:lnTo>
                  <a:lnTo>
                    <a:pt x="123" y="345"/>
                  </a:lnTo>
                  <a:lnTo>
                    <a:pt x="119" y="349"/>
                  </a:lnTo>
                  <a:lnTo>
                    <a:pt x="119" y="349"/>
                  </a:lnTo>
                  <a:lnTo>
                    <a:pt x="113" y="357"/>
                  </a:lnTo>
                  <a:lnTo>
                    <a:pt x="106" y="361"/>
                  </a:lnTo>
                  <a:lnTo>
                    <a:pt x="106" y="361"/>
                  </a:lnTo>
                  <a:lnTo>
                    <a:pt x="102" y="363"/>
                  </a:lnTo>
                  <a:lnTo>
                    <a:pt x="102" y="363"/>
                  </a:lnTo>
                  <a:lnTo>
                    <a:pt x="100" y="364"/>
                  </a:lnTo>
                  <a:lnTo>
                    <a:pt x="100" y="366"/>
                  </a:lnTo>
                  <a:lnTo>
                    <a:pt x="104" y="376"/>
                  </a:lnTo>
                  <a:lnTo>
                    <a:pt x="104" y="376"/>
                  </a:lnTo>
                  <a:lnTo>
                    <a:pt x="113" y="391"/>
                  </a:lnTo>
                  <a:lnTo>
                    <a:pt x="113" y="391"/>
                  </a:lnTo>
                  <a:lnTo>
                    <a:pt x="125" y="406"/>
                  </a:lnTo>
                  <a:lnTo>
                    <a:pt x="127" y="414"/>
                  </a:lnTo>
                  <a:lnTo>
                    <a:pt x="129" y="423"/>
                  </a:lnTo>
                  <a:lnTo>
                    <a:pt x="129" y="423"/>
                  </a:lnTo>
                  <a:lnTo>
                    <a:pt x="127" y="431"/>
                  </a:lnTo>
                  <a:lnTo>
                    <a:pt x="125" y="436"/>
                  </a:lnTo>
                  <a:lnTo>
                    <a:pt x="119" y="446"/>
                  </a:lnTo>
                  <a:lnTo>
                    <a:pt x="119" y="446"/>
                  </a:lnTo>
                  <a:lnTo>
                    <a:pt x="113" y="454"/>
                  </a:lnTo>
                  <a:lnTo>
                    <a:pt x="111" y="457"/>
                  </a:lnTo>
                  <a:lnTo>
                    <a:pt x="113" y="463"/>
                  </a:lnTo>
                  <a:lnTo>
                    <a:pt x="113" y="463"/>
                  </a:lnTo>
                  <a:lnTo>
                    <a:pt x="117" y="476"/>
                  </a:lnTo>
                  <a:lnTo>
                    <a:pt x="121" y="491"/>
                  </a:lnTo>
                  <a:lnTo>
                    <a:pt x="121" y="491"/>
                  </a:lnTo>
                  <a:lnTo>
                    <a:pt x="123" y="501"/>
                  </a:lnTo>
                  <a:lnTo>
                    <a:pt x="121" y="510"/>
                  </a:lnTo>
                  <a:lnTo>
                    <a:pt x="121" y="510"/>
                  </a:lnTo>
                  <a:lnTo>
                    <a:pt x="121" y="514"/>
                  </a:lnTo>
                  <a:lnTo>
                    <a:pt x="123" y="518"/>
                  </a:lnTo>
                  <a:lnTo>
                    <a:pt x="123" y="518"/>
                  </a:lnTo>
                  <a:lnTo>
                    <a:pt x="123" y="527"/>
                  </a:lnTo>
                  <a:lnTo>
                    <a:pt x="123" y="527"/>
                  </a:lnTo>
                  <a:lnTo>
                    <a:pt x="123" y="531"/>
                  </a:lnTo>
                  <a:lnTo>
                    <a:pt x="119" y="535"/>
                  </a:lnTo>
                  <a:lnTo>
                    <a:pt x="113" y="537"/>
                  </a:lnTo>
                  <a:lnTo>
                    <a:pt x="106" y="535"/>
                  </a:lnTo>
                  <a:lnTo>
                    <a:pt x="106" y="535"/>
                  </a:lnTo>
                  <a:lnTo>
                    <a:pt x="89" y="533"/>
                  </a:lnTo>
                  <a:lnTo>
                    <a:pt x="89" y="533"/>
                  </a:lnTo>
                  <a:lnTo>
                    <a:pt x="83" y="531"/>
                  </a:lnTo>
                  <a:lnTo>
                    <a:pt x="83" y="531"/>
                  </a:lnTo>
                  <a:lnTo>
                    <a:pt x="83" y="533"/>
                  </a:lnTo>
                  <a:lnTo>
                    <a:pt x="81" y="539"/>
                  </a:lnTo>
                  <a:lnTo>
                    <a:pt x="81" y="539"/>
                  </a:lnTo>
                  <a:lnTo>
                    <a:pt x="79" y="556"/>
                  </a:lnTo>
                  <a:lnTo>
                    <a:pt x="74" y="569"/>
                  </a:lnTo>
                  <a:lnTo>
                    <a:pt x="74" y="569"/>
                  </a:lnTo>
                  <a:lnTo>
                    <a:pt x="64" y="582"/>
                  </a:lnTo>
                  <a:lnTo>
                    <a:pt x="55" y="592"/>
                  </a:lnTo>
                  <a:lnTo>
                    <a:pt x="53" y="592"/>
                  </a:lnTo>
                  <a:lnTo>
                    <a:pt x="53" y="592"/>
                  </a:lnTo>
                  <a:lnTo>
                    <a:pt x="45" y="598"/>
                  </a:lnTo>
                  <a:lnTo>
                    <a:pt x="39" y="601"/>
                  </a:lnTo>
                  <a:lnTo>
                    <a:pt x="38" y="607"/>
                  </a:lnTo>
                  <a:lnTo>
                    <a:pt x="38" y="613"/>
                  </a:lnTo>
                  <a:lnTo>
                    <a:pt x="38" y="613"/>
                  </a:lnTo>
                  <a:lnTo>
                    <a:pt x="39" y="622"/>
                  </a:lnTo>
                  <a:lnTo>
                    <a:pt x="39" y="634"/>
                  </a:lnTo>
                  <a:lnTo>
                    <a:pt x="39" y="634"/>
                  </a:lnTo>
                  <a:lnTo>
                    <a:pt x="36" y="645"/>
                  </a:lnTo>
                  <a:lnTo>
                    <a:pt x="26" y="658"/>
                  </a:lnTo>
                  <a:lnTo>
                    <a:pt x="26" y="658"/>
                  </a:lnTo>
                  <a:lnTo>
                    <a:pt x="19" y="668"/>
                  </a:lnTo>
                  <a:lnTo>
                    <a:pt x="11" y="681"/>
                  </a:lnTo>
                  <a:lnTo>
                    <a:pt x="0" y="700"/>
                  </a:lnTo>
                  <a:lnTo>
                    <a:pt x="0" y="700"/>
                  </a:lnTo>
                  <a:lnTo>
                    <a:pt x="5" y="706"/>
                  </a:lnTo>
                  <a:lnTo>
                    <a:pt x="9" y="713"/>
                  </a:lnTo>
                  <a:lnTo>
                    <a:pt x="9" y="713"/>
                  </a:lnTo>
                  <a:lnTo>
                    <a:pt x="19" y="736"/>
                  </a:lnTo>
                  <a:lnTo>
                    <a:pt x="26" y="755"/>
                  </a:lnTo>
                  <a:lnTo>
                    <a:pt x="26" y="755"/>
                  </a:lnTo>
                  <a:lnTo>
                    <a:pt x="34" y="772"/>
                  </a:lnTo>
                  <a:lnTo>
                    <a:pt x="34" y="772"/>
                  </a:lnTo>
                  <a:lnTo>
                    <a:pt x="32" y="778"/>
                  </a:lnTo>
                  <a:lnTo>
                    <a:pt x="30" y="785"/>
                  </a:lnTo>
                  <a:lnTo>
                    <a:pt x="30" y="785"/>
                  </a:lnTo>
                  <a:lnTo>
                    <a:pt x="26" y="795"/>
                  </a:lnTo>
                  <a:lnTo>
                    <a:pt x="24" y="800"/>
                  </a:lnTo>
                  <a:lnTo>
                    <a:pt x="24" y="806"/>
                  </a:lnTo>
                  <a:lnTo>
                    <a:pt x="24" y="8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fr-FR" dirty="0">
                <a:solidFill>
                  <a:srgbClr val="222223"/>
                </a:solidFill>
                <a:latin typeface="Calibri"/>
              </a:endParaRPr>
            </a:p>
          </p:txBody>
        </p:sp>
        <p:sp>
          <p:nvSpPr>
            <p:cNvPr id="172" name="FREEFORM_23">
              <a:extLst>
                <a:ext uri="{FF2B5EF4-FFF2-40B4-BE49-F238E27FC236}">
                  <a16:creationId xmlns:a16="http://schemas.microsoft.com/office/drawing/2014/main" id="{7C7B9552-533C-0401-6559-9F28DB29F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4209" y="4916701"/>
              <a:ext cx="1126427" cy="1256300"/>
            </a:xfrm>
            <a:custGeom>
              <a:avLst/>
              <a:gdLst>
                <a:gd name="T0" fmla="*/ 777 w 876"/>
                <a:gd name="T1" fmla="*/ 472 h 977"/>
                <a:gd name="T2" fmla="*/ 815 w 876"/>
                <a:gd name="T3" fmla="*/ 448 h 977"/>
                <a:gd name="T4" fmla="*/ 830 w 876"/>
                <a:gd name="T5" fmla="*/ 408 h 977"/>
                <a:gd name="T6" fmla="*/ 872 w 876"/>
                <a:gd name="T7" fmla="*/ 368 h 977"/>
                <a:gd name="T8" fmla="*/ 859 w 876"/>
                <a:gd name="T9" fmla="*/ 319 h 977"/>
                <a:gd name="T10" fmla="*/ 815 w 876"/>
                <a:gd name="T11" fmla="*/ 243 h 977"/>
                <a:gd name="T12" fmla="*/ 779 w 876"/>
                <a:gd name="T13" fmla="*/ 222 h 977"/>
                <a:gd name="T14" fmla="*/ 762 w 876"/>
                <a:gd name="T15" fmla="*/ 239 h 977"/>
                <a:gd name="T16" fmla="*/ 730 w 876"/>
                <a:gd name="T17" fmla="*/ 233 h 977"/>
                <a:gd name="T18" fmla="*/ 688 w 876"/>
                <a:gd name="T19" fmla="*/ 237 h 977"/>
                <a:gd name="T20" fmla="*/ 654 w 876"/>
                <a:gd name="T21" fmla="*/ 220 h 977"/>
                <a:gd name="T22" fmla="*/ 639 w 876"/>
                <a:gd name="T23" fmla="*/ 171 h 977"/>
                <a:gd name="T24" fmla="*/ 606 w 876"/>
                <a:gd name="T25" fmla="*/ 99 h 977"/>
                <a:gd name="T26" fmla="*/ 568 w 876"/>
                <a:gd name="T27" fmla="*/ 51 h 977"/>
                <a:gd name="T28" fmla="*/ 548 w 876"/>
                <a:gd name="T29" fmla="*/ 25 h 977"/>
                <a:gd name="T30" fmla="*/ 495 w 876"/>
                <a:gd name="T31" fmla="*/ 38 h 977"/>
                <a:gd name="T32" fmla="*/ 455 w 876"/>
                <a:gd name="T33" fmla="*/ 0 h 977"/>
                <a:gd name="T34" fmla="*/ 422 w 876"/>
                <a:gd name="T35" fmla="*/ 21 h 977"/>
                <a:gd name="T36" fmla="*/ 392 w 876"/>
                <a:gd name="T37" fmla="*/ 40 h 977"/>
                <a:gd name="T38" fmla="*/ 373 w 876"/>
                <a:gd name="T39" fmla="*/ 116 h 977"/>
                <a:gd name="T40" fmla="*/ 405 w 876"/>
                <a:gd name="T41" fmla="*/ 186 h 977"/>
                <a:gd name="T42" fmla="*/ 409 w 876"/>
                <a:gd name="T43" fmla="*/ 245 h 977"/>
                <a:gd name="T44" fmla="*/ 438 w 876"/>
                <a:gd name="T45" fmla="*/ 277 h 977"/>
                <a:gd name="T46" fmla="*/ 466 w 876"/>
                <a:gd name="T47" fmla="*/ 285 h 977"/>
                <a:gd name="T48" fmla="*/ 457 w 876"/>
                <a:gd name="T49" fmla="*/ 317 h 977"/>
                <a:gd name="T50" fmla="*/ 489 w 876"/>
                <a:gd name="T51" fmla="*/ 357 h 977"/>
                <a:gd name="T52" fmla="*/ 455 w 876"/>
                <a:gd name="T53" fmla="*/ 400 h 977"/>
                <a:gd name="T54" fmla="*/ 405 w 876"/>
                <a:gd name="T55" fmla="*/ 433 h 977"/>
                <a:gd name="T56" fmla="*/ 386 w 876"/>
                <a:gd name="T57" fmla="*/ 446 h 977"/>
                <a:gd name="T58" fmla="*/ 366 w 876"/>
                <a:gd name="T59" fmla="*/ 476 h 977"/>
                <a:gd name="T60" fmla="*/ 333 w 876"/>
                <a:gd name="T61" fmla="*/ 499 h 977"/>
                <a:gd name="T62" fmla="*/ 275 w 876"/>
                <a:gd name="T63" fmla="*/ 505 h 977"/>
                <a:gd name="T64" fmla="*/ 271 w 876"/>
                <a:gd name="T65" fmla="*/ 565 h 977"/>
                <a:gd name="T66" fmla="*/ 208 w 876"/>
                <a:gd name="T67" fmla="*/ 582 h 977"/>
                <a:gd name="T68" fmla="*/ 157 w 876"/>
                <a:gd name="T69" fmla="*/ 588 h 977"/>
                <a:gd name="T70" fmla="*/ 96 w 876"/>
                <a:gd name="T71" fmla="*/ 588 h 977"/>
                <a:gd name="T72" fmla="*/ 55 w 876"/>
                <a:gd name="T73" fmla="*/ 596 h 977"/>
                <a:gd name="T74" fmla="*/ 32 w 876"/>
                <a:gd name="T75" fmla="*/ 603 h 977"/>
                <a:gd name="T76" fmla="*/ 0 w 876"/>
                <a:gd name="T77" fmla="*/ 656 h 977"/>
                <a:gd name="T78" fmla="*/ 68 w 876"/>
                <a:gd name="T79" fmla="*/ 707 h 977"/>
                <a:gd name="T80" fmla="*/ 85 w 876"/>
                <a:gd name="T81" fmla="*/ 738 h 977"/>
                <a:gd name="T82" fmla="*/ 87 w 876"/>
                <a:gd name="T83" fmla="*/ 785 h 977"/>
                <a:gd name="T84" fmla="*/ 68 w 876"/>
                <a:gd name="T85" fmla="*/ 814 h 977"/>
                <a:gd name="T86" fmla="*/ 83 w 876"/>
                <a:gd name="T87" fmla="*/ 842 h 977"/>
                <a:gd name="T88" fmla="*/ 134 w 876"/>
                <a:gd name="T89" fmla="*/ 865 h 977"/>
                <a:gd name="T90" fmla="*/ 98 w 876"/>
                <a:gd name="T91" fmla="*/ 876 h 977"/>
                <a:gd name="T92" fmla="*/ 64 w 876"/>
                <a:gd name="T93" fmla="*/ 910 h 977"/>
                <a:gd name="T94" fmla="*/ 58 w 876"/>
                <a:gd name="T95" fmla="*/ 920 h 977"/>
                <a:gd name="T96" fmla="*/ 93 w 876"/>
                <a:gd name="T97" fmla="*/ 933 h 977"/>
                <a:gd name="T98" fmla="*/ 79 w 876"/>
                <a:gd name="T99" fmla="*/ 962 h 977"/>
                <a:gd name="T100" fmla="*/ 148 w 876"/>
                <a:gd name="T101" fmla="*/ 945 h 977"/>
                <a:gd name="T102" fmla="*/ 237 w 876"/>
                <a:gd name="T103" fmla="*/ 975 h 977"/>
                <a:gd name="T104" fmla="*/ 280 w 876"/>
                <a:gd name="T105" fmla="*/ 943 h 977"/>
                <a:gd name="T106" fmla="*/ 375 w 876"/>
                <a:gd name="T107" fmla="*/ 918 h 977"/>
                <a:gd name="T108" fmla="*/ 358 w 876"/>
                <a:gd name="T109" fmla="*/ 821 h 977"/>
                <a:gd name="T110" fmla="*/ 411 w 876"/>
                <a:gd name="T111" fmla="*/ 660 h 977"/>
                <a:gd name="T112" fmla="*/ 550 w 876"/>
                <a:gd name="T113" fmla="*/ 582 h 977"/>
                <a:gd name="T114" fmla="*/ 614 w 876"/>
                <a:gd name="T115" fmla="*/ 529 h 977"/>
                <a:gd name="T116" fmla="*/ 684 w 876"/>
                <a:gd name="T117" fmla="*/ 518 h 977"/>
                <a:gd name="T118" fmla="*/ 713 w 876"/>
                <a:gd name="T119" fmla="*/ 543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76" h="977">
                  <a:moveTo>
                    <a:pt x="747" y="518"/>
                  </a:moveTo>
                  <a:lnTo>
                    <a:pt x="747" y="518"/>
                  </a:lnTo>
                  <a:lnTo>
                    <a:pt x="752" y="516"/>
                  </a:lnTo>
                  <a:lnTo>
                    <a:pt x="756" y="514"/>
                  </a:lnTo>
                  <a:lnTo>
                    <a:pt x="758" y="508"/>
                  </a:lnTo>
                  <a:lnTo>
                    <a:pt x="762" y="501"/>
                  </a:lnTo>
                  <a:lnTo>
                    <a:pt x="762" y="501"/>
                  </a:lnTo>
                  <a:lnTo>
                    <a:pt x="768" y="486"/>
                  </a:lnTo>
                  <a:lnTo>
                    <a:pt x="777" y="472"/>
                  </a:lnTo>
                  <a:lnTo>
                    <a:pt x="777" y="472"/>
                  </a:lnTo>
                  <a:lnTo>
                    <a:pt x="787" y="461"/>
                  </a:lnTo>
                  <a:lnTo>
                    <a:pt x="794" y="453"/>
                  </a:lnTo>
                  <a:lnTo>
                    <a:pt x="794" y="453"/>
                  </a:lnTo>
                  <a:lnTo>
                    <a:pt x="804" y="448"/>
                  </a:lnTo>
                  <a:lnTo>
                    <a:pt x="809" y="446"/>
                  </a:lnTo>
                  <a:lnTo>
                    <a:pt x="811" y="448"/>
                  </a:lnTo>
                  <a:lnTo>
                    <a:pt x="811" y="448"/>
                  </a:lnTo>
                  <a:lnTo>
                    <a:pt x="815" y="448"/>
                  </a:lnTo>
                  <a:lnTo>
                    <a:pt x="815" y="448"/>
                  </a:lnTo>
                  <a:lnTo>
                    <a:pt x="815" y="448"/>
                  </a:lnTo>
                  <a:lnTo>
                    <a:pt x="815" y="448"/>
                  </a:lnTo>
                  <a:lnTo>
                    <a:pt x="819" y="446"/>
                  </a:lnTo>
                  <a:lnTo>
                    <a:pt x="819" y="446"/>
                  </a:lnTo>
                  <a:lnTo>
                    <a:pt x="823" y="436"/>
                  </a:lnTo>
                  <a:lnTo>
                    <a:pt x="823" y="436"/>
                  </a:lnTo>
                  <a:lnTo>
                    <a:pt x="828" y="421"/>
                  </a:lnTo>
                  <a:lnTo>
                    <a:pt x="830" y="408"/>
                  </a:lnTo>
                  <a:lnTo>
                    <a:pt x="830" y="408"/>
                  </a:lnTo>
                  <a:lnTo>
                    <a:pt x="832" y="402"/>
                  </a:lnTo>
                  <a:lnTo>
                    <a:pt x="836" y="395"/>
                  </a:lnTo>
                  <a:lnTo>
                    <a:pt x="843" y="389"/>
                  </a:lnTo>
                  <a:lnTo>
                    <a:pt x="851" y="385"/>
                  </a:lnTo>
                  <a:lnTo>
                    <a:pt x="851" y="385"/>
                  </a:lnTo>
                  <a:lnTo>
                    <a:pt x="862" y="378"/>
                  </a:lnTo>
                  <a:lnTo>
                    <a:pt x="868" y="372"/>
                  </a:lnTo>
                  <a:lnTo>
                    <a:pt x="872" y="368"/>
                  </a:lnTo>
                  <a:lnTo>
                    <a:pt x="872" y="368"/>
                  </a:lnTo>
                  <a:lnTo>
                    <a:pt x="874" y="362"/>
                  </a:lnTo>
                  <a:lnTo>
                    <a:pt x="876" y="357"/>
                  </a:lnTo>
                  <a:lnTo>
                    <a:pt x="874" y="342"/>
                  </a:lnTo>
                  <a:lnTo>
                    <a:pt x="874" y="342"/>
                  </a:lnTo>
                  <a:lnTo>
                    <a:pt x="868" y="328"/>
                  </a:lnTo>
                  <a:lnTo>
                    <a:pt x="864" y="323"/>
                  </a:lnTo>
                  <a:lnTo>
                    <a:pt x="859" y="319"/>
                  </a:lnTo>
                  <a:lnTo>
                    <a:pt x="859" y="319"/>
                  </a:lnTo>
                  <a:lnTo>
                    <a:pt x="851" y="311"/>
                  </a:lnTo>
                  <a:lnTo>
                    <a:pt x="845" y="306"/>
                  </a:lnTo>
                  <a:lnTo>
                    <a:pt x="842" y="298"/>
                  </a:lnTo>
                  <a:lnTo>
                    <a:pt x="840" y="290"/>
                  </a:lnTo>
                  <a:lnTo>
                    <a:pt x="840" y="290"/>
                  </a:lnTo>
                  <a:lnTo>
                    <a:pt x="836" y="281"/>
                  </a:lnTo>
                  <a:lnTo>
                    <a:pt x="836" y="281"/>
                  </a:lnTo>
                  <a:lnTo>
                    <a:pt x="826" y="260"/>
                  </a:lnTo>
                  <a:lnTo>
                    <a:pt x="815" y="243"/>
                  </a:lnTo>
                  <a:lnTo>
                    <a:pt x="815" y="243"/>
                  </a:lnTo>
                  <a:lnTo>
                    <a:pt x="809" y="243"/>
                  </a:lnTo>
                  <a:lnTo>
                    <a:pt x="802" y="243"/>
                  </a:lnTo>
                  <a:lnTo>
                    <a:pt x="802" y="243"/>
                  </a:lnTo>
                  <a:lnTo>
                    <a:pt x="792" y="239"/>
                  </a:lnTo>
                  <a:lnTo>
                    <a:pt x="787" y="233"/>
                  </a:lnTo>
                  <a:lnTo>
                    <a:pt x="781" y="228"/>
                  </a:lnTo>
                  <a:lnTo>
                    <a:pt x="779" y="222"/>
                  </a:lnTo>
                  <a:lnTo>
                    <a:pt x="779" y="222"/>
                  </a:lnTo>
                  <a:lnTo>
                    <a:pt x="775" y="218"/>
                  </a:lnTo>
                  <a:lnTo>
                    <a:pt x="775" y="218"/>
                  </a:lnTo>
                  <a:lnTo>
                    <a:pt x="775" y="218"/>
                  </a:lnTo>
                  <a:lnTo>
                    <a:pt x="775" y="218"/>
                  </a:lnTo>
                  <a:lnTo>
                    <a:pt x="771" y="222"/>
                  </a:lnTo>
                  <a:lnTo>
                    <a:pt x="769" y="230"/>
                  </a:lnTo>
                  <a:lnTo>
                    <a:pt x="769" y="230"/>
                  </a:lnTo>
                  <a:lnTo>
                    <a:pt x="764" y="237"/>
                  </a:lnTo>
                  <a:lnTo>
                    <a:pt x="762" y="239"/>
                  </a:lnTo>
                  <a:lnTo>
                    <a:pt x="756" y="241"/>
                  </a:lnTo>
                  <a:lnTo>
                    <a:pt x="756" y="241"/>
                  </a:lnTo>
                  <a:lnTo>
                    <a:pt x="751" y="239"/>
                  </a:lnTo>
                  <a:lnTo>
                    <a:pt x="743" y="235"/>
                  </a:lnTo>
                  <a:lnTo>
                    <a:pt x="743" y="235"/>
                  </a:lnTo>
                  <a:lnTo>
                    <a:pt x="737" y="232"/>
                  </a:lnTo>
                  <a:lnTo>
                    <a:pt x="733" y="232"/>
                  </a:lnTo>
                  <a:lnTo>
                    <a:pt x="730" y="233"/>
                  </a:lnTo>
                  <a:lnTo>
                    <a:pt x="730" y="233"/>
                  </a:lnTo>
                  <a:lnTo>
                    <a:pt x="724" y="237"/>
                  </a:lnTo>
                  <a:lnTo>
                    <a:pt x="724" y="237"/>
                  </a:lnTo>
                  <a:lnTo>
                    <a:pt x="720" y="241"/>
                  </a:lnTo>
                  <a:lnTo>
                    <a:pt x="714" y="243"/>
                  </a:lnTo>
                  <a:lnTo>
                    <a:pt x="709" y="243"/>
                  </a:lnTo>
                  <a:lnTo>
                    <a:pt x="699" y="241"/>
                  </a:lnTo>
                  <a:lnTo>
                    <a:pt x="699" y="241"/>
                  </a:lnTo>
                  <a:lnTo>
                    <a:pt x="692" y="241"/>
                  </a:lnTo>
                  <a:lnTo>
                    <a:pt x="688" y="237"/>
                  </a:lnTo>
                  <a:lnTo>
                    <a:pt x="680" y="232"/>
                  </a:lnTo>
                  <a:lnTo>
                    <a:pt x="680" y="232"/>
                  </a:lnTo>
                  <a:lnTo>
                    <a:pt x="677" y="230"/>
                  </a:lnTo>
                  <a:lnTo>
                    <a:pt x="671" y="228"/>
                  </a:lnTo>
                  <a:lnTo>
                    <a:pt x="671" y="228"/>
                  </a:lnTo>
                  <a:lnTo>
                    <a:pt x="663" y="226"/>
                  </a:lnTo>
                  <a:lnTo>
                    <a:pt x="656" y="222"/>
                  </a:lnTo>
                  <a:lnTo>
                    <a:pt x="656" y="222"/>
                  </a:lnTo>
                  <a:lnTo>
                    <a:pt x="654" y="220"/>
                  </a:lnTo>
                  <a:lnTo>
                    <a:pt x="652" y="216"/>
                  </a:lnTo>
                  <a:lnTo>
                    <a:pt x="652" y="213"/>
                  </a:lnTo>
                  <a:lnTo>
                    <a:pt x="652" y="207"/>
                  </a:lnTo>
                  <a:lnTo>
                    <a:pt x="652" y="207"/>
                  </a:lnTo>
                  <a:lnTo>
                    <a:pt x="652" y="201"/>
                  </a:lnTo>
                  <a:lnTo>
                    <a:pt x="650" y="194"/>
                  </a:lnTo>
                  <a:lnTo>
                    <a:pt x="642" y="180"/>
                  </a:lnTo>
                  <a:lnTo>
                    <a:pt x="642" y="180"/>
                  </a:lnTo>
                  <a:lnTo>
                    <a:pt x="639" y="171"/>
                  </a:lnTo>
                  <a:lnTo>
                    <a:pt x="635" y="163"/>
                  </a:lnTo>
                  <a:lnTo>
                    <a:pt x="635" y="163"/>
                  </a:lnTo>
                  <a:lnTo>
                    <a:pt x="631" y="152"/>
                  </a:lnTo>
                  <a:lnTo>
                    <a:pt x="623" y="139"/>
                  </a:lnTo>
                  <a:lnTo>
                    <a:pt x="623" y="139"/>
                  </a:lnTo>
                  <a:lnTo>
                    <a:pt x="614" y="114"/>
                  </a:lnTo>
                  <a:lnTo>
                    <a:pt x="614" y="114"/>
                  </a:lnTo>
                  <a:lnTo>
                    <a:pt x="610" y="106"/>
                  </a:lnTo>
                  <a:lnTo>
                    <a:pt x="606" y="99"/>
                  </a:lnTo>
                  <a:lnTo>
                    <a:pt x="606" y="99"/>
                  </a:lnTo>
                  <a:lnTo>
                    <a:pt x="601" y="91"/>
                  </a:lnTo>
                  <a:lnTo>
                    <a:pt x="597" y="84"/>
                  </a:lnTo>
                  <a:lnTo>
                    <a:pt x="595" y="76"/>
                  </a:lnTo>
                  <a:lnTo>
                    <a:pt x="599" y="69"/>
                  </a:lnTo>
                  <a:lnTo>
                    <a:pt x="599" y="69"/>
                  </a:lnTo>
                  <a:lnTo>
                    <a:pt x="584" y="61"/>
                  </a:lnTo>
                  <a:lnTo>
                    <a:pt x="568" y="51"/>
                  </a:lnTo>
                  <a:lnTo>
                    <a:pt x="568" y="51"/>
                  </a:lnTo>
                  <a:lnTo>
                    <a:pt x="565" y="48"/>
                  </a:lnTo>
                  <a:lnTo>
                    <a:pt x="563" y="44"/>
                  </a:lnTo>
                  <a:lnTo>
                    <a:pt x="559" y="34"/>
                  </a:lnTo>
                  <a:lnTo>
                    <a:pt x="559" y="34"/>
                  </a:lnTo>
                  <a:lnTo>
                    <a:pt x="555" y="27"/>
                  </a:lnTo>
                  <a:lnTo>
                    <a:pt x="555" y="27"/>
                  </a:lnTo>
                  <a:lnTo>
                    <a:pt x="553" y="25"/>
                  </a:lnTo>
                  <a:lnTo>
                    <a:pt x="548" y="25"/>
                  </a:lnTo>
                  <a:lnTo>
                    <a:pt x="548" y="25"/>
                  </a:lnTo>
                  <a:lnTo>
                    <a:pt x="538" y="31"/>
                  </a:lnTo>
                  <a:lnTo>
                    <a:pt x="531" y="38"/>
                  </a:lnTo>
                  <a:lnTo>
                    <a:pt x="531" y="38"/>
                  </a:lnTo>
                  <a:lnTo>
                    <a:pt x="523" y="44"/>
                  </a:lnTo>
                  <a:lnTo>
                    <a:pt x="515" y="48"/>
                  </a:lnTo>
                  <a:lnTo>
                    <a:pt x="508" y="48"/>
                  </a:lnTo>
                  <a:lnTo>
                    <a:pt x="502" y="46"/>
                  </a:lnTo>
                  <a:lnTo>
                    <a:pt x="502" y="46"/>
                  </a:lnTo>
                  <a:lnTo>
                    <a:pt x="495" y="38"/>
                  </a:lnTo>
                  <a:lnTo>
                    <a:pt x="487" y="29"/>
                  </a:lnTo>
                  <a:lnTo>
                    <a:pt x="472" y="8"/>
                  </a:lnTo>
                  <a:lnTo>
                    <a:pt x="472" y="8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4" y="0"/>
                  </a:lnTo>
                  <a:lnTo>
                    <a:pt x="464" y="0"/>
                  </a:lnTo>
                  <a:lnTo>
                    <a:pt x="455" y="0"/>
                  </a:lnTo>
                  <a:lnTo>
                    <a:pt x="455" y="0"/>
                  </a:lnTo>
                  <a:lnTo>
                    <a:pt x="447" y="2"/>
                  </a:lnTo>
                  <a:lnTo>
                    <a:pt x="447" y="2"/>
                  </a:lnTo>
                  <a:lnTo>
                    <a:pt x="445" y="2"/>
                  </a:lnTo>
                  <a:lnTo>
                    <a:pt x="445" y="4"/>
                  </a:lnTo>
                  <a:lnTo>
                    <a:pt x="445" y="4"/>
                  </a:lnTo>
                  <a:lnTo>
                    <a:pt x="443" y="10"/>
                  </a:lnTo>
                  <a:lnTo>
                    <a:pt x="440" y="15"/>
                  </a:lnTo>
                  <a:lnTo>
                    <a:pt x="434" y="19"/>
                  </a:lnTo>
                  <a:lnTo>
                    <a:pt x="422" y="21"/>
                  </a:lnTo>
                  <a:lnTo>
                    <a:pt x="422" y="21"/>
                  </a:lnTo>
                  <a:lnTo>
                    <a:pt x="415" y="21"/>
                  </a:lnTo>
                  <a:lnTo>
                    <a:pt x="407" y="21"/>
                  </a:lnTo>
                  <a:lnTo>
                    <a:pt x="407" y="21"/>
                  </a:lnTo>
                  <a:lnTo>
                    <a:pt x="404" y="21"/>
                  </a:lnTo>
                  <a:lnTo>
                    <a:pt x="400" y="25"/>
                  </a:lnTo>
                  <a:lnTo>
                    <a:pt x="398" y="29"/>
                  </a:lnTo>
                  <a:lnTo>
                    <a:pt x="398" y="29"/>
                  </a:lnTo>
                  <a:lnTo>
                    <a:pt x="392" y="40"/>
                  </a:lnTo>
                  <a:lnTo>
                    <a:pt x="388" y="51"/>
                  </a:lnTo>
                  <a:lnTo>
                    <a:pt x="388" y="51"/>
                  </a:lnTo>
                  <a:lnTo>
                    <a:pt x="383" y="61"/>
                  </a:lnTo>
                  <a:lnTo>
                    <a:pt x="373" y="72"/>
                  </a:lnTo>
                  <a:lnTo>
                    <a:pt x="358" y="93"/>
                  </a:lnTo>
                  <a:lnTo>
                    <a:pt x="358" y="97"/>
                  </a:lnTo>
                  <a:lnTo>
                    <a:pt x="358" y="97"/>
                  </a:lnTo>
                  <a:lnTo>
                    <a:pt x="366" y="108"/>
                  </a:lnTo>
                  <a:lnTo>
                    <a:pt x="373" y="116"/>
                  </a:lnTo>
                  <a:lnTo>
                    <a:pt x="373" y="116"/>
                  </a:lnTo>
                  <a:lnTo>
                    <a:pt x="383" y="125"/>
                  </a:lnTo>
                  <a:lnTo>
                    <a:pt x="386" y="133"/>
                  </a:lnTo>
                  <a:lnTo>
                    <a:pt x="388" y="139"/>
                  </a:lnTo>
                  <a:lnTo>
                    <a:pt x="388" y="139"/>
                  </a:lnTo>
                  <a:lnTo>
                    <a:pt x="396" y="158"/>
                  </a:lnTo>
                  <a:lnTo>
                    <a:pt x="396" y="158"/>
                  </a:lnTo>
                  <a:lnTo>
                    <a:pt x="404" y="177"/>
                  </a:lnTo>
                  <a:lnTo>
                    <a:pt x="405" y="186"/>
                  </a:lnTo>
                  <a:lnTo>
                    <a:pt x="407" y="196"/>
                  </a:lnTo>
                  <a:lnTo>
                    <a:pt x="407" y="196"/>
                  </a:lnTo>
                  <a:lnTo>
                    <a:pt x="405" y="207"/>
                  </a:lnTo>
                  <a:lnTo>
                    <a:pt x="405" y="207"/>
                  </a:lnTo>
                  <a:lnTo>
                    <a:pt x="405" y="226"/>
                  </a:lnTo>
                  <a:lnTo>
                    <a:pt x="405" y="233"/>
                  </a:lnTo>
                  <a:lnTo>
                    <a:pt x="407" y="239"/>
                  </a:lnTo>
                  <a:lnTo>
                    <a:pt x="407" y="239"/>
                  </a:lnTo>
                  <a:lnTo>
                    <a:pt x="409" y="245"/>
                  </a:lnTo>
                  <a:lnTo>
                    <a:pt x="409" y="251"/>
                  </a:lnTo>
                  <a:lnTo>
                    <a:pt x="409" y="251"/>
                  </a:lnTo>
                  <a:lnTo>
                    <a:pt x="409" y="256"/>
                  </a:lnTo>
                  <a:lnTo>
                    <a:pt x="413" y="260"/>
                  </a:lnTo>
                  <a:lnTo>
                    <a:pt x="413" y="260"/>
                  </a:lnTo>
                  <a:lnTo>
                    <a:pt x="424" y="268"/>
                  </a:lnTo>
                  <a:lnTo>
                    <a:pt x="424" y="268"/>
                  </a:lnTo>
                  <a:lnTo>
                    <a:pt x="430" y="271"/>
                  </a:lnTo>
                  <a:lnTo>
                    <a:pt x="438" y="277"/>
                  </a:lnTo>
                  <a:lnTo>
                    <a:pt x="438" y="277"/>
                  </a:lnTo>
                  <a:lnTo>
                    <a:pt x="440" y="279"/>
                  </a:lnTo>
                  <a:lnTo>
                    <a:pt x="443" y="279"/>
                  </a:lnTo>
                  <a:lnTo>
                    <a:pt x="449" y="279"/>
                  </a:lnTo>
                  <a:lnTo>
                    <a:pt x="449" y="279"/>
                  </a:lnTo>
                  <a:lnTo>
                    <a:pt x="455" y="277"/>
                  </a:lnTo>
                  <a:lnTo>
                    <a:pt x="458" y="277"/>
                  </a:lnTo>
                  <a:lnTo>
                    <a:pt x="464" y="279"/>
                  </a:lnTo>
                  <a:lnTo>
                    <a:pt x="466" y="285"/>
                  </a:lnTo>
                  <a:lnTo>
                    <a:pt x="466" y="285"/>
                  </a:lnTo>
                  <a:lnTo>
                    <a:pt x="468" y="290"/>
                  </a:lnTo>
                  <a:lnTo>
                    <a:pt x="468" y="296"/>
                  </a:lnTo>
                  <a:lnTo>
                    <a:pt x="460" y="304"/>
                  </a:lnTo>
                  <a:lnTo>
                    <a:pt x="460" y="304"/>
                  </a:lnTo>
                  <a:lnTo>
                    <a:pt x="457" y="309"/>
                  </a:lnTo>
                  <a:lnTo>
                    <a:pt x="457" y="313"/>
                  </a:lnTo>
                  <a:lnTo>
                    <a:pt x="457" y="317"/>
                  </a:lnTo>
                  <a:lnTo>
                    <a:pt x="457" y="317"/>
                  </a:lnTo>
                  <a:lnTo>
                    <a:pt x="460" y="323"/>
                  </a:lnTo>
                  <a:lnTo>
                    <a:pt x="464" y="326"/>
                  </a:lnTo>
                  <a:lnTo>
                    <a:pt x="474" y="332"/>
                  </a:lnTo>
                  <a:lnTo>
                    <a:pt x="474" y="332"/>
                  </a:lnTo>
                  <a:lnTo>
                    <a:pt x="483" y="340"/>
                  </a:lnTo>
                  <a:lnTo>
                    <a:pt x="487" y="343"/>
                  </a:lnTo>
                  <a:lnTo>
                    <a:pt x="489" y="349"/>
                  </a:lnTo>
                  <a:lnTo>
                    <a:pt x="489" y="349"/>
                  </a:lnTo>
                  <a:lnTo>
                    <a:pt x="489" y="357"/>
                  </a:lnTo>
                  <a:lnTo>
                    <a:pt x="487" y="364"/>
                  </a:lnTo>
                  <a:lnTo>
                    <a:pt x="483" y="370"/>
                  </a:lnTo>
                  <a:lnTo>
                    <a:pt x="477" y="376"/>
                  </a:lnTo>
                  <a:lnTo>
                    <a:pt x="477" y="376"/>
                  </a:lnTo>
                  <a:lnTo>
                    <a:pt x="472" y="383"/>
                  </a:lnTo>
                  <a:lnTo>
                    <a:pt x="472" y="383"/>
                  </a:lnTo>
                  <a:lnTo>
                    <a:pt x="464" y="393"/>
                  </a:lnTo>
                  <a:lnTo>
                    <a:pt x="455" y="400"/>
                  </a:lnTo>
                  <a:lnTo>
                    <a:pt x="455" y="400"/>
                  </a:lnTo>
                  <a:lnTo>
                    <a:pt x="445" y="412"/>
                  </a:lnTo>
                  <a:lnTo>
                    <a:pt x="438" y="419"/>
                  </a:lnTo>
                  <a:lnTo>
                    <a:pt x="438" y="419"/>
                  </a:lnTo>
                  <a:lnTo>
                    <a:pt x="432" y="427"/>
                  </a:lnTo>
                  <a:lnTo>
                    <a:pt x="424" y="431"/>
                  </a:lnTo>
                  <a:lnTo>
                    <a:pt x="424" y="431"/>
                  </a:lnTo>
                  <a:lnTo>
                    <a:pt x="417" y="433"/>
                  </a:lnTo>
                  <a:lnTo>
                    <a:pt x="405" y="433"/>
                  </a:lnTo>
                  <a:lnTo>
                    <a:pt x="405" y="433"/>
                  </a:lnTo>
                  <a:lnTo>
                    <a:pt x="394" y="431"/>
                  </a:lnTo>
                  <a:lnTo>
                    <a:pt x="394" y="431"/>
                  </a:lnTo>
                  <a:lnTo>
                    <a:pt x="385" y="429"/>
                  </a:lnTo>
                  <a:lnTo>
                    <a:pt x="385" y="429"/>
                  </a:lnTo>
                  <a:lnTo>
                    <a:pt x="385" y="429"/>
                  </a:lnTo>
                  <a:lnTo>
                    <a:pt x="385" y="433"/>
                  </a:lnTo>
                  <a:lnTo>
                    <a:pt x="385" y="433"/>
                  </a:lnTo>
                  <a:lnTo>
                    <a:pt x="386" y="446"/>
                  </a:lnTo>
                  <a:lnTo>
                    <a:pt x="386" y="446"/>
                  </a:lnTo>
                  <a:lnTo>
                    <a:pt x="390" y="455"/>
                  </a:lnTo>
                  <a:lnTo>
                    <a:pt x="390" y="463"/>
                  </a:lnTo>
                  <a:lnTo>
                    <a:pt x="388" y="469"/>
                  </a:lnTo>
                  <a:lnTo>
                    <a:pt x="386" y="470"/>
                  </a:lnTo>
                  <a:lnTo>
                    <a:pt x="383" y="474"/>
                  </a:lnTo>
                  <a:lnTo>
                    <a:pt x="383" y="474"/>
                  </a:lnTo>
                  <a:lnTo>
                    <a:pt x="373" y="476"/>
                  </a:lnTo>
                  <a:lnTo>
                    <a:pt x="366" y="476"/>
                  </a:lnTo>
                  <a:lnTo>
                    <a:pt x="366" y="476"/>
                  </a:lnTo>
                  <a:lnTo>
                    <a:pt x="366" y="476"/>
                  </a:lnTo>
                  <a:lnTo>
                    <a:pt x="356" y="476"/>
                  </a:lnTo>
                  <a:lnTo>
                    <a:pt x="354" y="476"/>
                  </a:lnTo>
                  <a:lnTo>
                    <a:pt x="350" y="480"/>
                  </a:lnTo>
                  <a:lnTo>
                    <a:pt x="350" y="480"/>
                  </a:lnTo>
                  <a:lnTo>
                    <a:pt x="347" y="484"/>
                  </a:lnTo>
                  <a:lnTo>
                    <a:pt x="347" y="484"/>
                  </a:lnTo>
                  <a:lnTo>
                    <a:pt x="341" y="491"/>
                  </a:lnTo>
                  <a:lnTo>
                    <a:pt x="333" y="499"/>
                  </a:lnTo>
                  <a:lnTo>
                    <a:pt x="326" y="505"/>
                  </a:lnTo>
                  <a:lnTo>
                    <a:pt x="314" y="507"/>
                  </a:lnTo>
                  <a:lnTo>
                    <a:pt x="314" y="507"/>
                  </a:lnTo>
                  <a:lnTo>
                    <a:pt x="305" y="507"/>
                  </a:lnTo>
                  <a:lnTo>
                    <a:pt x="294" y="505"/>
                  </a:lnTo>
                  <a:lnTo>
                    <a:pt x="294" y="505"/>
                  </a:lnTo>
                  <a:lnTo>
                    <a:pt x="280" y="503"/>
                  </a:lnTo>
                  <a:lnTo>
                    <a:pt x="276" y="503"/>
                  </a:lnTo>
                  <a:lnTo>
                    <a:pt x="275" y="505"/>
                  </a:lnTo>
                  <a:lnTo>
                    <a:pt x="275" y="505"/>
                  </a:lnTo>
                  <a:lnTo>
                    <a:pt x="273" y="516"/>
                  </a:lnTo>
                  <a:lnTo>
                    <a:pt x="271" y="529"/>
                  </a:lnTo>
                  <a:lnTo>
                    <a:pt x="271" y="529"/>
                  </a:lnTo>
                  <a:lnTo>
                    <a:pt x="271" y="541"/>
                  </a:lnTo>
                  <a:lnTo>
                    <a:pt x="271" y="550"/>
                  </a:lnTo>
                  <a:lnTo>
                    <a:pt x="271" y="550"/>
                  </a:lnTo>
                  <a:lnTo>
                    <a:pt x="273" y="562"/>
                  </a:lnTo>
                  <a:lnTo>
                    <a:pt x="271" y="565"/>
                  </a:lnTo>
                  <a:lnTo>
                    <a:pt x="267" y="571"/>
                  </a:lnTo>
                  <a:lnTo>
                    <a:pt x="267" y="571"/>
                  </a:lnTo>
                  <a:lnTo>
                    <a:pt x="263" y="575"/>
                  </a:lnTo>
                  <a:lnTo>
                    <a:pt x="256" y="579"/>
                  </a:lnTo>
                  <a:lnTo>
                    <a:pt x="246" y="580"/>
                  </a:lnTo>
                  <a:lnTo>
                    <a:pt x="233" y="582"/>
                  </a:lnTo>
                  <a:lnTo>
                    <a:pt x="233" y="582"/>
                  </a:lnTo>
                  <a:lnTo>
                    <a:pt x="220" y="582"/>
                  </a:lnTo>
                  <a:lnTo>
                    <a:pt x="208" y="582"/>
                  </a:lnTo>
                  <a:lnTo>
                    <a:pt x="187" y="577"/>
                  </a:lnTo>
                  <a:lnTo>
                    <a:pt x="187" y="577"/>
                  </a:lnTo>
                  <a:lnTo>
                    <a:pt x="178" y="573"/>
                  </a:lnTo>
                  <a:lnTo>
                    <a:pt x="170" y="573"/>
                  </a:lnTo>
                  <a:lnTo>
                    <a:pt x="165" y="573"/>
                  </a:lnTo>
                  <a:lnTo>
                    <a:pt x="161" y="577"/>
                  </a:lnTo>
                  <a:lnTo>
                    <a:pt x="161" y="577"/>
                  </a:lnTo>
                  <a:lnTo>
                    <a:pt x="157" y="588"/>
                  </a:lnTo>
                  <a:lnTo>
                    <a:pt x="157" y="588"/>
                  </a:lnTo>
                  <a:lnTo>
                    <a:pt x="153" y="596"/>
                  </a:lnTo>
                  <a:lnTo>
                    <a:pt x="151" y="598"/>
                  </a:lnTo>
                  <a:lnTo>
                    <a:pt x="149" y="599"/>
                  </a:lnTo>
                  <a:lnTo>
                    <a:pt x="142" y="599"/>
                  </a:lnTo>
                  <a:lnTo>
                    <a:pt x="127" y="598"/>
                  </a:lnTo>
                  <a:lnTo>
                    <a:pt x="127" y="598"/>
                  </a:lnTo>
                  <a:lnTo>
                    <a:pt x="110" y="592"/>
                  </a:lnTo>
                  <a:lnTo>
                    <a:pt x="110" y="592"/>
                  </a:lnTo>
                  <a:lnTo>
                    <a:pt x="96" y="588"/>
                  </a:lnTo>
                  <a:lnTo>
                    <a:pt x="83" y="590"/>
                  </a:lnTo>
                  <a:lnTo>
                    <a:pt x="83" y="590"/>
                  </a:lnTo>
                  <a:lnTo>
                    <a:pt x="72" y="590"/>
                  </a:lnTo>
                  <a:lnTo>
                    <a:pt x="72" y="590"/>
                  </a:lnTo>
                  <a:lnTo>
                    <a:pt x="64" y="588"/>
                  </a:lnTo>
                  <a:lnTo>
                    <a:pt x="60" y="590"/>
                  </a:lnTo>
                  <a:lnTo>
                    <a:pt x="58" y="592"/>
                  </a:lnTo>
                  <a:lnTo>
                    <a:pt x="58" y="592"/>
                  </a:lnTo>
                  <a:lnTo>
                    <a:pt x="55" y="596"/>
                  </a:lnTo>
                  <a:lnTo>
                    <a:pt x="51" y="598"/>
                  </a:lnTo>
                  <a:lnTo>
                    <a:pt x="41" y="598"/>
                  </a:lnTo>
                  <a:lnTo>
                    <a:pt x="41" y="598"/>
                  </a:lnTo>
                  <a:lnTo>
                    <a:pt x="38" y="596"/>
                  </a:lnTo>
                  <a:lnTo>
                    <a:pt x="36" y="598"/>
                  </a:lnTo>
                  <a:lnTo>
                    <a:pt x="34" y="599"/>
                  </a:lnTo>
                  <a:lnTo>
                    <a:pt x="34" y="599"/>
                  </a:lnTo>
                  <a:lnTo>
                    <a:pt x="32" y="603"/>
                  </a:lnTo>
                  <a:lnTo>
                    <a:pt x="32" y="603"/>
                  </a:lnTo>
                  <a:lnTo>
                    <a:pt x="30" y="609"/>
                  </a:lnTo>
                  <a:lnTo>
                    <a:pt x="26" y="615"/>
                  </a:lnTo>
                  <a:lnTo>
                    <a:pt x="11" y="632"/>
                  </a:lnTo>
                  <a:lnTo>
                    <a:pt x="11" y="632"/>
                  </a:lnTo>
                  <a:lnTo>
                    <a:pt x="1" y="641"/>
                  </a:lnTo>
                  <a:lnTo>
                    <a:pt x="0" y="647"/>
                  </a:lnTo>
                  <a:lnTo>
                    <a:pt x="0" y="653"/>
                  </a:lnTo>
                  <a:lnTo>
                    <a:pt x="0" y="653"/>
                  </a:lnTo>
                  <a:lnTo>
                    <a:pt x="0" y="656"/>
                  </a:lnTo>
                  <a:lnTo>
                    <a:pt x="1" y="660"/>
                  </a:lnTo>
                  <a:lnTo>
                    <a:pt x="13" y="671"/>
                  </a:lnTo>
                  <a:lnTo>
                    <a:pt x="13" y="671"/>
                  </a:lnTo>
                  <a:lnTo>
                    <a:pt x="30" y="681"/>
                  </a:lnTo>
                  <a:lnTo>
                    <a:pt x="43" y="689"/>
                  </a:lnTo>
                  <a:lnTo>
                    <a:pt x="43" y="689"/>
                  </a:lnTo>
                  <a:lnTo>
                    <a:pt x="60" y="696"/>
                  </a:lnTo>
                  <a:lnTo>
                    <a:pt x="66" y="702"/>
                  </a:lnTo>
                  <a:lnTo>
                    <a:pt x="68" y="707"/>
                  </a:lnTo>
                  <a:lnTo>
                    <a:pt x="68" y="707"/>
                  </a:lnTo>
                  <a:lnTo>
                    <a:pt x="72" y="711"/>
                  </a:lnTo>
                  <a:lnTo>
                    <a:pt x="75" y="715"/>
                  </a:lnTo>
                  <a:lnTo>
                    <a:pt x="75" y="715"/>
                  </a:lnTo>
                  <a:lnTo>
                    <a:pt x="79" y="717"/>
                  </a:lnTo>
                  <a:lnTo>
                    <a:pt x="83" y="723"/>
                  </a:lnTo>
                  <a:lnTo>
                    <a:pt x="85" y="728"/>
                  </a:lnTo>
                  <a:lnTo>
                    <a:pt x="85" y="738"/>
                  </a:lnTo>
                  <a:lnTo>
                    <a:pt x="85" y="738"/>
                  </a:lnTo>
                  <a:lnTo>
                    <a:pt x="81" y="749"/>
                  </a:lnTo>
                  <a:lnTo>
                    <a:pt x="79" y="755"/>
                  </a:lnTo>
                  <a:lnTo>
                    <a:pt x="79" y="755"/>
                  </a:lnTo>
                  <a:lnTo>
                    <a:pt x="75" y="762"/>
                  </a:lnTo>
                  <a:lnTo>
                    <a:pt x="77" y="768"/>
                  </a:lnTo>
                  <a:lnTo>
                    <a:pt x="79" y="772"/>
                  </a:lnTo>
                  <a:lnTo>
                    <a:pt x="79" y="774"/>
                  </a:lnTo>
                  <a:lnTo>
                    <a:pt x="79" y="774"/>
                  </a:lnTo>
                  <a:lnTo>
                    <a:pt x="87" y="785"/>
                  </a:lnTo>
                  <a:lnTo>
                    <a:pt x="87" y="785"/>
                  </a:lnTo>
                  <a:lnTo>
                    <a:pt x="91" y="793"/>
                  </a:lnTo>
                  <a:lnTo>
                    <a:pt x="91" y="799"/>
                  </a:lnTo>
                  <a:lnTo>
                    <a:pt x="87" y="802"/>
                  </a:lnTo>
                  <a:lnTo>
                    <a:pt x="81" y="808"/>
                  </a:lnTo>
                  <a:lnTo>
                    <a:pt x="81" y="808"/>
                  </a:lnTo>
                  <a:lnTo>
                    <a:pt x="75" y="810"/>
                  </a:lnTo>
                  <a:lnTo>
                    <a:pt x="75" y="810"/>
                  </a:lnTo>
                  <a:lnTo>
                    <a:pt x="68" y="814"/>
                  </a:lnTo>
                  <a:lnTo>
                    <a:pt x="62" y="817"/>
                  </a:lnTo>
                  <a:lnTo>
                    <a:pt x="62" y="817"/>
                  </a:lnTo>
                  <a:lnTo>
                    <a:pt x="60" y="819"/>
                  </a:lnTo>
                  <a:lnTo>
                    <a:pt x="60" y="821"/>
                  </a:lnTo>
                  <a:lnTo>
                    <a:pt x="64" y="827"/>
                  </a:lnTo>
                  <a:lnTo>
                    <a:pt x="64" y="827"/>
                  </a:lnTo>
                  <a:lnTo>
                    <a:pt x="75" y="836"/>
                  </a:lnTo>
                  <a:lnTo>
                    <a:pt x="83" y="842"/>
                  </a:lnTo>
                  <a:lnTo>
                    <a:pt x="83" y="842"/>
                  </a:lnTo>
                  <a:lnTo>
                    <a:pt x="94" y="846"/>
                  </a:lnTo>
                  <a:lnTo>
                    <a:pt x="106" y="848"/>
                  </a:lnTo>
                  <a:lnTo>
                    <a:pt x="106" y="848"/>
                  </a:lnTo>
                  <a:lnTo>
                    <a:pt x="113" y="850"/>
                  </a:lnTo>
                  <a:lnTo>
                    <a:pt x="121" y="852"/>
                  </a:lnTo>
                  <a:lnTo>
                    <a:pt x="130" y="859"/>
                  </a:lnTo>
                  <a:lnTo>
                    <a:pt x="130" y="859"/>
                  </a:lnTo>
                  <a:lnTo>
                    <a:pt x="134" y="865"/>
                  </a:lnTo>
                  <a:lnTo>
                    <a:pt x="134" y="865"/>
                  </a:lnTo>
                  <a:lnTo>
                    <a:pt x="136" y="869"/>
                  </a:lnTo>
                  <a:lnTo>
                    <a:pt x="134" y="871"/>
                  </a:lnTo>
                  <a:lnTo>
                    <a:pt x="134" y="871"/>
                  </a:lnTo>
                  <a:lnTo>
                    <a:pt x="129" y="874"/>
                  </a:lnTo>
                  <a:lnTo>
                    <a:pt x="121" y="876"/>
                  </a:lnTo>
                  <a:lnTo>
                    <a:pt x="121" y="876"/>
                  </a:lnTo>
                  <a:lnTo>
                    <a:pt x="106" y="876"/>
                  </a:lnTo>
                  <a:lnTo>
                    <a:pt x="106" y="876"/>
                  </a:lnTo>
                  <a:lnTo>
                    <a:pt x="98" y="876"/>
                  </a:lnTo>
                  <a:lnTo>
                    <a:pt x="93" y="878"/>
                  </a:lnTo>
                  <a:lnTo>
                    <a:pt x="89" y="880"/>
                  </a:lnTo>
                  <a:lnTo>
                    <a:pt x="85" y="886"/>
                  </a:lnTo>
                  <a:lnTo>
                    <a:pt x="85" y="886"/>
                  </a:lnTo>
                  <a:lnTo>
                    <a:pt x="85" y="886"/>
                  </a:lnTo>
                  <a:lnTo>
                    <a:pt x="79" y="897"/>
                  </a:lnTo>
                  <a:lnTo>
                    <a:pt x="72" y="907"/>
                  </a:lnTo>
                  <a:lnTo>
                    <a:pt x="68" y="908"/>
                  </a:lnTo>
                  <a:lnTo>
                    <a:pt x="64" y="910"/>
                  </a:lnTo>
                  <a:lnTo>
                    <a:pt x="58" y="912"/>
                  </a:lnTo>
                  <a:lnTo>
                    <a:pt x="51" y="910"/>
                  </a:lnTo>
                  <a:lnTo>
                    <a:pt x="51" y="910"/>
                  </a:lnTo>
                  <a:lnTo>
                    <a:pt x="47" y="910"/>
                  </a:lnTo>
                  <a:lnTo>
                    <a:pt x="39" y="912"/>
                  </a:lnTo>
                  <a:lnTo>
                    <a:pt x="24" y="922"/>
                  </a:lnTo>
                  <a:lnTo>
                    <a:pt x="24" y="922"/>
                  </a:lnTo>
                  <a:lnTo>
                    <a:pt x="45" y="922"/>
                  </a:lnTo>
                  <a:lnTo>
                    <a:pt x="58" y="920"/>
                  </a:lnTo>
                  <a:lnTo>
                    <a:pt x="58" y="920"/>
                  </a:lnTo>
                  <a:lnTo>
                    <a:pt x="66" y="918"/>
                  </a:lnTo>
                  <a:lnTo>
                    <a:pt x="72" y="916"/>
                  </a:lnTo>
                  <a:lnTo>
                    <a:pt x="75" y="916"/>
                  </a:lnTo>
                  <a:lnTo>
                    <a:pt x="79" y="918"/>
                  </a:lnTo>
                  <a:lnTo>
                    <a:pt x="89" y="926"/>
                  </a:lnTo>
                  <a:lnTo>
                    <a:pt x="89" y="926"/>
                  </a:lnTo>
                  <a:lnTo>
                    <a:pt x="93" y="929"/>
                  </a:lnTo>
                  <a:lnTo>
                    <a:pt x="93" y="933"/>
                  </a:lnTo>
                  <a:lnTo>
                    <a:pt x="91" y="937"/>
                  </a:lnTo>
                  <a:lnTo>
                    <a:pt x="87" y="939"/>
                  </a:lnTo>
                  <a:lnTo>
                    <a:pt x="75" y="943"/>
                  </a:lnTo>
                  <a:lnTo>
                    <a:pt x="72" y="945"/>
                  </a:lnTo>
                  <a:lnTo>
                    <a:pt x="72" y="950"/>
                  </a:lnTo>
                  <a:lnTo>
                    <a:pt x="72" y="950"/>
                  </a:lnTo>
                  <a:lnTo>
                    <a:pt x="72" y="954"/>
                  </a:lnTo>
                  <a:lnTo>
                    <a:pt x="75" y="958"/>
                  </a:lnTo>
                  <a:lnTo>
                    <a:pt x="79" y="962"/>
                  </a:lnTo>
                  <a:lnTo>
                    <a:pt x="85" y="963"/>
                  </a:lnTo>
                  <a:lnTo>
                    <a:pt x="96" y="965"/>
                  </a:lnTo>
                  <a:lnTo>
                    <a:pt x="110" y="965"/>
                  </a:lnTo>
                  <a:lnTo>
                    <a:pt x="110" y="965"/>
                  </a:lnTo>
                  <a:lnTo>
                    <a:pt x="115" y="963"/>
                  </a:lnTo>
                  <a:lnTo>
                    <a:pt x="121" y="962"/>
                  </a:lnTo>
                  <a:lnTo>
                    <a:pt x="132" y="954"/>
                  </a:lnTo>
                  <a:lnTo>
                    <a:pt x="142" y="946"/>
                  </a:lnTo>
                  <a:lnTo>
                    <a:pt x="148" y="945"/>
                  </a:lnTo>
                  <a:lnTo>
                    <a:pt x="151" y="945"/>
                  </a:lnTo>
                  <a:lnTo>
                    <a:pt x="151" y="945"/>
                  </a:lnTo>
                  <a:lnTo>
                    <a:pt x="165" y="945"/>
                  </a:lnTo>
                  <a:lnTo>
                    <a:pt x="180" y="948"/>
                  </a:lnTo>
                  <a:lnTo>
                    <a:pt x="195" y="952"/>
                  </a:lnTo>
                  <a:lnTo>
                    <a:pt x="208" y="960"/>
                  </a:lnTo>
                  <a:lnTo>
                    <a:pt x="208" y="960"/>
                  </a:lnTo>
                  <a:lnTo>
                    <a:pt x="227" y="971"/>
                  </a:lnTo>
                  <a:lnTo>
                    <a:pt x="237" y="975"/>
                  </a:lnTo>
                  <a:lnTo>
                    <a:pt x="248" y="977"/>
                  </a:lnTo>
                  <a:lnTo>
                    <a:pt x="248" y="977"/>
                  </a:lnTo>
                  <a:lnTo>
                    <a:pt x="257" y="975"/>
                  </a:lnTo>
                  <a:lnTo>
                    <a:pt x="265" y="971"/>
                  </a:lnTo>
                  <a:lnTo>
                    <a:pt x="271" y="963"/>
                  </a:lnTo>
                  <a:lnTo>
                    <a:pt x="275" y="950"/>
                  </a:lnTo>
                  <a:lnTo>
                    <a:pt x="275" y="950"/>
                  </a:lnTo>
                  <a:lnTo>
                    <a:pt x="276" y="945"/>
                  </a:lnTo>
                  <a:lnTo>
                    <a:pt x="280" y="943"/>
                  </a:lnTo>
                  <a:lnTo>
                    <a:pt x="282" y="941"/>
                  </a:lnTo>
                  <a:lnTo>
                    <a:pt x="286" y="941"/>
                  </a:lnTo>
                  <a:lnTo>
                    <a:pt x="295" y="945"/>
                  </a:lnTo>
                  <a:lnTo>
                    <a:pt x="299" y="945"/>
                  </a:lnTo>
                  <a:lnTo>
                    <a:pt x="305" y="945"/>
                  </a:lnTo>
                  <a:lnTo>
                    <a:pt x="305" y="945"/>
                  </a:lnTo>
                  <a:lnTo>
                    <a:pt x="335" y="935"/>
                  </a:lnTo>
                  <a:lnTo>
                    <a:pt x="358" y="926"/>
                  </a:lnTo>
                  <a:lnTo>
                    <a:pt x="375" y="918"/>
                  </a:lnTo>
                  <a:lnTo>
                    <a:pt x="385" y="912"/>
                  </a:lnTo>
                  <a:lnTo>
                    <a:pt x="390" y="905"/>
                  </a:lnTo>
                  <a:lnTo>
                    <a:pt x="390" y="897"/>
                  </a:lnTo>
                  <a:lnTo>
                    <a:pt x="388" y="891"/>
                  </a:lnTo>
                  <a:lnTo>
                    <a:pt x="385" y="882"/>
                  </a:lnTo>
                  <a:lnTo>
                    <a:pt x="373" y="863"/>
                  </a:lnTo>
                  <a:lnTo>
                    <a:pt x="366" y="852"/>
                  </a:lnTo>
                  <a:lnTo>
                    <a:pt x="362" y="838"/>
                  </a:lnTo>
                  <a:lnTo>
                    <a:pt x="358" y="821"/>
                  </a:lnTo>
                  <a:lnTo>
                    <a:pt x="358" y="802"/>
                  </a:lnTo>
                  <a:lnTo>
                    <a:pt x="362" y="781"/>
                  </a:lnTo>
                  <a:lnTo>
                    <a:pt x="371" y="757"/>
                  </a:lnTo>
                  <a:lnTo>
                    <a:pt x="371" y="757"/>
                  </a:lnTo>
                  <a:lnTo>
                    <a:pt x="381" y="730"/>
                  </a:lnTo>
                  <a:lnTo>
                    <a:pt x="388" y="707"/>
                  </a:lnTo>
                  <a:lnTo>
                    <a:pt x="396" y="687"/>
                  </a:lnTo>
                  <a:lnTo>
                    <a:pt x="405" y="670"/>
                  </a:lnTo>
                  <a:lnTo>
                    <a:pt x="411" y="660"/>
                  </a:lnTo>
                  <a:lnTo>
                    <a:pt x="419" y="653"/>
                  </a:lnTo>
                  <a:lnTo>
                    <a:pt x="428" y="643"/>
                  </a:lnTo>
                  <a:lnTo>
                    <a:pt x="441" y="635"/>
                  </a:lnTo>
                  <a:lnTo>
                    <a:pt x="455" y="626"/>
                  </a:lnTo>
                  <a:lnTo>
                    <a:pt x="472" y="618"/>
                  </a:lnTo>
                  <a:lnTo>
                    <a:pt x="515" y="599"/>
                  </a:lnTo>
                  <a:lnTo>
                    <a:pt x="515" y="599"/>
                  </a:lnTo>
                  <a:lnTo>
                    <a:pt x="536" y="590"/>
                  </a:lnTo>
                  <a:lnTo>
                    <a:pt x="550" y="582"/>
                  </a:lnTo>
                  <a:lnTo>
                    <a:pt x="559" y="573"/>
                  </a:lnTo>
                  <a:lnTo>
                    <a:pt x="565" y="563"/>
                  </a:lnTo>
                  <a:lnTo>
                    <a:pt x="565" y="563"/>
                  </a:lnTo>
                  <a:lnTo>
                    <a:pt x="568" y="558"/>
                  </a:lnTo>
                  <a:lnTo>
                    <a:pt x="574" y="552"/>
                  </a:lnTo>
                  <a:lnTo>
                    <a:pt x="587" y="544"/>
                  </a:lnTo>
                  <a:lnTo>
                    <a:pt x="603" y="537"/>
                  </a:lnTo>
                  <a:lnTo>
                    <a:pt x="610" y="533"/>
                  </a:lnTo>
                  <a:lnTo>
                    <a:pt x="614" y="529"/>
                  </a:lnTo>
                  <a:lnTo>
                    <a:pt x="614" y="529"/>
                  </a:lnTo>
                  <a:lnTo>
                    <a:pt x="623" y="522"/>
                  </a:lnTo>
                  <a:lnTo>
                    <a:pt x="633" y="514"/>
                  </a:lnTo>
                  <a:lnTo>
                    <a:pt x="648" y="510"/>
                  </a:lnTo>
                  <a:lnTo>
                    <a:pt x="669" y="510"/>
                  </a:lnTo>
                  <a:lnTo>
                    <a:pt x="669" y="510"/>
                  </a:lnTo>
                  <a:lnTo>
                    <a:pt x="678" y="510"/>
                  </a:lnTo>
                  <a:lnTo>
                    <a:pt x="684" y="514"/>
                  </a:lnTo>
                  <a:lnTo>
                    <a:pt x="684" y="518"/>
                  </a:lnTo>
                  <a:lnTo>
                    <a:pt x="684" y="522"/>
                  </a:lnTo>
                  <a:lnTo>
                    <a:pt x="677" y="533"/>
                  </a:lnTo>
                  <a:lnTo>
                    <a:pt x="675" y="537"/>
                  </a:lnTo>
                  <a:lnTo>
                    <a:pt x="673" y="541"/>
                  </a:lnTo>
                  <a:lnTo>
                    <a:pt x="673" y="541"/>
                  </a:lnTo>
                  <a:lnTo>
                    <a:pt x="675" y="543"/>
                  </a:lnTo>
                  <a:lnTo>
                    <a:pt x="678" y="544"/>
                  </a:lnTo>
                  <a:lnTo>
                    <a:pt x="688" y="544"/>
                  </a:lnTo>
                  <a:lnTo>
                    <a:pt x="713" y="543"/>
                  </a:lnTo>
                  <a:lnTo>
                    <a:pt x="713" y="543"/>
                  </a:lnTo>
                  <a:lnTo>
                    <a:pt x="720" y="531"/>
                  </a:lnTo>
                  <a:lnTo>
                    <a:pt x="730" y="524"/>
                  </a:lnTo>
                  <a:lnTo>
                    <a:pt x="730" y="524"/>
                  </a:lnTo>
                  <a:lnTo>
                    <a:pt x="739" y="520"/>
                  </a:lnTo>
                  <a:lnTo>
                    <a:pt x="747" y="518"/>
                  </a:lnTo>
                  <a:lnTo>
                    <a:pt x="747" y="5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fr-FR" dirty="0">
                <a:solidFill>
                  <a:srgbClr val="222223"/>
                </a:solidFill>
                <a:latin typeface="Calibri"/>
              </a:endParaRPr>
            </a:p>
          </p:txBody>
        </p:sp>
        <p:sp>
          <p:nvSpPr>
            <p:cNvPr id="173" name="FREEFORM_28">
              <a:extLst>
                <a:ext uri="{FF2B5EF4-FFF2-40B4-BE49-F238E27FC236}">
                  <a16:creationId xmlns:a16="http://schemas.microsoft.com/office/drawing/2014/main" id="{8AA2F542-CDC2-6D44-D4AD-AF1332C6A3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611" y="4799687"/>
              <a:ext cx="1189435" cy="970836"/>
            </a:xfrm>
            <a:custGeom>
              <a:avLst/>
              <a:gdLst>
                <a:gd name="T0" fmla="*/ 759 w 925"/>
                <a:gd name="T1" fmla="*/ 315 h 755"/>
                <a:gd name="T2" fmla="*/ 713 w 925"/>
                <a:gd name="T3" fmla="*/ 290 h 755"/>
                <a:gd name="T4" fmla="*/ 698 w 925"/>
                <a:gd name="T5" fmla="*/ 268 h 755"/>
                <a:gd name="T6" fmla="*/ 694 w 925"/>
                <a:gd name="T7" fmla="*/ 216 h 755"/>
                <a:gd name="T8" fmla="*/ 704 w 925"/>
                <a:gd name="T9" fmla="*/ 160 h 755"/>
                <a:gd name="T10" fmla="*/ 747 w 925"/>
                <a:gd name="T11" fmla="*/ 116 h 755"/>
                <a:gd name="T12" fmla="*/ 728 w 925"/>
                <a:gd name="T13" fmla="*/ 86 h 755"/>
                <a:gd name="T14" fmla="*/ 685 w 925"/>
                <a:gd name="T15" fmla="*/ 70 h 755"/>
                <a:gd name="T16" fmla="*/ 660 w 925"/>
                <a:gd name="T17" fmla="*/ 40 h 755"/>
                <a:gd name="T18" fmla="*/ 603 w 925"/>
                <a:gd name="T19" fmla="*/ 10 h 755"/>
                <a:gd name="T20" fmla="*/ 552 w 925"/>
                <a:gd name="T21" fmla="*/ 10 h 755"/>
                <a:gd name="T22" fmla="*/ 527 w 925"/>
                <a:gd name="T23" fmla="*/ 6 h 755"/>
                <a:gd name="T24" fmla="*/ 548 w 925"/>
                <a:gd name="T25" fmla="*/ 55 h 755"/>
                <a:gd name="T26" fmla="*/ 565 w 925"/>
                <a:gd name="T27" fmla="*/ 80 h 755"/>
                <a:gd name="T28" fmla="*/ 535 w 925"/>
                <a:gd name="T29" fmla="*/ 99 h 755"/>
                <a:gd name="T30" fmla="*/ 482 w 925"/>
                <a:gd name="T31" fmla="*/ 116 h 755"/>
                <a:gd name="T32" fmla="*/ 442 w 925"/>
                <a:gd name="T33" fmla="*/ 146 h 755"/>
                <a:gd name="T34" fmla="*/ 400 w 925"/>
                <a:gd name="T35" fmla="*/ 171 h 755"/>
                <a:gd name="T36" fmla="*/ 383 w 925"/>
                <a:gd name="T37" fmla="*/ 194 h 755"/>
                <a:gd name="T38" fmla="*/ 376 w 925"/>
                <a:gd name="T39" fmla="*/ 211 h 755"/>
                <a:gd name="T40" fmla="*/ 366 w 925"/>
                <a:gd name="T41" fmla="*/ 247 h 755"/>
                <a:gd name="T42" fmla="*/ 326 w 925"/>
                <a:gd name="T43" fmla="*/ 254 h 755"/>
                <a:gd name="T44" fmla="*/ 321 w 925"/>
                <a:gd name="T45" fmla="*/ 273 h 755"/>
                <a:gd name="T46" fmla="*/ 366 w 925"/>
                <a:gd name="T47" fmla="*/ 298 h 755"/>
                <a:gd name="T48" fmla="*/ 391 w 925"/>
                <a:gd name="T49" fmla="*/ 334 h 755"/>
                <a:gd name="T50" fmla="*/ 391 w 925"/>
                <a:gd name="T51" fmla="*/ 368 h 755"/>
                <a:gd name="T52" fmla="*/ 368 w 925"/>
                <a:gd name="T53" fmla="*/ 376 h 755"/>
                <a:gd name="T54" fmla="*/ 326 w 925"/>
                <a:gd name="T55" fmla="*/ 397 h 755"/>
                <a:gd name="T56" fmla="*/ 292 w 925"/>
                <a:gd name="T57" fmla="*/ 362 h 755"/>
                <a:gd name="T58" fmla="*/ 264 w 925"/>
                <a:gd name="T59" fmla="*/ 366 h 755"/>
                <a:gd name="T60" fmla="*/ 245 w 925"/>
                <a:gd name="T61" fmla="*/ 330 h 755"/>
                <a:gd name="T62" fmla="*/ 216 w 925"/>
                <a:gd name="T63" fmla="*/ 340 h 755"/>
                <a:gd name="T64" fmla="*/ 154 w 925"/>
                <a:gd name="T65" fmla="*/ 347 h 755"/>
                <a:gd name="T66" fmla="*/ 135 w 925"/>
                <a:gd name="T67" fmla="*/ 323 h 755"/>
                <a:gd name="T68" fmla="*/ 101 w 925"/>
                <a:gd name="T69" fmla="*/ 332 h 755"/>
                <a:gd name="T70" fmla="*/ 127 w 925"/>
                <a:gd name="T71" fmla="*/ 385 h 755"/>
                <a:gd name="T72" fmla="*/ 157 w 925"/>
                <a:gd name="T73" fmla="*/ 423 h 755"/>
                <a:gd name="T74" fmla="*/ 156 w 925"/>
                <a:gd name="T75" fmla="*/ 463 h 755"/>
                <a:gd name="T76" fmla="*/ 116 w 925"/>
                <a:gd name="T77" fmla="*/ 499 h 755"/>
                <a:gd name="T78" fmla="*/ 97 w 925"/>
                <a:gd name="T79" fmla="*/ 546 h 755"/>
                <a:gd name="T80" fmla="*/ 84 w 925"/>
                <a:gd name="T81" fmla="*/ 546 h 755"/>
                <a:gd name="T82" fmla="*/ 47 w 925"/>
                <a:gd name="T83" fmla="*/ 594 h 755"/>
                <a:gd name="T84" fmla="*/ 21 w 925"/>
                <a:gd name="T85" fmla="*/ 618 h 755"/>
                <a:gd name="T86" fmla="*/ 30 w 925"/>
                <a:gd name="T87" fmla="*/ 637 h 755"/>
                <a:gd name="T88" fmla="*/ 78 w 925"/>
                <a:gd name="T89" fmla="*/ 647 h 755"/>
                <a:gd name="T90" fmla="*/ 121 w 925"/>
                <a:gd name="T91" fmla="*/ 671 h 755"/>
                <a:gd name="T92" fmla="*/ 146 w 925"/>
                <a:gd name="T93" fmla="*/ 660 h 755"/>
                <a:gd name="T94" fmla="*/ 180 w 925"/>
                <a:gd name="T95" fmla="*/ 651 h 755"/>
                <a:gd name="T96" fmla="*/ 218 w 925"/>
                <a:gd name="T97" fmla="*/ 632 h 755"/>
                <a:gd name="T98" fmla="*/ 207 w 925"/>
                <a:gd name="T99" fmla="*/ 671 h 755"/>
                <a:gd name="T100" fmla="*/ 273 w 925"/>
                <a:gd name="T101" fmla="*/ 670 h 755"/>
                <a:gd name="T102" fmla="*/ 285 w 925"/>
                <a:gd name="T103" fmla="*/ 694 h 755"/>
                <a:gd name="T104" fmla="*/ 347 w 925"/>
                <a:gd name="T105" fmla="*/ 719 h 755"/>
                <a:gd name="T106" fmla="*/ 542 w 925"/>
                <a:gd name="T107" fmla="*/ 753 h 755"/>
                <a:gd name="T108" fmla="*/ 698 w 925"/>
                <a:gd name="T109" fmla="*/ 628 h 755"/>
                <a:gd name="T110" fmla="*/ 774 w 925"/>
                <a:gd name="T111" fmla="*/ 563 h 755"/>
                <a:gd name="T112" fmla="*/ 796 w 925"/>
                <a:gd name="T113" fmla="*/ 527 h 755"/>
                <a:gd name="T114" fmla="*/ 886 w 925"/>
                <a:gd name="T115" fmla="*/ 470 h 755"/>
                <a:gd name="T116" fmla="*/ 876 w 925"/>
                <a:gd name="T117" fmla="*/ 412 h 755"/>
                <a:gd name="T118" fmla="*/ 925 w 925"/>
                <a:gd name="T119" fmla="*/ 361 h 755"/>
                <a:gd name="T120" fmla="*/ 922 w 925"/>
                <a:gd name="T121" fmla="*/ 319 h 755"/>
                <a:gd name="T122" fmla="*/ 806 w 925"/>
                <a:gd name="T123" fmla="*/ 338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5" h="755">
                  <a:moveTo>
                    <a:pt x="806" y="338"/>
                  </a:moveTo>
                  <a:lnTo>
                    <a:pt x="806" y="338"/>
                  </a:lnTo>
                  <a:lnTo>
                    <a:pt x="791" y="336"/>
                  </a:lnTo>
                  <a:lnTo>
                    <a:pt x="779" y="334"/>
                  </a:lnTo>
                  <a:lnTo>
                    <a:pt x="772" y="330"/>
                  </a:lnTo>
                  <a:lnTo>
                    <a:pt x="766" y="326"/>
                  </a:lnTo>
                  <a:lnTo>
                    <a:pt x="759" y="315"/>
                  </a:lnTo>
                  <a:lnTo>
                    <a:pt x="749" y="302"/>
                  </a:lnTo>
                  <a:lnTo>
                    <a:pt x="749" y="302"/>
                  </a:lnTo>
                  <a:lnTo>
                    <a:pt x="743" y="296"/>
                  </a:lnTo>
                  <a:lnTo>
                    <a:pt x="738" y="292"/>
                  </a:lnTo>
                  <a:lnTo>
                    <a:pt x="732" y="290"/>
                  </a:lnTo>
                  <a:lnTo>
                    <a:pt x="726" y="290"/>
                  </a:lnTo>
                  <a:lnTo>
                    <a:pt x="713" y="290"/>
                  </a:lnTo>
                  <a:lnTo>
                    <a:pt x="707" y="288"/>
                  </a:lnTo>
                  <a:lnTo>
                    <a:pt x="700" y="287"/>
                  </a:lnTo>
                  <a:lnTo>
                    <a:pt x="700" y="287"/>
                  </a:lnTo>
                  <a:lnTo>
                    <a:pt x="696" y="285"/>
                  </a:lnTo>
                  <a:lnTo>
                    <a:pt x="694" y="279"/>
                  </a:lnTo>
                  <a:lnTo>
                    <a:pt x="696" y="273"/>
                  </a:lnTo>
                  <a:lnTo>
                    <a:pt x="698" y="268"/>
                  </a:lnTo>
                  <a:lnTo>
                    <a:pt x="705" y="254"/>
                  </a:lnTo>
                  <a:lnTo>
                    <a:pt x="709" y="247"/>
                  </a:lnTo>
                  <a:lnTo>
                    <a:pt x="709" y="239"/>
                  </a:lnTo>
                  <a:lnTo>
                    <a:pt x="709" y="239"/>
                  </a:lnTo>
                  <a:lnTo>
                    <a:pt x="707" y="232"/>
                  </a:lnTo>
                  <a:lnTo>
                    <a:pt x="705" y="226"/>
                  </a:lnTo>
                  <a:lnTo>
                    <a:pt x="694" y="216"/>
                  </a:lnTo>
                  <a:lnTo>
                    <a:pt x="690" y="213"/>
                  </a:lnTo>
                  <a:lnTo>
                    <a:pt x="688" y="205"/>
                  </a:lnTo>
                  <a:lnTo>
                    <a:pt x="688" y="197"/>
                  </a:lnTo>
                  <a:lnTo>
                    <a:pt x="690" y="190"/>
                  </a:lnTo>
                  <a:lnTo>
                    <a:pt x="690" y="190"/>
                  </a:lnTo>
                  <a:lnTo>
                    <a:pt x="700" y="171"/>
                  </a:lnTo>
                  <a:lnTo>
                    <a:pt x="704" y="160"/>
                  </a:lnTo>
                  <a:lnTo>
                    <a:pt x="705" y="152"/>
                  </a:lnTo>
                  <a:lnTo>
                    <a:pt x="705" y="152"/>
                  </a:lnTo>
                  <a:lnTo>
                    <a:pt x="719" y="142"/>
                  </a:lnTo>
                  <a:lnTo>
                    <a:pt x="743" y="124"/>
                  </a:lnTo>
                  <a:lnTo>
                    <a:pt x="743" y="124"/>
                  </a:lnTo>
                  <a:lnTo>
                    <a:pt x="747" y="120"/>
                  </a:lnTo>
                  <a:lnTo>
                    <a:pt x="747" y="116"/>
                  </a:lnTo>
                  <a:lnTo>
                    <a:pt x="745" y="112"/>
                  </a:lnTo>
                  <a:lnTo>
                    <a:pt x="740" y="108"/>
                  </a:lnTo>
                  <a:lnTo>
                    <a:pt x="734" y="103"/>
                  </a:lnTo>
                  <a:lnTo>
                    <a:pt x="730" y="97"/>
                  </a:lnTo>
                  <a:lnTo>
                    <a:pt x="728" y="91"/>
                  </a:lnTo>
                  <a:lnTo>
                    <a:pt x="728" y="86"/>
                  </a:lnTo>
                  <a:lnTo>
                    <a:pt x="728" y="86"/>
                  </a:lnTo>
                  <a:lnTo>
                    <a:pt x="730" y="80"/>
                  </a:lnTo>
                  <a:lnTo>
                    <a:pt x="728" y="76"/>
                  </a:lnTo>
                  <a:lnTo>
                    <a:pt x="724" y="74"/>
                  </a:lnTo>
                  <a:lnTo>
                    <a:pt x="719" y="72"/>
                  </a:lnTo>
                  <a:lnTo>
                    <a:pt x="704" y="72"/>
                  </a:lnTo>
                  <a:lnTo>
                    <a:pt x="685" y="70"/>
                  </a:lnTo>
                  <a:lnTo>
                    <a:pt x="685" y="70"/>
                  </a:lnTo>
                  <a:lnTo>
                    <a:pt x="671" y="69"/>
                  </a:lnTo>
                  <a:lnTo>
                    <a:pt x="666" y="65"/>
                  </a:lnTo>
                  <a:lnTo>
                    <a:pt x="666" y="61"/>
                  </a:lnTo>
                  <a:lnTo>
                    <a:pt x="664" y="50"/>
                  </a:lnTo>
                  <a:lnTo>
                    <a:pt x="664" y="50"/>
                  </a:lnTo>
                  <a:lnTo>
                    <a:pt x="664" y="44"/>
                  </a:lnTo>
                  <a:lnTo>
                    <a:pt x="660" y="40"/>
                  </a:lnTo>
                  <a:lnTo>
                    <a:pt x="652" y="31"/>
                  </a:lnTo>
                  <a:lnTo>
                    <a:pt x="620" y="10"/>
                  </a:lnTo>
                  <a:lnTo>
                    <a:pt x="620" y="10"/>
                  </a:lnTo>
                  <a:lnTo>
                    <a:pt x="611" y="2"/>
                  </a:lnTo>
                  <a:lnTo>
                    <a:pt x="611" y="2"/>
                  </a:lnTo>
                  <a:lnTo>
                    <a:pt x="603" y="10"/>
                  </a:lnTo>
                  <a:lnTo>
                    <a:pt x="603" y="10"/>
                  </a:lnTo>
                  <a:lnTo>
                    <a:pt x="597" y="17"/>
                  </a:lnTo>
                  <a:lnTo>
                    <a:pt x="592" y="23"/>
                  </a:lnTo>
                  <a:lnTo>
                    <a:pt x="582" y="25"/>
                  </a:lnTo>
                  <a:lnTo>
                    <a:pt x="571" y="23"/>
                  </a:lnTo>
                  <a:lnTo>
                    <a:pt x="571" y="23"/>
                  </a:lnTo>
                  <a:lnTo>
                    <a:pt x="561" y="17"/>
                  </a:lnTo>
                  <a:lnTo>
                    <a:pt x="552" y="10"/>
                  </a:lnTo>
                  <a:lnTo>
                    <a:pt x="552" y="10"/>
                  </a:lnTo>
                  <a:lnTo>
                    <a:pt x="541" y="4"/>
                  </a:lnTo>
                  <a:lnTo>
                    <a:pt x="531" y="0"/>
                  </a:lnTo>
                  <a:lnTo>
                    <a:pt x="531" y="0"/>
                  </a:lnTo>
                  <a:lnTo>
                    <a:pt x="529" y="0"/>
                  </a:lnTo>
                  <a:lnTo>
                    <a:pt x="527" y="6"/>
                  </a:lnTo>
                  <a:lnTo>
                    <a:pt x="527" y="6"/>
                  </a:lnTo>
                  <a:lnTo>
                    <a:pt x="525" y="14"/>
                  </a:lnTo>
                  <a:lnTo>
                    <a:pt x="527" y="21"/>
                  </a:lnTo>
                  <a:lnTo>
                    <a:pt x="531" y="36"/>
                  </a:lnTo>
                  <a:lnTo>
                    <a:pt x="531" y="36"/>
                  </a:lnTo>
                  <a:lnTo>
                    <a:pt x="539" y="48"/>
                  </a:lnTo>
                  <a:lnTo>
                    <a:pt x="542" y="51"/>
                  </a:lnTo>
                  <a:lnTo>
                    <a:pt x="548" y="55"/>
                  </a:lnTo>
                  <a:lnTo>
                    <a:pt x="548" y="55"/>
                  </a:lnTo>
                  <a:lnTo>
                    <a:pt x="556" y="59"/>
                  </a:lnTo>
                  <a:lnTo>
                    <a:pt x="561" y="69"/>
                  </a:lnTo>
                  <a:lnTo>
                    <a:pt x="561" y="69"/>
                  </a:lnTo>
                  <a:lnTo>
                    <a:pt x="563" y="74"/>
                  </a:lnTo>
                  <a:lnTo>
                    <a:pt x="565" y="80"/>
                  </a:lnTo>
                  <a:lnTo>
                    <a:pt x="565" y="80"/>
                  </a:lnTo>
                  <a:lnTo>
                    <a:pt x="565" y="86"/>
                  </a:lnTo>
                  <a:lnTo>
                    <a:pt x="563" y="91"/>
                  </a:lnTo>
                  <a:lnTo>
                    <a:pt x="563" y="91"/>
                  </a:lnTo>
                  <a:lnTo>
                    <a:pt x="559" y="93"/>
                  </a:lnTo>
                  <a:lnTo>
                    <a:pt x="554" y="97"/>
                  </a:lnTo>
                  <a:lnTo>
                    <a:pt x="554" y="97"/>
                  </a:lnTo>
                  <a:lnTo>
                    <a:pt x="535" y="99"/>
                  </a:lnTo>
                  <a:lnTo>
                    <a:pt x="535" y="99"/>
                  </a:lnTo>
                  <a:lnTo>
                    <a:pt x="512" y="101"/>
                  </a:lnTo>
                  <a:lnTo>
                    <a:pt x="503" y="103"/>
                  </a:lnTo>
                  <a:lnTo>
                    <a:pt x="491" y="108"/>
                  </a:lnTo>
                  <a:lnTo>
                    <a:pt x="491" y="108"/>
                  </a:lnTo>
                  <a:lnTo>
                    <a:pt x="486" y="112"/>
                  </a:lnTo>
                  <a:lnTo>
                    <a:pt x="482" y="116"/>
                  </a:lnTo>
                  <a:lnTo>
                    <a:pt x="482" y="116"/>
                  </a:lnTo>
                  <a:lnTo>
                    <a:pt x="476" y="122"/>
                  </a:lnTo>
                  <a:lnTo>
                    <a:pt x="461" y="131"/>
                  </a:lnTo>
                  <a:lnTo>
                    <a:pt x="461" y="131"/>
                  </a:lnTo>
                  <a:lnTo>
                    <a:pt x="448" y="141"/>
                  </a:lnTo>
                  <a:lnTo>
                    <a:pt x="442" y="146"/>
                  </a:lnTo>
                  <a:lnTo>
                    <a:pt x="442" y="146"/>
                  </a:lnTo>
                  <a:lnTo>
                    <a:pt x="438" y="152"/>
                  </a:lnTo>
                  <a:lnTo>
                    <a:pt x="427" y="158"/>
                  </a:lnTo>
                  <a:lnTo>
                    <a:pt x="421" y="160"/>
                  </a:lnTo>
                  <a:lnTo>
                    <a:pt x="421" y="160"/>
                  </a:lnTo>
                  <a:lnTo>
                    <a:pt x="412" y="161"/>
                  </a:lnTo>
                  <a:lnTo>
                    <a:pt x="406" y="165"/>
                  </a:lnTo>
                  <a:lnTo>
                    <a:pt x="400" y="171"/>
                  </a:lnTo>
                  <a:lnTo>
                    <a:pt x="396" y="178"/>
                  </a:lnTo>
                  <a:lnTo>
                    <a:pt x="396" y="178"/>
                  </a:lnTo>
                  <a:lnTo>
                    <a:pt x="394" y="186"/>
                  </a:lnTo>
                  <a:lnTo>
                    <a:pt x="391" y="190"/>
                  </a:lnTo>
                  <a:lnTo>
                    <a:pt x="387" y="194"/>
                  </a:lnTo>
                  <a:lnTo>
                    <a:pt x="383" y="194"/>
                  </a:lnTo>
                  <a:lnTo>
                    <a:pt x="383" y="194"/>
                  </a:lnTo>
                  <a:lnTo>
                    <a:pt x="377" y="197"/>
                  </a:lnTo>
                  <a:lnTo>
                    <a:pt x="372" y="201"/>
                  </a:lnTo>
                  <a:lnTo>
                    <a:pt x="372" y="201"/>
                  </a:lnTo>
                  <a:lnTo>
                    <a:pt x="370" y="203"/>
                  </a:lnTo>
                  <a:lnTo>
                    <a:pt x="370" y="203"/>
                  </a:lnTo>
                  <a:lnTo>
                    <a:pt x="374" y="207"/>
                  </a:lnTo>
                  <a:lnTo>
                    <a:pt x="376" y="211"/>
                  </a:lnTo>
                  <a:lnTo>
                    <a:pt x="377" y="216"/>
                  </a:lnTo>
                  <a:lnTo>
                    <a:pt x="377" y="226"/>
                  </a:lnTo>
                  <a:lnTo>
                    <a:pt x="377" y="226"/>
                  </a:lnTo>
                  <a:lnTo>
                    <a:pt x="376" y="233"/>
                  </a:lnTo>
                  <a:lnTo>
                    <a:pt x="374" y="239"/>
                  </a:lnTo>
                  <a:lnTo>
                    <a:pt x="370" y="243"/>
                  </a:lnTo>
                  <a:lnTo>
                    <a:pt x="366" y="247"/>
                  </a:lnTo>
                  <a:lnTo>
                    <a:pt x="355" y="249"/>
                  </a:lnTo>
                  <a:lnTo>
                    <a:pt x="345" y="251"/>
                  </a:lnTo>
                  <a:lnTo>
                    <a:pt x="345" y="251"/>
                  </a:lnTo>
                  <a:lnTo>
                    <a:pt x="338" y="251"/>
                  </a:lnTo>
                  <a:lnTo>
                    <a:pt x="332" y="252"/>
                  </a:lnTo>
                  <a:lnTo>
                    <a:pt x="332" y="252"/>
                  </a:lnTo>
                  <a:lnTo>
                    <a:pt x="326" y="254"/>
                  </a:lnTo>
                  <a:lnTo>
                    <a:pt x="326" y="254"/>
                  </a:lnTo>
                  <a:lnTo>
                    <a:pt x="322" y="258"/>
                  </a:lnTo>
                  <a:lnTo>
                    <a:pt x="321" y="262"/>
                  </a:lnTo>
                  <a:lnTo>
                    <a:pt x="321" y="262"/>
                  </a:lnTo>
                  <a:lnTo>
                    <a:pt x="321" y="268"/>
                  </a:lnTo>
                  <a:lnTo>
                    <a:pt x="321" y="273"/>
                  </a:lnTo>
                  <a:lnTo>
                    <a:pt x="321" y="273"/>
                  </a:lnTo>
                  <a:lnTo>
                    <a:pt x="328" y="287"/>
                  </a:lnTo>
                  <a:lnTo>
                    <a:pt x="328" y="287"/>
                  </a:lnTo>
                  <a:lnTo>
                    <a:pt x="334" y="290"/>
                  </a:lnTo>
                  <a:lnTo>
                    <a:pt x="341" y="294"/>
                  </a:lnTo>
                  <a:lnTo>
                    <a:pt x="357" y="296"/>
                  </a:lnTo>
                  <a:lnTo>
                    <a:pt x="357" y="296"/>
                  </a:lnTo>
                  <a:lnTo>
                    <a:pt x="366" y="298"/>
                  </a:lnTo>
                  <a:lnTo>
                    <a:pt x="376" y="300"/>
                  </a:lnTo>
                  <a:lnTo>
                    <a:pt x="381" y="306"/>
                  </a:lnTo>
                  <a:lnTo>
                    <a:pt x="383" y="309"/>
                  </a:lnTo>
                  <a:lnTo>
                    <a:pt x="385" y="315"/>
                  </a:lnTo>
                  <a:lnTo>
                    <a:pt x="385" y="315"/>
                  </a:lnTo>
                  <a:lnTo>
                    <a:pt x="387" y="326"/>
                  </a:lnTo>
                  <a:lnTo>
                    <a:pt x="391" y="334"/>
                  </a:lnTo>
                  <a:lnTo>
                    <a:pt x="391" y="334"/>
                  </a:lnTo>
                  <a:lnTo>
                    <a:pt x="394" y="343"/>
                  </a:lnTo>
                  <a:lnTo>
                    <a:pt x="396" y="349"/>
                  </a:lnTo>
                  <a:lnTo>
                    <a:pt x="394" y="357"/>
                  </a:lnTo>
                  <a:lnTo>
                    <a:pt x="394" y="357"/>
                  </a:lnTo>
                  <a:lnTo>
                    <a:pt x="394" y="364"/>
                  </a:lnTo>
                  <a:lnTo>
                    <a:pt x="391" y="368"/>
                  </a:lnTo>
                  <a:lnTo>
                    <a:pt x="387" y="370"/>
                  </a:lnTo>
                  <a:lnTo>
                    <a:pt x="383" y="370"/>
                  </a:lnTo>
                  <a:lnTo>
                    <a:pt x="383" y="370"/>
                  </a:lnTo>
                  <a:lnTo>
                    <a:pt x="377" y="370"/>
                  </a:lnTo>
                  <a:lnTo>
                    <a:pt x="372" y="372"/>
                  </a:lnTo>
                  <a:lnTo>
                    <a:pt x="368" y="376"/>
                  </a:lnTo>
                  <a:lnTo>
                    <a:pt x="368" y="376"/>
                  </a:lnTo>
                  <a:lnTo>
                    <a:pt x="360" y="383"/>
                  </a:lnTo>
                  <a:lnTo>
                    <a:pt x="357" y="389"/>
                  </a:lnTo>
                  <a:lnTo>
                    <a:pt x="357" y="389"/>
                  </a:lnTo>
                  <a:lnTo>
                    <a:pt x="351" y="397"/>
                  </a:lnTo>
                  <a:lnTo>
                    <a:pt x="347" y="400"/>
                  </a:lnTo>
                  <a:lnTo>
                    <a:pt x="339" y="400"/>
                  </a:lnTo>
                  <a:lnTo>
                    <a:pt x="326" y="397"/>
                  </a:lnTo>
                  <a:lnTo>
                    <a:pt x="326" y="397"/>
                  </a:lnTo>
                  <a:lnTo>
                    <a:pt x="319" y="391"/>
                  </a:lnTo>
                  <a:lnTo>
                    <a:pt x="311" y="385"/>
                  </a:lnTo>
                  <a:lnTo>
                    <a:pt x="302" y="372"/>
                  </a:lnTo>
                  <a:lnTo>
                    <a:pt x="302" y="372"/>
                  </a:lnTo>
                  <a:lnTo>
                    <a:pt x="296" y="364"/>
                  </a:lnTo>
                  <a:lnTo>
                    <a:pt x="292" y="362"/>
                  </a:lnTo>
                  <a:lnTo>
                    <a:pt x="288" y="361"/>
                  </a:lnTo>
                  <a:lnTo>
                    <a:pt x="288" y="361"/>
                  </a:lnTo>
                  <a:lnTo>
                    <a:pt x="281" y="362"/>
                  </a:lnTo>
                  <a:lnTo>
                    <a:pt x="275" y="364"/>
                  </a:lnTo>
                  <a:lnTo>
                    <a:pt x="275" y="364"/>
                  </a:lnTo>
                  <a:lnTo>
                    <a:pt x="269" y="366"/>
                  </a:lnTo>
                  <a:lnTo>
                    <a:pt x="264" y="366"/>
                  </a:lnTo>
                  <a:lnTo>
                    <a:pt x="258" y="364"/>
                  </a:lnTo>
                  <a:lnTo>
                    <a:pt x="250" y="355"/>
                  </a:lnTo>
                  <a:lnTo>
                    <a:pt x="250" y="355"/>
                  </a:lnTo>
                  <a:lnTo>
                    <a:pt x="247" y="343"/>
                  </a:lnTo>
                  <a:lnTo>
                    <a:pt x="247" y="334"/>
                  </a:lnTo>
                  <a:lnTo>
                    <a:pt x="247" y="334"/>
                  </a:lnTo>
                  <a:lnTo>
                    <a:pt x="245" y="330"/>
                  </a:lnTo>
                  <a:lnTo>
                    <a:pt x="245" y="330"/>
                  </a:lnTo>
                  <a:lnTo>
                    <a:pt x="245" y="328"/>
                  </a:lnTo>
                  <a:lnTo>
                    <a:pt x="239" y="330"/>
                  </a:lnTo>
                  <a:lnTo>
                    <a:pt x="239" y="330"/>
                  </a:lnTo>
                  <a:lnTo>
                    <a:pt x="228" y="332"/>
                  </a:lnTo>
                  <a:lnTo>
                    <a:pt x="216" y="340"/>
                  </a:lnTo>
                  <a:lnTo>
                    <a:pt x="216" y="340"/>
                  </a:lnTo>
                  <a:lnTo>
                    <a:pt x="203" y="345"/>
                  </a:lnTo>
                  <a:lnTo>
                    <a:pt x="190" y="351"/>
                  </a:lnTo>
                  <a:lnTo>
                    <a:pt x="175" y="353"/>
                  </a:lnTo>
                  <a:lnTo>
                    <a:pt x="169" y="353"/>
                  </a:lnTo>
                  <a:lnTo>
                    <a:pt x="161" y="351"/>
                  </a:lnTo>
                  <a:lnTo>
                    <a:pt x="161" y="351"/>
                  </a:lnTo>
                  <a:lnTo>
                    <a:pt x="154" y="347"/>
                  </a:lnTo>
                  <a:lnTo>
                    <a:pt x="150" y="342"/>
                  </a:lnTo>
                  <a:lnTo>
                    <a:pt x="146" y="338"/>
                  </a:lnTo>
                  <a:lnTo>
                    <a:pt x="144" y="332"/>
                  </a:lnTo>
                  <a:lnTo>
                    <a:pt x="144" y="332"/>
                  </a:lnTo>
                  <a:lnTo>
                    <a:pt x="142" y="328"/>
                  </a:lnTo>
                  <a:lnTo>
                    <a:pt x="138" y="324"/>
                  </a:lnTo>
                  <a:lnTo>
                    <a:pt x="135" y="323"/>
                  </a:lnTo>
                  <a:lnTo>
                    <a:pt x="127" y="321"/>
                  </a:lnTo>
                  <a:lnTo>
                    <a:pt x="127" y="321"/>
                  </a:lnTo>
                  <a:lnTo>
                    <a:pt x="120" y="323"/>
                  </a:lnTo>
                  <a:lnTo>
                    <a:pt x="114" y="324"/>
                  </a:lnTo>
                  <a:lnTo>
                    <a:pt x="104" y="328"/>
                  </a:lnTo>
                  <a:lnTo>
                    <a:pt x="104" y="328"/>
                  </a:lnTo>
                  <a:lnTo>
                    <a:pt x="101" y="332"/>
                  </a:lnTo>
                  <a:lnTo>
                    <a:pt x="101" y="332"/>
                  </a:lnTo>
                  <a:lnTo>
                    <a:pt x="112" y="347"/>
                  </a:lnTo>
                  <a:lnTo>
                    <a:pt x="121" y="368"/>
                  </a:lnTo>
                  <a:lnTo>
                    <a:pt x="121" y="368"/>
                  </a:lnTo>
                  <a:lnTo>
                    <a:pt x="125" y="379"/>
                  </a:lnTo>
                  <a:lnTo>
                    <a:pt x="125" y="379"/>
                  </a:lnTo>
                  <a:lnTo>
                    <a:pt x="127" y="385"/>
                  </a:lnTo>
                  <a:lnTo>
                    <a:pt x="131" y="393"/>
                  </a:lnTo>
                  <a:lnTo>
                    <a:pt x="135" y="397"/>
                  </a:lnTo>
                  <a:lnTo>
                    <a:pt x="142" y="404"/>
                  </a:lnTo>
                  <a:lnTo>
                    <a:pt x="142" y="404"/>
                  </a:lnTo>
                  <a:lnTo>
                    <a:pt x="148" y="408"/>
                  </a:lnTo>
                  <a:lnTo>
                    <a:pt x="154" y="415"/>
                  </a:lnTo>
                  <a:lnTo>
                    <a:pt x="157" y="423"/>
                  </a:lnTo>
                  <a:lnTo>
                    <a:pt x="159" y="431"/>
                  </a:lnTo>
                  <a:lnTo>
                    <a:pt x="159" y="431"/>
                  </a:lnTo>
                  <a:lnTo>
                    <a:pt x="161" y="440"/>
                  </a:lnTo>
                  <a:lnTo>
                    <a:pt x="161" y="448"/>
                  </a:lnTo>
                  <a:lnTo>
                    <a:pt x="159" y="457"/>
                  </a:lnTo>
                  <a:lnTo>
                    <a:pt x="156" y="463"/>
                  </a:lnTo>
                  <a:lnTo>
                    <a:pt x="156" y="463"/>
                  </a:lnTo>
                  <a:lnTo>
                    <a:pt x="152" y="469"/>
                  </a:lnTo>
                  <a:lnTo>
                    <a:pt x="146" y="474"/>
                  </a:lnTo>
                  <a:lnTo>
                    <a:pt x="133" y="482"/>
                  </a:lnTo>
                  <a:lnTo>
                    <a:pt x="133" y="482"/>
                  </a:lnTo>
                  <a:lnTo>
                    <a:pt x="121" y="491"/>
                  </a:lnTo>
                  <a:lnTo>
                    <a:pt x="118" y="495"/>
                  </a:lnTo>
                  <a:lnTo>
                    <a:pt x="116" y="499"/>
                  </a:lnTo>
                  <a:lnTo>
                    <a:pt x="116" y="499"/>
                  </a:lnTo>
                  <a:lnTo>
                    <a:pt x="114" y="514"/>
                  </a:lnTo>
                  <a:lnTo>
                    <a:pt x="108" y="531"/>
                  </a:lnTo>
                  <a:lnTo>
                    <a:pt x="108" y="531"/>
                  </a:lnTo>
                  <a:lnTo>
                    <a:pt x="102" y="543"/>
                  </a:lnTo>
                  <a:lnTo>
                    <a:pt x="102" y="543"/>
                  </a:lnTo>
                  <a:lnTo>
                    <a:pt x="97" y="546"/>
                  </a:lnTo>
                  <a:lnTo>
                    <a:pt x="93" y="546"/>
                  </a:lnTo>
                  <a:lnTo>
                    <a:pt x="93" y="546"/>
                  </a:lnTo>
                  <a:lnTo>
                    <a:pt x="87" y="544"/>
                  </a:lnTo>
                  <a:lnTo>
                    <a:pt x="87" y="544"/>
                  </a:lnTo>
                  <a:lnTo>
                    <a:pt x="87" y="544"/>
                  </a:lnTo>
                  <a:lnTo>
                    <a:pt x="87" y="544"/>
                  </a:lnTo>
                  <a:lnTo>
                    <a:pt x="84" y="546"/>
                  </a:lnTo>
                  <a:lnTo>
                    <a:pt x="78" y="550"/>
                  </a:lnTo>
                  <a:lnTo>
                    <a:pt x="78" y="550"/>
                  </a:lnTo>
                  <a:lnTo>
                    <a:pt x="70" y="558"/>
                  </a:lnTo>
                  <a:lnTo>
                    <a:pt x="61" y="567"/>
                  </a:lnTo>
                  <a:lnTo>
                    <a:pt x="61" y="567"/>
                  </a:lnTo>
                  <a:lnTo>
                    <a:pt x="53" y="580"/>
                  </a:lnTo>
                  <a:lnTo>
                    <a:pt x="47" y="594"/>
                  </a:lnTo>
                  <a:lnTo>
                    <a:pt x="47" y="594"/>
                  </a:lnTo>
                  <a:lnTo>
                    <a:pt x="44" y="605"/>
                  </a:lnTo>
                  <a:lnTo>
                    <a:pt x="38" y="611"/>
                  </a:lnTo>
                  <a:lnTo>
                    <a:pt x="34" y="615"/>
                  </a:lnTo>
                  <a:lnTo>
                    <a:pt x="27" y="616"/>
                  </a:lnTo>
                  <a:lnTo>
                    <a:pt x="27" y="616"/>
                  </a:lnTo>
                  <a:lnTo>
                    <a:pt x="21" y="618"/>
                  </a:lnTo>
                  <a:lnTo>
                    <a:pt x="11" y="622"/>
                  </a:lnTo>
                  <a:lnTo>
                    <a:pt x="11" y="622"/>
                  </a:lnTo>
                  <a:lnTo>
                    <a:pt x="6" y="628"/>
                  </a:lnTo>
                  <a:lnTo>
                    <a:pt x="0" y="634"/>
                  </a:lnTo>
                  <a:lnTo>
                    <a:pt x="0" y="634"/>
                  </a:lnTo>
                  <a:lnTo>
                    <a:pt x="15" y="637"/>
                  </a:lnTo>
                  <a:lnTo>
                    <a:pt x="30" y="637"/>
                  </a:lnTo>
                  <a:lnTo>
                    <a:pt x="51" y="637"/>
                  </a:lnTo>
                  <a:lnTo>
                    <a:pt x="51" y="637"/>
                  </a:lnTo>
                  <a:lnTo>
                    <a:pt x="74" y="637"/>
                  </a:lnTo>
                  <a:lnTo>
                    <a:pt x="82" y="639"/>
                  </a:lnTo>
                  <a:lnTo>
                    <a:pt x="82" y="639"/>
                  </a:lnTo>
                  <a:lnTo>
                    <a:pt x="80" y="641"/>
                  </a:lnTo>
                  <a:lnTo>
                    <a:pt x="78" y="647"/>
                  </a:lnTo>
                  <a:lnTo>
                    <a:pt x="78" y="647"/>
                  </a:lnTo>
                  <a:lnTo>
                    <a:pt x="78" y="651"/>
                  </a:lnTo>
                  <a:lnTo>
                    <a:pt x="82" y="654"/>
                  </a:lnTo>
                  <a:lnTo>
                    <a:pt x="93" y="662"/>
                  </a:lnTo>
                  <a:lnTo>
                    <a:pt x="106" y="670"/>
                  </a:lnTo>
                  <a:lnTo>
                    <a:pt x="114" y="671"/>
                  </a:lnTo>
                  <a:lnTo>
                    <a:pt x="121" y="671"/>
                  </a:lnTo>
                  <a:lnTo>
                    <a:pt x="121" y="671"/>
                  </a:lnTo>
                  <a:lnTo>
                    <a:pt x="135" y="673"/>
                  </a:lnTo>
                  <a:lnTo>
                    <a:pt x="142" y="671"/>
                  </a:lnTo>
                  <a:lnTo>
                    <a:pt x="144" y="671"/>
                  </a:lnTo>
                  <a:lnTo>
                    <a:pt x="146" y="668"/>
                  </a:lnTo>
                  <a:lnTo>
                    <a:pt x="146" y="660"/>
                  </a:lnTo>
                  <a:lnTo>
                    <a:pt x="146" y="660"/>
                  </a:lnTo>
                  <a:lnTo>
                    <a:pt x="146" y="654"/>
                  </a:lnTo>
                  <a:lnTo>
                    <a:pt x="148" y="651"/>
                  </a:lnTo>
                  <a:lnTo>
                    <a:pt x="150" y="651"/>
                  </a:lnTo>
                  <a:lnTo>
                    <a:pt x="154" y="649"/>
                  </a:lnTo>
                  <a:lnTo>
                    <a:pt x="175" y="651"/>
                  </a:lnTo>
                  <a:lnTo>
                    <a:pt x="175" y="651"/>
                  </a:lnTo>
                  <a:lnTo>
                    <a:pt x="180" y="651"/>
                  </a:lnTo>
                  <a:lnTo>
                    <a:pt x="184" y="649"/>
                  </a:lnTo>
                  <a:lnTo>
                    <a:pt x="193" y="641"/>
                  </a:lnTo>
                  <a:lnTo>
                    <a:pt x="203" y="635"/>
                  </a:lnTo>
                  <a:lnTo>
                    <a:pt x="207" y="634"/>
                  </a:lnTo>
                  <a:lnTo>
                    <a:pt x="212" y="632"/>
                  </a:lnTo>
                  <a:lnTo>
                    <a:pt x="212" y="632"/>
                  </a:lnTo>
                  <a:lnTo>
                    <a:pt x="218" y="632"/>
                  </a:lnTo>
                  <a:lnTo>
                    <a:pt x="220" y="635"/>
                  </a:lnTo>
                  <a:lnTo>
                    <a:pt x="220" y="637"/>
                  </a:lnTo>
                  <a:lnTo>
                    <a:pt x="218" y="643"/>
                  </a:lnTo>
                  <a:lnTo>
                    <a:pt x="212" y="654"/>
                  </a:lnTo>
                  <a:lnTo>
                    <a:pt x="207" y="668"/>
                  </a:lnTo>
                  <a:lnTo>
                    <a:pt x="207" y="668"/>
                  </a:lnTo>
                  <a:lnTo>
                    <a:pt x="207" y="671"/>
                  </a:lnTo>
                  <a:lnTo>
                    <a:pt x="207" y="673"/>
                  </a:lnTo>
                  <a:lnTo>
                    <a:pt x="211" y="677"/>
                  </a:lnTo>
                  <a:lnTo>
                    <a:pt x="218" y="677"/>
                  </a:lnTo>
                  <a:lnTo>
                    <a:pt x="230" y="677"/>
                  </a:lnTo>
                  <a:lnTo>
                    <a:pt x="252" y="673"/>
                  </a:lnTo>
                  <a:lnTo>
                    <a:pt x="273" y="670"/>
                  </a:lnTo>
                  <a:lnTo>
                    <a:pt x="273" y="670"/>
                  </a:lnTo>
                  <a:lnTo>
                    <a:pt x="281" y="668"/>
                  </a:lnTo>
                  <a:lnTo>
                    <a:pt x="286" y="668"/>
                  </a:lnTo>
                  <a:lnTo>
                    <a:pt x="288" y="668"/>
                  </a:lnTo>
                  <a:lnTo>
                    <a:pt x="288" y="671"/>
                  </a:lnTo>
                  <a:lnTo>
                    <a:pt x="286" y="681"/>
                  </a:lnTo>
                  <a:lnTo>
                    <a:pt x="285" y="694"/>
                  </a:lnTo>
                  <a:lnTo>
                    <a:pt x="285" y="694"/>
                  </a:lnTo>
                  <a:lnTo>
                    <a:pt x="286" y="704"/>
                  </a:lnTo>
                  <a:lnTo>
                    <a:pt x="288" y="706"/>
                  </a:lnTo>
                  <a:lnTo>
                    <a:pt x="290" y="707"/>
                  </a:lnTo>
                  <a:lnTo>
                    <a:pt x="298" y="707"/>
                  </a:lnTo>
                  <a:lnTo>
                    <a:pt x="309" y="707"/>
                  </a:lnTo>
                  <a:lnTo>
                    <a:pt x="309" y="707"/>
                  </a:lnTo>
                  <a:lnTo>
                    <a:pt x="347" y="719"/>
                  </a:lnTo>
                  <a:lnTo>
                    <a:pt x="398" y="736"/>
                  </a:lnTo>
                  <a:lnTo>
                    <a:pt x="398" y="736"/>
                  </a:lnTo>
                  <a:lnTo>
                    <a:pt x="436" y="745"/>
                  </a:lnTo>
                  <a:lnTo>
                    <a:pt x="468" y="751"/>
                  </a:lnTo>
                  <a:lnTo>
                    <a:pt x="497" y="755"/>
                  </a:lnTo>
                  <a:lnTo>
                    <a:pt x="522" y="755"/>
                  </a:lnTo>
                  <a:lnTo>
                    <a:pt x="542" y="753"/>
                  </a:lnTo>
                  <a:lnTo>
                    <a:pt x="561" y="749"/>
                  </a:lnTo>
                  <a:lnTo>
                    <a:pt x="578" y="744"/>
                  </a:lnTo>
                  <a:lnTo>
                    <a:pt x="594" y="734"/>
                  </a:lnTo>
                  <a:lnTo>
                    <a:pt x="609" y="723"/>
                  </a:lnTo>
                  <a:lnTo>
                    <a:pt x="626" y="707"/>
                  </a:lnTo>
                  <a:lnTo>
                    <a:pt x="658" y="673"/>
                  </a:lnTo>
                  <a:lnTo>
                    <a:pt x="698" y="628"/>
                  </a:lnTo>
                  <a:lnTo>
                    <a:pt x="749" y="573"/>
                  </a:lnTo>
                  <a:lnTo>
                    <a:pt x="749" y="573"/>
                  </a:lnTo>
                  <a:lnTo>
                    <a:pt x="757" y="567"/>
                  </a:lnTo>
                  <a:lnTo>
                    <a:pt x="762" y="563"/>
                  </a:lnTo>
                  <a:lnTo>
                    <a:pt x="766" y="561"/>
                  </a:lnTo>
                  <a:lnTo>
                    <a:pt x="768" y="561"/>
                  </a:lnTo>
                  <a:lnTo>
                    <a:pt x="774" y="563"/>
                  </a:lnTo>
                  <a:lnTo>
                    <a:pt x="776" y="561"/>
                  </a:lnTo>
                  <a:lnTo>
                    <a:pt x="778" y="558"/>
                  </a:lnTo>
                  <a:lnTo>
                    <a:pt x="778" y="558"/>
                  </a:lnTo>
                  <a:lnTo>
                    <a:pt x="783" y="548"/>
                  </a:lnTo>
                  <a:lnTo>
                    <a:pt x="787" y="537"/>
                  </a:lnTo>
                  <a:lnTo>
                    <a:pt x="791" y="531"/>
                  </a:lnTo>
                  <a:lnTo>
                    <a:pt x="796" y="527"/>
                  </a:lnTo>
                  <a:lnTo>
                    <a:pt x="804" y="522"/>
                  </a:lnTo>
                  <a:lnTo>
                    <a:pt x="815" y="518"/>
                  </a:lnTo>
                  <a:lnTo>
                    <a:pt x="815" y="518"/>
                  </a:lnTo>
                  <a:lnTo>
                    <a:pt x="827" y="512"/>
                  </a:lnTo>
                  <a:lnTo>
                    <a:pt x="838" y="505"/>
                  </a:lnTo>
                  <a:lnTo>
                    <a:pt x="861" y="489"/>
                  </a:lnTo>
                  <a:lnTo>
                    <a:pt x="886" y="470"/>
                  </a:lnTo>
                  <a:lnTo>
                    <a:pt x="886" y="470"/>
                  </a:lnTo>
                  <a:lnTo>
                    <a:pt x="882" y="465"/>
                  </a:lnTo>
                  <a:lnTo>
                    <a:pt x="878" y="448"/>
                  </a:lnTo>
                  <a:lnTo>
                    <a:pt x="874" y="427"/>
                  </a:lnTo>
                  <a:lnTo>
                    <a:pt x="874" y="419"/>
                  </a:lnTo>
                  <a:lnTo>
                    <a:pt x="876" y="412"/>
                  </a:lnTo>
                  <a:lnTo>
                    <a:pt x="876" y="412"/>
                  </a:lnTo>
                  <a:lnTo>
                    <a:pt x="880" y="406"/>
                  </a:lnTo>
                  <a:lnTo>
                    <a:pt x="886" y="400"/>
                  </a:lnTo>
                  <a:lnTo>
                    <a:pt x="897" y="391"/>
                  </a:lnTo>
                  <a:lnTo>
                    <a:pt x="908" y="381"/>
                  </a:lnTo>
                  <a:lnTo>
                    <a:pt x="920" y="370"/>
                  </a:lnTo>
                  <a:lnTo>
                    <a:pt x="920" y="370"/>
                  </a:lnTo>
                  <a:lnTo>
                    <a:pt x="925" y="361"/>
                  </a:lnTo>
                  <a:lnTo>
                    <a:pt x="925" y="353"/>
                  </a:lnTo>
                  <a:lnTo>
                    <a:pt x="924" y="345"/>
                  </a:lnTo>
                  <a:lnTo>
                    <a:pt x="925" y="328"/>
                  </a:lnTo>
                  <a:lnTo>
                    <a:pt x="925" y="328"/>
                  </a:lnTo>
                  <a:lnTo>
                    <a:pt x="925" y="323"/>
                  </a:lnTo>
                  <a:lnTo>
                    <a:pt x="924" y="319"/>
                  </a:lnTo>
                  <a:lnTo>
                    <a:pt x="922" y="319"/>
                  </a:lnTo>
                  <a:lnTo>
                    <a:pt x="916" y="317"/>
                  </a:lnTo>
                  <a:lnTo>
                    <a:pt x="903" y="319"/>
                  </a:lnTo>
                  <a:lnTo>
                    <a:pt x="886" y="323"/>
                  </a:lnTo>
                  <a:lnTo>
                    <a:pt x="846" y="334"/>
                  </a:lnTo>
                  <a:lnTo>
                    <a:pt x="825" y="338"/>
                  </a:lnTo>
                  <a:lnTo>
                    <a:pt x="806" y="338"/>
                  </a:lnTo>
                  <a:lnTo>
                    <a:pt x="806" y="3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endParaRPr lang="fr-FR" dirty="0">
                <a:solidFill>
                  <a:srgbClr val="222223"/>
                </a:solidFill>
                <a:latin typeface="Calibri"/>
              </a:endParaRPr>
            </a:p>
          </p:txBody>
        </p:sp>
        <p:sp>
          <p:nvSpPr>
            <p:cNvPr id="174" name="FREEFORM_17">
              <a:extLst>
                <a:ext uri="{FF2B5EF4-FFF2-40B4-BE49-F238E27FC236}">
                  <a16:creationId xmlns:a16="http://schemas.microsoft.com/office/drawing/2014/main" id="{27A3F99E-51EE-BA79-7996-12E241168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5298" y="4107886"/>
              <a:ext cx="1190721" cy="1197150"/>
            </a:xfrm>
            <a:custGeom>
              <a:avLst/>
              <a:gdLst>
                <a:gd name="T0" fmla="*/ 757 w 926"/>
                <a:gd name="T1" fmla="*/ 553 h 931"/>
                <a:gd name="T2" fmla="*/ 801 w 926"/>
                <a:gd name="T3" fmla="*/ 514 h 931"/>
                <a:gd name="T4" fmla="*/ 850 w 926"/>
                <a:gd name="T5" fmla="*/ 497 h 931"/>
                <a:gd name="T6" fmla="*/ 916 w 926"/>
                <a:gd name="T7" fmla="*/ 426 h 931"/>
                <a:gd name="T8" fmla="*/ 827 w 926"/>
                <a:gd name="T9" fmla="*/ 311 h 931"/>
                <a:gd name="T10" fmla="*/ 833 w 926"/>
                <a:gd name="T11" fmla="*/ 237 h 931"/>
                <a:gd name="T12" fmla="*/ 878 w 926"/>
                <a:gd name="T13" fmla="*/ 191 h 931"/>
                <a:gd name="T14" fmla="*/ 848 w 926"/>
                <a:gd name="T15" fmla="*/ 148 h 931"/>
                <a:gd name="T16" fmla="*/ 819 w 926"/>
                <a:gd name="T17" fmla="*/ 95 h 931"/>
                <a:gd name="T18" fmla="*/ 787 w 926"/>
                <a:gd name="T19" fmla="*/ 41 h 931"/>
                <a:gd name="T20" fmla="*/ 770 w 926"/>
                <a:gd name="T21" fmla="*/ 0 h 931"/>
                <a:gd name="T22" fmla="*/ 660 w 926"/>
                <a:gd name="T23" fmla="*/ 57 h 931"/>
                <a:gd name="T24" fmla="*/ 645 w 926"/>
                <a:gd name="T25" fmla="*/ 127 h 931"/>
                <a:gd name="T26" fmla="*/ 590 w 926"/>
                <a:gd name="T27" fmla="*/ 117 h 931"/>
                <a:gd name="T28" fmla="*/ 634 w 926"/>
                <a:gd name="T29" fmla="*/ 60 h 931"/>
                <a:gd name="T30" fmla="*/ 577 w 926"/>
                <a:gd name="T31" fmla="*/ 91 h 931"/>
                <a:gd name="T32" fmla="*/ 520 w 926"/>
                <a:gd name="T33" fmla="*/ 76 h 931"/>
                <a:gd name="T34" fmla="*/ 484 w 926"/>
                <a:gd name="T35" fmla="*/ 96 h 931"/>
                <a:gd name="T36" fmla="*/ 431 w 926"/>
                <a:gd name="T37" fmla="*/ 45 h 931"/>
                <a:gd name="T38" fmla="*/ 397 w 926"/>
                <a:gd name="T39" fmla="*/ 21 h 931"/>
                <a:gd name="T40" fmla="*/ 342 w 926"/>
                <a:gd name="T41" fmla="*/ 17 h 931"/>
                <a:gd name="T42" fmla="*/ 313 w 926"/>
                <a:gd name="T43" fmla="*/ 108 h 931"/>
                <a:gd name="T44" fmla="*/ 279 w 926"/>
                <a:gd name="T45" fmla="*/ 136 h 931"/>
                <a:gd name="T46" fmla="*/ 222 w 926"/>
                <a:gd name="T47" fmla="*/ 108 h 931"/>
                <a:gd name="T48" fmla="*/ 188 w 926"/>
                <a:gd name="T49" fmla="*/ 133 h 931"/>
                <a:gd name="T50" fmla="*/ 114 w 926"/>
                <a:gd name="T51" fmla="*/ 142 h 931"/>
                <a:gd name="T52" fmla="*/ 40 w 926"/>
                <a:gd name="T53" fmla="*/ 117 h 931"/>
                <a:gd name="T54" fmla="*/ 29 w 926"/>
                <a:gd name="T55" fmla="*/ 182 h 931"/>
                <a:gd name="T56" fmla="*/ 2 w 926"/>
                <a:gd name="T57" fmla="*/ 248 h 931"/>
                <a:gd name="T58" fmla="*/ 23 w 926"/>
                <a:gd name="T59" fmla="*/ 324 h 931"/>
                <a:gd name="T60" fmla="*/ 76 w 926"/>
                <a:gd name="T61" fmla="*/ 436 h 931"/>
                <a:gd name="T62" fmla="*/ 110 w 926"/>
                <a:gd name="T63" fmla="*/ 461 h 931"/>
                <a:gd name="T64" fmla="*/ 177 w 926"/>
                <a:gd name="T65" fmla="*/ 459 h 931"/>
                <a:gd name="T66" fmla="*/ 211 w 926"/>
                <a:gd name="T67" fmla="*/ 497 h 931"/>
                <a:gd name="T68" fmla="*/ 192 w 926"/>
                <a:gd name="T69" fmla="*/ 570 h 931"/>
                <a:gd name="T70" fmla="*/ 171 w 926"/>
                <a:gd name="T71" fmla="*/ 608 h 931"/>
                <a:gd name="T72" fmla="*/ 120 w 926"/>
                <a:gd name="T73" fmla="*/ 652 h 931"/>
                <a:gd name="T74" fmla="*/ 80 w 926"/>
                <a:gd name="T75" fmla="*/ 675 h 931"/>
                <a:gd name="T76" fmla="*/ 63 w 926"/>
                <a:gd name="T77" fmla="*/ 732 h 931"/>
                <a:gd name="T78" fmla="*/ 97 w 926"/>
                <a:gd name="T79" fmla="*/ 806 h 931"/>
                <a:gd name="T80" fmla="*/ 120 w 926"/>
                <a:gd name="T81" fmla="*/ 849 h 931"/>
                <a:gd name="T82" fmla="*/ 165 w 926"/>
                <a:gd name="T83" fmla="*/ 861 h 931"/>
                <a:gd name="T84" fmla="*/ 203 w 926"/>
                <a:gd name="T85" fmla="*/ 862 h 931"/>
                <a:gd name="T86" fmla="*/ 230 w 926"/>
                <a:gd name="T87" fmla="*/ 842 h 931"/>
                <a:gd name="T88" fmla="*/ 262 w 926"/>
                <a:gd name="T89" fmla="*/ 864 h 931"/>
                <a:gd name="T90" fmla="*/ 321 w 926"/>
                <a:gd name="T91" fmla="*/ 866 h 931"/>
                <a:gd name="T92" fmla="*/ 381 w 926"/>
                <a:gd name="T93" fmla="*/ 870 h 931"/>
                <a:gd name="T94" fmla="*/ 423 w 926"/>
                <a:gd name="T95" fmla="*/ 872 h 931"/>
                <a:gd name="T96" fmla="*/ 448 w 926"/>
                <a:gd name="T97" fmla="*/ 893 h 931"/>
                <a:gd name="T98" fmla="*/ 499 w 926"/>
                <a:gd name="T99" fmla="*/ 927 h 931"/>
                <a:gd name="T100" fmla="*/ 545 w 926"/>
                <a:gd name="T101" fmla="*/ 900 h 931"/>
                <a:gd name="T102" fmla="*/ 550 w 926"/>
                <a:gd name="T103" fmla="*/ 866 h 931"/>
                <a:gd name="T104" fmla="*/ 497 w 926"/>
                <a:gd name="T105" fmla="*/ 836 h 931"/>
                <a:gd name="T106" fmla="*/ 491 w 926"/>
                <a:gd name="T107" fmla="*/ 787 h 931"/>
                <a:gd name="T108" fmla="*/ 537 w 926"/>
                <a:gd name="T109" fmla="*/ 770 h 931"/>
                <a:gd name="T110" fmla="*/ 535 w 926"/>
                <a:gd name="T111" fmla="*/ 735 h 931"/>
                <a:gd name="T112" fmla="*/ 569 w 926"/>
                <a:gd name="T113" fmla="*/ 698 h 931"/>
                <a:gd name="T114" fmla="*/ 617 w 926"/>
                <a:gd name="T115" fmla="*/ 667 h 931"/>
                <a:gd name="T116" fmla="*/ 679 w 926"/>
                <a:gd name="T117" fmla="*/ 631 h 931"/>
                <a:gd name="T118" fmla="*/ 723 w 926"/>
                <a:gd name="T119" fmla="*/ 608 h 931"/>
                <a:gd name="T120" fmla="*/ 689 w 926"/>
                <a:gd name="T121" fmla="*/ 559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26" h="931">
                  <a:moveTo>
                    <a:pt x="702" y="531"/>
                  </a:moveTo>
                  <a:lnTo>
                    <a:pt x="702" y="531"/>
                  </a:lnTo>
                  <a:lnTo>
                    <a:pt x="713" y="534"/>
                  </a:lnTo>
                  <a:lnTo>
                    <a:pt x="725" y="542"/>
                  </a:lnTo>
                  <a:lnTo>
                    <a:pt x="725" y="542"/>
                  </a:lnTo>
                  <a:lnTo>
                    <a:pt x="734" y="548"/>
                  </a:lnTo>
                  <a:lnTo>
                    <a:pt x="744" y="553"/>
                  </a:lnTo>
                  <a:lnTo>
                    <a:pt x="744" y="553"/>
                  </a:lnTo>
                  <a:lnTo>
                    <a:pt x="751" y="555"/>
                  </a:lnTo>
                  <a:lnTo>
                    <a:pt x="757" y="553"/>
                  </a:lnTo>
                  <a:lnTo>
                    <a:pt x="761" y="550"/>
                  </a:lnTo>
                  <a:lnTo>
                    <a:pt x="766" y="544"/>
                  </a:lnTo>
                  <a:lnTo>
                    <a:pt x="766" y="544"/>
                  </a:lnTo>
                  <a:lnTo>
                    <a:pt x="774" y="534"/>
                  </a:lnTo>
                  <a:lnTo>
                    <a:pt x="774" y="534"/>
                  </a:lnTo>
                  <a:lnTo>
                    <a:pt x="778" y="531"/>
                  </a:lnTo>
                  <a:lnTo>
                    <a:pt x="778" y="531"/>
                  </a:lnTo>
                  <a:lnTo>
                    <a:pt x="783" y="525"/>
                  </a:lnTo>
                  <a:lnTo>
                    <a:pt x="791" y="519"/>
                  </a:lnTo>
                  <a:lnTo>
                    <a:pt x="801" y="514"/>
                  </a:lnTo>
                  <a:lnTo>
                    <a:pt x="808" y="508"/>
                  </a:lnTo>
                  <a:lnTo>
                    <a:pt x="808" y="508"/>
                  </a:lnTo>
                  <a:lnTo>
                    <a:pt x="812" y="504"/>
                  </a:lnTo>
                  <a:lnTo>
                    <a:pt x="818" y="504"/>
                  </a:lnTo>
                  <a:lnTo>
                    <a:pt x="831" y="504"/>
                  </a:lnTo>
                  <a:lnTo>
                    <a:pt x="837" y="504"/>
                  </a:lnTo>
                  <a:lnTo>
                    <a:pt x="842" y="504"/>
                  </a:lnTo>
                  <a:lnTo>
                    <a:pt x="846" y="502"/>
                  </a:lnTo>
                  <a:lnTo>
                    <a:pt x="850" y="497"/>
                  </a:lnTo>
                  <a:lnTo>
                    <a:pt x="850" y="497"/>
                  </a:lnTo>
                  <a:lnTo>
                    <a:pt x="856" y="491"/>
                  </a:lnTo>
                  <a:lnTo>
                    <a:pt x="861" y="485"/>
                  </a:lnTo>
                  <a:lnTo>
                    <a:pt x="876" y="474"/>
                  </a:lnTo>
                  <a:lnTo>
                    <a:pt x="892" y="462"/>
                  </a:lnTo>
                  <a:lnTo>
                    <a:pt x="897" y="455"/>
                  </a:lnTo>
                  <a:lnTo>
                    <a:pt x="901" y="449"/>
                  </a:lnTo>
                  <a:lnTo>
                    <a:pt x="901" y="449"/>
                  </a:lnTo>
                  <a:lnTo>
                    <a:pt x="905" y="440"/>
                  </a:lnTo>
                  <a:lnTo>
                    <a:pt x="911" y="434"/>
                  </a:lnTo>
                  <a:lnTo>
                    <a:pt x="916" y="426"/>
                  </a:lnTo>
                  <a:lnTo>
                    <a:pt x="926" y="411"/>
                  </a:lnTo>
                  <a:lnTo>
                    <a:pt x="926" y="411"/>
                  </a:lnTo>
                  <a:lnTo>
                    <a:pt x="926" y="406"/>
                  </a:lnTo>
                  <a:lnTo>
                    <a:pt x="926" y="402"/>
                  </a:lnTo>
                  <a:lnTo>
                    <a:pt x="922" y="392"/>
                  </a:lnTo>
                  <a:lnTo>
                    <a:pt x="912" y="381"/>
                  </a:lnTo>
                  <a:lnTo>
                    <a:pt x="901" y="370"/>
                  </a:lnTo>
                  <a:lnTo>
                    <a:pt x="873" y="347"/>
                  </a:lnTo>
                  <a:lnTo>
                    <a:pt x="840" y="324"/>
                  </a:lnTo>
                  <a:lnTo>
                    <a:pt x="827" y="311"/>
                  </a:lnTo>
                  <a:lnTo>
                    <a:pt x="816" y="299"/>
                  </a:lnTo>
                  <a:lnTo>
                    <a:pt x="808" y="286"/>
                  </a:lnTo>
                  <a:lnTo>
                    <a:pt x="806" y="280"/>
                  </a:lnTo>
                  <a:lnTo>
                    <a:pt x="806" y="275"/>
                  </a:lnTo>
                  <a:lnTo>
                    <a:pt x="806" y="267"/>
                  </a:lnTo>
                  <a:lnTo>
                    <a:pt x="808" y="261"/>
                  </a:lnTo>
                  <a:lnTo>
                    <a:pt x="812" y="256"/>
                  </a:lnTo>
                  <a:lnTo>
                    <a:pt x="818" y="250"/>
                  </a:lnTo>
                  <a:lnTo>
                    <a:pt x="823" y="244"/>
                  </a:lnTo>
                  <a:lnTo>
                    <a:pt x="833" y="237"/>
                  </a:lnTo>
                  <a:lnTo>
                    <a:pt x="857" y="225"/>
                  </a:lnTo>
                  <a:lnTo>
                    <a:pt x="857" y="225"/>
                  </a:lnTo>
                  <a:lnTo>
                    <a:pt x="869" y="222"/>
                  </a:lnTo>
                  <a:lnTo>
                    <a:pt x="876" y="216"/>
                  </a:lnTo>
                  <a:lnTo>
                    <a:pt x="880" y="212"/>
                  </a:lnTo>
                  <a:lnTo>
                    <a:pt x="880" y="208"/>
                  </a:lnTo>
                  <a:lnTo>
                    <a:pt x="880" y="201"/>
                  </a:lnTo>
                  <a:lnTo>
                    <a:pt x="878" y="195"/>
                  </a:lnTo>
                  <a:lnTo>
                    <a:pt x="878" y="195"/>
                  </a:lnTo>
                  <a:lnTo>
                    <a:pt x="878" y="191"/>
                  </a:lnTo>
                  <a:lnTo>
                    <a:pt x="874" y="187"/>
                  </a:lnTo>
                  <a:lnTo>
                    <a:pt x="863" y="180"/>
                  </a:lnTo>
                  <a:lnTo>
                    <a:pt x="856" y="172"/>
                  </a:lnTo>
                  <a:lnTo>
                    <a:pt x="852" y="169"/>
                  </a:lnTo>
                  <a:lnTo>
                    <a:pt x="854" y="163"/>
                  </a:lnTo>
                  <a:lnTo>
                    <a:pt x="854" y="163"/>
                  </a:lnTo>
                  <a:lnTo>
                    <a:pt x="854" y="159"/>
                  </a:lnTo>
                  <a:lnTo>
                    <a:pt x="854" y="155"/>
                  </a:lnTo>
                  <a:lnTo>
                    <a:pt x="852" y="151"/>
                  </a:lnTo>
                  <a:lnTo>
                    <a:pt x="848" y="148"/>
                  </a:lnTo>
                  <a:lnTo>
                    <a:pt x="835" y="138"/>
                  </a:lnTo>
                  <a:lnTo>
                    <a:pt x="812" y="129"/>
                  </a:lnTo>
                  <a:lnTo>
                    <a:pt x="812" y="129"/>
                  </a:lnTo>
                  <a:lnTo>
                    <a:pt x="795" y="121"/>
                  </a:lnTo>
                  <a:lnTo>
                    <a:pt x="793" y="119"/>
                  </a:lnTo>
                  <a:lnTo>
                    <a:pt x="795" y="117"/>
                  </a:lnTo>
                  <a:lnTo>
                    <a:pt x="806" y="110"/>
                  </a:lnTo>
                  <a:lnTo>
                    <a:pt x="812" y="104"/>
                  </a:lnTo>
                  <a:lnTo>
                    <a:pt x="819" y="95"/>
                  </a:lnTo>
                  <a:lnTo>
                    <a:pt x="819" y="95"/>
                  </a:lnTo>
                  <a:lnTo>
                    <a:pt x="823" y="85"/>
                  </a:lnTo>
                  <a:lnTo>
                    <a:pt x="825" y="79"/>
                  </a:lnTo>
                  <a:lnTo>
                    <a:pt x="823" y="74"/>
                  </a:lnTo>
                  <a:lnTo>
                    <a:pt x="819" y="70"/>
                  </a:lnTo>
                  <a:lnTo>
                    <a:pt x="808" y="62"/>
                  </a:lnTo>
                  <a:lnTo>
                    <a:pt x="801" y="59"/>
                  </a:lnTo>
                  <a:lnTo>
                    <a:pt x="795" y="53"/>
                  </a:lnTo>
                  <a:lnTo>
                    <a:pt x="795" y="53"/>
                  </a:lnTo>
                  <a:lnTo>
                    <a:pt x="789" y="47"/>
                  </a:lnTo>
                  <a:lnTo>
                    <a:pt x="787" y="41"/>
                  </a:lnTo>
                  <a:lnTo>
                    <a:pt x="787" y="38"/>
                  </a:lnTo>
                  <a:lnTo>
                    <a:pt x="789" y="32"/>
                  </a:lnTo>
                  <a:lnTo>
                    <a:pt x="791" y="23"/>
                  </a:lnTo>
                  <a:lnTo>
                    <a:pt x="791" y="17"/>
                  </a:lnTo>
                  <a:lnTo>
                    <a:pt x="789" y="9"/>
                  </a:lnTo>
                  <a:lnTo>
                    <a:pt x="789" y="9"/>
                  </a:lnTo>
                  <a:lnTo>
                    <a:pt x="785" y="5"/>
                  </a:lnTo>
                  <a:lnTo>
                    <a:pt x="782" y="2"/>
                  </a:lnTo>
                  <a:lnTo>
                    <a:pt x="776" y="0"/>
                  </a:lnTo>
                  <a:lnTo>
                    <a:pt x="770" y="0"/>
                  </a:lnTo>
                  <a:lnTo>
                    <a:pt x="757" y="2"/>
                  </a:lnTo>
                  <a:lnTo>
                    <a:pt x="744" y="5"/>
                  </a:lnTo>
                  <a:lnTo>
                    <a:pt x="717" y="17"/>
                  </a:lnTo>
                  <a:lnTo>
                    <a:pt x="698" y="26"/>
                  </a:lnTo>
                  <a:lnTo>
                    <a:pt x="698" y="26"/>
                  </a:lnTo>
                  <a:lnTo>
                    <a:pt x="681" y="34"/>
                  </a:lnTo>
                  <a:lnTo>
                    <a:pt x="670" y="43"/>
                  </a:lnTo>
                  <a:lnTo>
                    <a:pt x="670" y="43"/>
                  </a:lnTo>
                  <a:lnTo>
                    <a:pt x="664" y="49"/>
                  </a:lnTo>
                  <a:lnTo>
                    <a:pt x="660" y="57"/>
                  </a:lnTo>
                  <a:lnTo>
                    <a:pt x="662" y="66"/>
                  </a:lnTo>
                  <a:lnTo>
                    <a:pt x="668" y="78"/>
                  </a:lnTo>
                  <a:lnTo>
                    <a:pt x="668" y="78"/>
                  </a:lnTo>
                  <a:lnTo>
                    <a:pt x="672" y="89"/>
                  </a:lnTo>
                  <a:lnTo>
                    <a:pt x="672" y="95"/>
                  </a:lnTo>
                  <a:lnTo>
                    <a:pt x="670" y="98"/>
                  </a:lnTo>
                  <a:lnTo>
                    <a:pt x="664" y="106"/>
                  </a:lnTo>
                  <a:lnTo>
                    <a:pt x="655" y="115"/>
                  </a:lnTo>
                  <a:lnTo>
                    <a:pt x="655" y="115"/>
                  </a:lnTo>
                  <a:lnTo>
                    <a:pt x="645" y="127"/>
                  </a:lnTo>
                  <a:lnTo>
                    <a:pt x="634" y="133"/>
                  </a:lnTo>
                  <a:lnTo>
                    <a:pt x="617" y="134"/>
                  </a:lnTo>
                  <a:lnTo>
                    <a:pt x="596" y="134"/>
                  </a:lnTo>
                  <a:lnTo>
                    <a:pt x="596" y="134"/>
                  </a:lnTo>
                  <a:lnTo>
                    <a:pt x="586" y="134"/>
                  </a:lnTo>
                  <a:lnTo>
                    <a:pt x="582" y="133"/>
                  </a:lnTo>
                  <a:lnTo>
                    <a:pt x="581" y="131"/>
                  </a:lnTo>
                  <a:lnTo>
                    <a:pt x="581" y="129"/>
                  </a:lnTo>
                  <a:lnTo>
                    <a:pt x="586" y="121"/>
                  </a:lnTo>
                  <a:lnTo>
                    <a:pt x="590" y="117"/>
                  </a:lnTo>
                  <a:lnTo>
                    <a:pt x="592" y="114"/>
                  </a:lnTo>
                  <a:lnTo>
                    <a:pt x="592" y="114"/>
                  </a:lnTo>
                  <a:lnTo>
                    <a:pt x="594" y="110"/>
                  </a:lnTo>
                  <a:lnTo>
                    <a:pt x="598" y="104"/>
                  </a:lnTo>
                  <a:lnTo>
                    <a:pt x="609" y="95"/>
                  </a:lnTo>
                  <a:lnTo>
                    <a:pt x="620" y="83"/>
                  </a:lnTo>
                  <a:lnTo>
                    <a:pt x="626" y="76"/>
                  </a:lnTo>
                  <a:lnTo>
                    <a:pt x="632" y="68"/>
                  </a:lnTo>
                  <a:lnTo>
                    <a:pt x="632" y="68"/>
                  </a:lnTo>
                  <a:lnTo>
                    <a:pt x="634" y="60"/>
                  </a:lnTo>
                  <a:lnTo>
                    <a:pt x="634" y="55"/>
                  </a:lnTo>
                  <a:lnTo>
                    <a:pt x="630" y="49"/>
                  </a:lnTo>
                  <a:lnTo>
                    <a:pt x="626" y="47"/>
                  </a:lnTo>
                  <a:lnTo>
                    <a:pt x="626" y="47"/>
                  </a:lnTo>
                  <a:lnTo>
                    <a:pt x="615" y="57"/>
                  </a:lnTo>
                  <a:lnTo>
                    <a:pt x="615" y="57"/>
                  </a:lnTo>
                  <a:lnTo>
                    <a:pt x="603" y="68"/>
                  </a:lnTo>
                  <a:lnTo>
                    <a:pt x="603" y="68"/>
                  </a:lnTo>
                  <a:lnTo>
                    <a:pt x="590" y="81"/>
                  </a:lnTo>
                  <a:lnTo>
                    <a:pt x="577" y="91"/>
                  </a:lnTo>
                  <a:lnTo>
                    <a:pt x="569" y="95"/>
                  </a:lnTo>
                  <a:lnTo>
                    <a:pt x="563" y="96"/>
                  </a:lnTo>
                  <a:lnTo>
                    <a:pt x="556" y="98"/>
                  </a:lnTo>
                  <a:lnTo>
                    <a:pt x="548" y="96"/>
                  </a:lnTo>
                  <a:lnTo>
                    <a:pt x="548" y="96"/>
                  </a:lnTo>
                  <a:lnTo>
                    <a:pt x="539" y="95"/>
                  </a:lnTo>
                  <a:lnTo>
                    <a:pt x="533" y="89"/>
                  </a:lnTo>
                  <a:lnTo>
                    <a:pt x="524" y="79"/>
                  </a:lnTo>
                  <a:lnTo>
                    <a:pt x="524" y="79"/>
                  </a:lnTo>
                  <a:lnTo>
                    <a:pt x="520" y="76"/>
                  </a:lnTo>
                  <a:lnTo>
                    <a:pt x="516" y="72"/>
                  </a:lnTo>
                  <a:lnTo>
                    <a:pt x="512" y="72"/>
                  </a:lnTo>
                  <a:lnTo>
                    <a:pt x="507" y="74"/>
                  </a:lnTo>
                  <a:lnTo>
                    <a:pt x="507" y="74"/>
                  </a:lnTo>
                  <a:lnTo>
                    <a:pt x="499" y="81"/>
                  </a:lnTo>
                  <a:lnTo>
                    <a:pt x="493" y="87"/>
                  </a:lnTo>
                  <a:lnTo>
                    <a:pt x="493" y="87"/>
                  </a:lnTo>
                  <a:lnTo>
                    <a:pt x="488" y="93"/>
                  </a:lnTo>
                  <a:lnTo>
                    <a:pt x="484" y="96"/>
                  </a:lnTo>
                  <a:lnTo>
                    <a:pt x="484" y="96"/>
                  </a:lnTo>
                  <a:lnTo>
                    <a:pt x="480" y="98"/>
                  </a:lnTo>
                  <a:lnTo>
                    <a:pt x="476" y="98"/>
                  </a:lnTo>
                  <a:lnTo>
                    <a:pt x="472" y="95"/>
                  </a:lnTo>
                  <a:lnTo>
                    <a:pt x="467" y="89"/>
                  </a:lnTo>
                  <a:lnTo>
                    <a:pt x="467" y="89"/>
                  </a:lnTo>
                  <a:lnTo>
                    <a:pt x="457" y="76"/>
                  </a:lnTo>
                  <a:lnTo>
                    <a:pt x="446" y="66"/>
                  </a:lnTo>
                  <a:lnTo>
                    <a:pt x="446" y="66"/>
                  </a:lnTo>
                  <a:lnTo>
                    <a:pt x="436" y="55"/>
                  </a:lnTo>
                  <a:lnTo>
                    <a:pt x="431" y="45"/>
                  </a:lnTo>
                  <a:lnTo>
                    <a:pt x="431" y="45"/>
                  </a:lnTo>
                  <a:lnTo>
                    <a:pt x="431" y="38"/>
                  </a:lnTo>
                  <a:lnTo>
                    <a:pt x="431" y="38"/>
                  </a:lnTo>
                  <a:lnTo>
                    <a:pt x="417" y="34"/>
                  </a:lnTo>
                  <a:lnTo>
                    <a:pt x="410" y="30"/>
                  </a:lnTo>
                  <a:lnTo>
                    <a:pt x="404" y="26"/>
                  </a:lnTo>
                  <a:lnTo>
                    <a:pt x="402" y="26"/>
                  </a:lnTo>
                  <a:lnTo>
                    <a:pt x="402" y="26"/>
                  </a:lnTo>
                  <a:lnTo>
                    <a:pt x="402" y="26"/>
                  </a:lnTo>
                  <a:lnTo>
                    <a:pt x="397" y="21"/>
                  </a:lnTo>
                  <a:lnTo>
                    <a:pt x="389" y="19"/>
                  </a:lnTo>
                  <a:lnTo>
                    <a:pt x="389" y="19"/>
                  </a:lnTo>
                  <a:lnTo>
                    <a:pt x="383" y="17"/>
                  </a:lnTo>
                  <a:lnTo>
                    <a:pt x="383" y="17"/>
                  </a:lnTo>
                  <a:lnTo>
                    <a:pt x="378" y="21"/>
                  </a:lnTo>
                  <a:lnTo>
                    <a:pt x="366" y="21"/>
                  </a:lnTo>
                  <a:lnTo>
                    <a:pt x="366" y="21"/>
                  </a:lnTo>
                  <a:lnTo>
                    <a:pt x="355" y="21"/>
                  </a:lnTo>
                  <a:lnTo>
                    <a:pt x="342" y="17"/>
                  </a:lnTo>
                  <a:lnTo>
                    <a:pt x="342" y="17"/>
                  </a:lnTo>
                  <a:lnTo>
                    <a:pt x="340" y="17"/>
                  </a:lnTo>
                  <a:lnTo>
                    <a:pt x="336" y="19"/>
                  </a:lnTo>
                  <a:lnTo>
                    <a:pt x="334" y="26"/>
                  </a:lnTo>
                  <a:lnTo>
                    <a:pt x="334" y="26"/>
                  </a:lnTo>
                  <a:lnTo>
                    <a:pt x="330" y="45"/>
                  </a:lnTo>
                  <a:lnTo>
                    <a:pt x="330" y="45"/>
                  </a:lnTo>
                  <a:lnTo>
                    <a:pt x="326" y="64"/>
                  </a:lnTo>
                  <a:lnTo>
                    <a:pt x="323" y="81"/>
                  </a:lnTo>
                  <a:lnTo>
                    <a:pt x="323" y="81"/>
                  </a:lnTo>
                  <a:lnTo>
                    <a:pt x="313" y="108"/>
                  </a:lnTo>
                  <a:lnTo>
                    <a:pt x="313" y="108"/>
                  </a:lnTo>
                  <a:lnTo>
                    <a:pt x="306" y="127"/>
                  </a:lnTo>
                  <a:lnTo>
                    <a:pt x="302" y="134"/>
                  </a:lnTo>
                  <a:lnTo>
                    <a:pt x="296" y="138"/>
                  </a:lnTo>
                  <a:lnTo>
                    <a:pt x="296" y="138"/>
                  </a:lnTo>
                  <a:lnTo>
                    <a:pt x="289" y="142"/>
                  </a:lnTo>
                  <a:lnTo>
                    <a:pt x="289" y="142"/>
                  </a:lnTo>
                  <a:lnTo>
                    <a:pt x="283" y="140"/>
                  </a:lnTo>
                  <a:lnTo>
                    <a:pt x="283" y="140"/>
                  </a:lnTo>
                  <a:lnTo>
                    <a:pt x="279" y="136"/>
                  </a:lnTo>
                  <a:lnTo>
                    <a:pt x="279" y="136"/>
                  </a:lnTo>
                  <a:lnTo>
                    <a:pt x="277" y="127"/>
                  </a:lnTo>
                  <a:lnTo>
                    <a:pt x="275" y="117"/>
                  </a:lnTo>
                  <a:lnTo>
                    <a:pt x="275" y="117"/>
                  </a:lnTo>
                  <a:lnTo>
                    <a:pt x="273" y="115"/>
                  </a:lnTo>
                  <a:lnTo>
                    <a:pt x="271" y="114"/>
                  </a:lnTo>
                  <a:lnTo>
                    <a:pt x="262" y="110"/>
                  </a:lnTo>
                  <a:lnTo>
                    <a:pt x="235" y="108"/>
                  </a:lnTo>
                  <a:lnTo>
                    <a:pt x="235" y="108"/>
                  </a:lnTo>
                  <a:lnTo>
                    <a:pt x="222" y="108"/>
                  </a:lnTo>
                  <a:lnTo>
                    <a:pt x="213" y="106"/>
                  </a:lnTo>
                  <a:lnTo>
                    <a:pt x="213" y="106"/>
                  </a:lnTo>
                  <a:lnTo>
                    <a:pt x="209" y="108"/>
                  </a:lnTo>
                  <a:lnTo>
                    <a:pt x="203" y="114"/>
                  </a:lnTo>
                  <a:lnTo>
                    <a:pt x="203" y="114"/>
                  </a:lnTo>
                  <a:lnTo>
                    <a:pt x="196" y="121"/>
                  </a:lnTo>
                  <a:lnTo>
                    <a:pt x="190" y="131"/>
                  </a:lnTo>
                  <a:lnTo>
                    <a:pt x="190" y="131"/>
                  </a:lnTo>
                  <a:lnTo>
                    <a:pt x="188" y="133"/>
                  </a:lnTo>
                  <a:lnTo>
                    <a:pt x="188" y="133"/>
                  </a:lnTo>
                  <a:lnTo>
                    <a:pt x="186" y="138"/>
                  </a:lnTo>
                  <a:lnTo>
                    <a:pt x="180" y="142"/>
                  </a:lnTo>
                  <a:lnTo>
                    <a:pt x="177" y="144"/>
                  </a:lnTo>
                  <a:lnTo>
                    <a:pt x="169" y="144"/>
                  </a:lnTo>
                  <a:lnTo>
                    <a:pt x="169" y="144"/>
                  </a:lnTo>
                  <a:lnTo>
                    <a:pt x="152" y="144"/>
                  </a:lnTo>
                  <a:lnTo>
                    <a:pt x="137" y="142"/>
                  </a:lnTo>
                  <a:lnTo>
                    <a:pt x="137" y="142"/>
                  </a:lnTo>
                  <a:lnTo>
                    <a:pt x="125" y="140"/>
                  </a:lnTo>
                  <a:lnTo>
                    <a:pt x="114" y="142"/>
                  </a:lnTo>
                  <a:lnTo>
                    <a:pt x="114" y="142"/>
                  </a:lnTo>
                  <a:lnTo>
                    <a:pt x="101" y="142"/>
                  </a:lnTo>
                  <a:lnTo>
                    <a:pt x="86" y="144"/>
                  </a:lnTo>
                  <a:lnTo>
                    <a:pt x="86" y="144"/>
                  </a:lnTo>
                  <a:lnTo>
                    <a:pt x="67" y="142"/>
                  </a:lnTo>
                  <a:lnTo>
                    <a:pt x="61" y="140"/>
                  </a:lnTo>
                  <a:lnTo>
                    <a:pt x="55" y="136"/>
                  </a:lnTo>
                  <a:lnTo>
                    <a:pt x="55" y="136"/>
                  </a:lnTo>
                  <a:lnTo>
                    <a:pt x="48" y="129"/>
                  </a:lnTo>
                  <a:lnTo>
                    <a:pt x="40" y="117"/>
                  </a:lnTo>
                  <a:lnTo>
                    <a:pt x="40" y="117"/>
                  </a:lnTo>
                  <a:lnTo>
                    <a:pt x="29" y="129"/>
                  </a:lnTo>
                  <a:lnTo>
                    <a:pt x="23" y="134"/>
                  </a:lnTo>
                  <a:lnTo>
                    <a:pt x="21" y="140"/>
                  </a:lnTo>
                  <a:lnTo>
                    <a:pt x="21" y="140"/>
                  </a:lnTo>
                  <a:lnTo>
                    <a:pt x="23" y="151"/>
                  </a:lnTo>
                  <a:lnTo>
                    <a:pt x="23" y="151"/>
                  </a:lnTo>
                  <a:lnTo>
                    <a:pt x="27" y="161"/>
                  </a:lnTo>
                  <a:lnTo>
                    <a:pt x="29" y="170"/>
                  </a:lnTo>
                  <a:lnTo>
                    <a:pt x="29" y="182"/>
                  </a:lnTo>
                  <a:lnTo>
                    <a:pt x="25" y="193"/>
                  </a:lnTo>
                  <a:lnTo>
                    <a:pt x="25" y="193"/>
                  </a:lnTo>
                  <a:lnTo>
                    <a:pt x="17" y="206"/>
                  </a:lnTo>
                  <a:lnTo>
                    <a:pt x="17" y="206"/>
                  </a:lnTo>
                  <a:lnTo>
                    <a:pt x="10" y="220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5"/>
                  </a:lnTo>
                  <a:lnTo>
                    <a:pt x="0" y="239"/>
                  </a:lnTo>
                  <a:lnTo>
                    <a:pt x="2" y="248"/>
                  </a:lnTo>
                  <a:lnTo>
                    <a:pt x="2" y="248"/>
                  </a:lnTo>
                  <a:lnTo>
                    <a:pt x="6" y="260"/>
                  </a:lnTo>
                  <a:lnTo>
                    <a:pt x="8" y="265"/>
                  </a:lnTo>
                  <a:lnTo>
                    <a:pt x="6" y="271"/>
                  </a:lnTo>
                  <a:lnTo>
                    <a:pt x="6" y="271"/>
                  </a:lnTo>
                  <a:lnTo>
                    <a:pt x="4" y="282"/>
                  </a:lnTo>
                  <a:lnTo>
                    <a:pt x="6" y="292"/>
                  </a:lnTo>
                  <a:lnTo>
                    <a:pt x="6" y="292"/>
                  </a:lnTo>
                  <a:lnTo>
                    <a:pt x="12" y="305"/>
                  </a:lnTo>
                  <a:lnTo>
                    <a:pt x="23" y="324"/>
                  </a:lnTo>
                  <a:lnTo>
                    <a:pt x="23" y="324"/>
                  </a:lnTo>
                  <a:lnTo>
                    <a:pt x="33" y="339"/>
                  </a:lnTo>
                  <a:lnTo>
                    <a:pt x="44" y="354"/>
                  </a:lnTo>
                  <a:lnTo>
                    <a:pt x="44" y="354"/>
                  </a:lnTo>
                  <a:lnTo>
                    <a:pt x="65" y="385"/>
                  </a:lnTo>
                  <a:lnTo>
                    <a:pt x="70" y="400"/>
                  </a:lnTo>
                  <a:lnTo>
                    <a:pt x="76" y="411"/>
                  </a:lnTo>
                  <a:lnTo>
                    <a:pt x="76" y="411"/>
                  </a:lnTo>
                  <a:lnTo>
                    <a:pt x="78" y="426"/>
                  </a:lnTo>
                  <a:lnTo>
                    <a:pt x="76" y="436"/>
                  </a:lnTo>
                  <a:lnTo>
                    <a:pt x="76" y="436"/>
                  </a:lnTo>
                  <a:lnTo>
                    <a:pt x="76" y="442"/>
                  </a:lnTo>
                  <a:lnTo>
                    <a:pt x="76" y="445"/>
                  </a:lnTo>
                  <a:lnTo>
                    <a:pt x="78" y="451"/>
                  </a:lnTo>
                  <a:lnTo>
                    <a:pt x="84" y="457"/>
                  </a:lnTo>
                  <a:lnTo>
                    <a:pt x="84" y="457"/>
                  </a:lnTo>
                  <a:lnTo>
                    <a:pt x="88" y="461"/>
                  </a:lnTo>
                  <a:lnTo>
                    <a:pt x="91" y="462"/>
                  </a:lnTo>
                  <a:lnTo>
                    <a:pt x="101" y="462"/>
                  </a:lnTo>
                  <a:lnTo>
                    <a:pt x="110" y="461"/>
                  </a:lnTo>
                  <a:lnTo>
                    <a:pt x="120" y="457"/>
                  </a:lnTo>
                  <a:lnTo>
                    <a:pt x="120" y="457"/>
                  </a:lnTo>
                  <a:lnTo>
                    <a:pt x="139" y="451"/>
                  </a:lnTo>
                  <a:lnTo>
                    <a:pt x="139" y="451"/>
                  </a:lnTo>
                  <a:lnTo>
                    <a:pt x="154" y="447"/>
                  </a:lnTo>
                  <a:lnTo>
                    <a:pt x="163" y="447"/>
                  </a:lnTo>
                  <a:lnTo>
                    <a:pt x="163" y="447"/>
                  </a:lnTo>
                  <a:lnTo>
                    <a:pt x="167" y="449"/>
                  </a:lnTo>
                  <a:lnTo>
                    <a:pt x="171" y="451"/>
                  </a:lnTo>
                  <a:lnTo>
                    <a:pt x="177" y="459"/>
                  </a:lnTo>
                  <a:lnTo>
                    <a:pt x="177" y="459"/>
                  </a:lnTo>
                  <a:lnTo>
                    <a:pt x="180" y="468"/>
                  </a:lnTo>
                  <a:lnTo>
                    <a:pt x="180" y="468"/>
                  </a:lnTo>
                  <a:lnTo>
                    <a:pt x="182" y="474"/>
                  </a:lnTo>
                  <a:lnTo>
                    <a:pt x="186" y="478"/>
                  </a:lnTo>
                  <a:lnTo>
                    <a:pt x="192" y="479"/>
                  </a:lnTo>
                  <a:lnTo>
                    <a:pt x="192" y="479"/>
                  </a:lnTo>
                  <a:lnTo>
                    <a:pt x="203" y="485"/>
                  </a:lnTo>
                  <a:lnTo>
                    <a:pt x="207" y="491"/>
                  </a:lnTo>
                  <a:lnTo>
                    <a:pt x="211" y="497"/>
                  </a:lnTo>
                  <a:lnTo>
                    <a:pt x="211" y="497"/>
                  </a:lnTo>
                  <a:lnTo>
                    <a:pt x="213" y="502"/>
                  </a:lnTo>
                  <a:lnTo>
                    <a:pt x="215" y="510"/>
                  </a:lnTo>
                  <a:lnTo>
                    <a:pt x="215" y="519"/>
                  </a:lnTo>
                  <a:lnTo>
                    <a:pt x="213" y="529"/>
                  </a:lnTo>
                  <a:lnTo>
                    <a:pt x="213" y="529"/>
                  </a:lnTo>
                  <a:lnTo>
                    <a:pt x="207" y="548"/>
                  </a:lnTo>
                  <a:lnTo>
                    <a:pt x="199" y="563"/>
                  </a:lnTo>
                  <a:lnTo>
                    <a:pt x="199" y="563"/>
                  </a:lnTo>
                  <a:lnTo>
                    <a:pt x="192" y="570"/>
                  </a:lnTo>
                  <a:lnTo>
                    <a:pt x="186" y="578"/>
                  </a:lnTo>
                  <a:lnTo>
                    <a:pt x="180" y="582"/>
                  </a:lnTo>
                  <a:lnTo>
                    <a:pt x="175" y="586"/>
                  </a:lnTo>
                  <a:lnTo>
                    <a:pt x="175" y="586"/>
                  </a:lnTo>
                  <a:lnTo>
                    <a:pt x="173" y="588"/>
                  </a:lnTo>
                  <a:lnTo>
                    <a:pt x="173" y="589"/>
                  </a:lnTo>
                  <a:lnTo>
                    <a:pt x="171" y="599"/>
                  </a:lnTo>
                  <a:lnTo>
                    <a:pt x="171" y="599"/>
                  </a:lnTo>
                  <a:lnTo>
                    <a:pt x="173" y="605"/>
                  </a:lnTo>
                  <a:lnTo>
                    <a:pt x="171" y="608"/>
                  </a:lnTo>
                  <a:lnTo>
                    <a:pt x="171" y="608"/>
                  </a:lnTo>
                  <a:lnTo>
                    <a:pt x="160" y="620"/>
                  </a:lnTo>
                  <a:lnTo>
                    <a:pt x="160" y="620"/>
                  </a:lnTo>
                  <a:lnTo>
                    <a:pt x="146" y="629"/>
                  </a:lnTo>
                  <a:lnTo>
                    <a:pt x="146" y="629"/>
                  </a:lnTo>
                  <a:lnTo>
                    <a:pt x="137" y="639"/>
                  </a:lnTo>
                  <a:lnTo>
                    <a:pt x="137" y="639"/>
                  </a:lnTo>
                  <a:lnTo>
                    <a:pt x="129" y="646"/>
                  </a:lnTo>
                  <a:lnTo>
                    <a:pt x="125" y="650"/>
                  </a:lnTo>
                  <a:lnTo>
                    <a:pt x="120" y="652"/>
                  </a:lnTo>
                  <a:lnTo>
                    <a:pt x="120" y="652"/>
                  </a:lnTo>
                  <a:lnTo>
                    <a:pt x="112" y="654"/>
                  </a:lnTo>
                  <a:lnTo>
                    <a:pt x="112" y="654"/>
                  </a:lnTo>
                  <a:lnTo>
                    <a:pt x="101" y="660"/>
                  </a:lnTo>
                  <a:lnTo>
                    <a:pt x="97" y="662"/>
                  </a:lnTo>
                  <a:lnTo>
                    <a:pt x="93" y="665"/>
                  </a:lnTo>
                  <a:lnTo>
                    <a:pt x="93" y="665"/>
                  </a:lnTo>
                  <a:lnTo>
                    <a:pt x="88" y="671"/>
                  </a:lnTo>
                  <a:lnTo>
                    <a:pt x="80" y="675"/>
                  </a:lnTo>
                  <a:lnTo>
                    <a:pt x="80" y="675"/>
                  </a:lnTo>
                  <a:lnTo>
                    <a:pt x="67" y="684"/>
                  </a:lnTo>
                  <a:lnTo>
                    <a:pt x="61" y="688"/>
                  </a:lnTo>
                  <a:lnTo>
                    <a:pt x="55" y="696"/>
                  </a:lnTo>
                  <a:lnTo>
                    <a:pt x="55" y="696"/>
                  </a:lnTo>
                  <a:lnTo>
                    <a:pt x="52" y="703"/>
                  </a:lnTo>
                  <a:lnTo>
                    <a:pt x="52" y="711"/>
                  </a:lnTo>
                  <a:lnTo>
                    <a:pt x="55" y="716"/>
                  </a:lnTo>
                  <a:lnTo>
                    <a:pt x="59" y="724"/>
                  </a:lnTo>
                  <a:lnTo>
                    <a:pt x="59" y="724"/>
                  </a:lnTo>
                  <a:lnTo>
                    <a:pt x="63" y="732"/>
                  </a:lnTo>
                  <a:lnTo>
                    <a:pt x="67" y="739"/>
                  </a:lnTo>
                  <a:lnTo>
                    <a:pt x="67" y="739"/>
                  </a:lnTo>
                  <a:lnTo>
                    <a:pt x="78" y="764"/>
                  </a:lnTo>
                  <a:lnTo>
                    <a:pt x="78" y="764"/>
                  </a:lnTo>
                  <a:lnTo>
                    <a:pt x="86" y="777"/>
                  </a:lnTo>
                  <a:lnTo>
                    <a:pt x="89" y="790"/>
                  </a:lnTo>
                  <a:lnTo>
                    <a:pt x="89" y="790"/>
                  </a:lnTo>
                  <a:lnTo>
                    <a:pt x="93" y="798"/>
                  </a:lnTo>
                  <a:lnTo>
                    <a:pt x="97" y="806"/>
                  </a:lnTo>
                  <a:lnTo>
                    <a:pt x="97" y="806"/>
                  </a:lnTo>
                  <a:lnTo>
                    <a:pt x="105" y="821"/>
                  </a:lnTo>
                  <a:lnTo>
                    <a:pt x="106" y="828"/>
                  </a:lnTo>
                  <a:lnTo>
                    <a:pt x="106" y="836"/>
                  </a:lnTo>
                  <a:lnTo>
                    <a:pt x="106" y="836"/>
                  </a:lnTo>
                  <a:lnTo>
                    <a:pt x="106" y="844"/>
                  </a:lnTo>
                  <a:lnTo>
                    <a:pt x="108" y="845"/>
                  </a:lnTo>
                  <a:lnTo>
                    <a:pt x="108" y="845"/>
                  </a:lnTo>
                  <a:lnTo>
                    <a:pt x="112" y="847"/>
                  </a:lnTo>
                  <a:lnTo>
                    <a:pt x="120" y="849"/>
                  </a:lnTo>
                  <a:lnTo>
                    <a:pt x="120" y="849"/>
                  </a:lnTo>
                  <a:lnTo>
                    <a:pt x="127" y="851"/>
                  </a:lnTo>
                  <a:lnTo>
                    <a:pt x="131" y="855"/>
                  </a:lnTo>
                  <a:lnTo>
                    <a:pt x="131" y="855"/>
                  </a:lnTo>
                  <a:lnTo>
                    <a:pt x="137" y="861"/>
                  </a:lnTo>
                  <a:lnTo>
                    <a:pt x="148" y="862"/>
                  </a:lnTo>
                  <a:lnTo>
                    <a:pt x="148" y="862"/>
                  </a:lnTo>
                  <a:lnTo>
                    <a:pt x="156" y="864"/>
                  </a:lnTo>
                  <a:lnTo>
                    <a:pt x="160" y="864"/>
                  </a:lnTo>
                  <a:lnTo>
                    <a:pt x="165" y="861"/>
                  </a:lnTo>
                  <a:lnTo>
                    <a:pt x="165" y="861"/>
                  </a:lnTo>
                  <a:lnTo>
                    <a:pt x="173" y="855"/>
                  </a:lnTo>
                  <a:lnTo>
                    <a:pt x="173" y="855"/>
                  </a:lnTo>
                  <a:lnTo>
                    <a:pt x="179" y="853"/>
                  </a:lnTo>
                  <a:lnTo>
                    <a:pt x="184" y="853"/>
                  </a:lnTo>
                  <a:lnTo>
                    <a:pt x="190" y="855"/>
                  </a:lnTo>
                  <a:lnTo>
                    <a:pt x="194" y="859"/>
                  </a:lnTo>
                  <a:lnTo>
                    <a:pt x="194" y="859"/>
                  </a:lnTo>
                  <a:lnTo>
                    <a:pt x="199" y="861"/>
                  </a:lnTo>
                  <a:lnTo>
                    <a:pt x="203" y="862"/>
                  </a:lnTo>
                  <a:lnTo>
                    <a:pt x="203" y="862"/>
                  </a:lnTo>
                  <a:lnTo>
                    <a:pt x="207" y="861"/>
                  </a:lnTo>
                  <a:lnTo>
                    <a:pt x="209" y="855"/>
                  </a:lnTo>
                  <a:lnTo>
                    <a:pt x="209" y="855"/>
                  </a:lnTo>
                  <a:lnTo>
                    <a:pt x="213" y="847"/>
                  </a:lnTo>
                  <a:lnTo>
                    <a:pt x="218" y="840"/>
                  </a:lnTo>
                  <a:lnTo>
                    <a:pt x="218" y="840"/>
                  </a:lnTo>
                  <a:lnTo>
                    <a:pt x="222" y="838"/>
                  </a:lnTo>
                  <a:lnTo>
                    <a:pt x="224" y="838"/>
                  </a:lnTo>
                  <a:lnTo>
                    <a:pt x="226" y="840"/>
                  </a:lnTo>
                  <a:lnTo>
                    <a:pt x="230" y="842"/>
                  </a:lnTo>
                  <a:lnTo>
                    <a:pt x="230" y="842"/>
                  </a:lnTo>
                  <a:lnTo>
                    <a:pt x="232" y="847"/>
                  </a:lnTo>
                  <a:lnTo>
                    <a:pt x="232" y="847"/>
                  </a:lnTo>
                  <a:lnTo>
                    <a:pt x="235" y="853"/>
                  </a:lnTo>
                  <a:lnTo>
                    <a:pt x="239" y="857"/>
                  </a:lnTo>
                  <a:lnTo>
                    <a:pt x="243" y="862"/>
                  </a:lnTo>
                  <a:lnTo>
                    <a:pt x="251" y="864"/>
                  </a:lnTo>
                  <a:lnTo>
                    <a:pt x="251" y="864"/>
                  </a:lnTo>
                  <a:lnTo>
                    <a:pt x="258" y="864"/>
                  </a:lnTo>
                  <a:lnTo>
                    <a:pt x="262" y="864"/>
                  </a:lnTo>
                  <a:lnTo>
                    <a:pt x="270" y="861"/>
                  </a:lnTo>
                  <a:lnTo>
                    <a:pt x="270" y="861"/>
                  </a:lnTo>
                  <a:lnTo>
                    <a:pt x="279" y="855"/>
                  </a:lnTo>
                  <a:lnTo>
                    <a:pt x="287" y="853"/>
                  </a:lnTo>
                  <a:lnTo>
                    <a:pt x="296" y="851"/>
                  </a:lnTo>
                  <a:lnTo>
                    <a:pt x="296" y="851"/>
                  </a:lnTo>
                  <a:lnTo>
                    <a:pt x="307" y="853"/>
                  </a:lnTo>
                  <a:lnTo>
                    <a:pt x="313" y="855"/>
                  </a:lnTo>
                  <a:lnTo>
                    <a:pt x="317" y="861"/>
                  </a:lnTo>
                  <a:lnTo>
                    <a:pt x="321" y="866"/>
                  </a:lnTo>
                  <a:lnTo>
                    <a:pt x="321" y="866"/>
                  </a:lnTo>
                  <a:lnTo>
                    <a:pt x="325" y="876"/>
                  </a:lnTo>
                  <a:lnTo>
                    <a:pt x="328" y="880"/>
                  </a:lnTo>
                  <a:lnTo>
                    <a:pt x="334" y="881"/>
                  </a:lnTo>
                  <a:lnTo>
                    <a:pt x="334" y="881"/>
                  </a:lnTo>
                  <a:lnTo>
                    <a:pt x="340" y="883"/>
                  </a:lnTo>
                  <a:lnTo>
                    <a:pt x="345" y="883"/>
                  </a:lnTo>
                  <a:lnTo>
                    <a:pt x="357" y="881"/>
                  </a:lnTo>
                  <a:lnTo>
                    <a:pt x="370" y="876"/>
                  </a:lnTo>
                  <a:lnTo>
                    <a:pt x="381" y="870"/>
                  </a:lnTo>
                  <a:lnTo>
                    <a:pt x="381" y="870"/>
                  </a:lnTo>
                  <a:lnTo>
                    <a:pt x="395" y="864"/>
                  </a:lnTo>
                  <a:lnTo>
                    <a:pt x="406" y="861"/>
                  </a:lnTo>
                  <a:lnTo>
                    <a:pt x="406" y="861"/>
                  </a:lnTo>
                  <a:lnTo>
                    <a:pt x="414" y="859"/>
                  </a:lnTo>
                  <a:lnTo>
                    <a:pt x="417" y="861"/>
                  </a:lnTo>
                  <a:lnTo>
                    <a:pt x="421" y="862"/>
                  </a:lnTo>
                  <a:lnTo>
                    <a:pt x="421" y="866"/>
                  </a:lnTo>
                  <a:lnTo>
                    <a:pt x="421" y="866"/>
                  </a:lnTo>
                  <a:lnTo>
                    <a:pt x="423" y="872"/>
                  </a:lnTo>
                  <a:lnTo>
                    <a:pt x="423" y="872"/>
                  </a:lnTo>
                  <a:lnTo>
                    <a:pt x="423" y="880"/>
                  </a:lnTo>
                  <a:lnTo>
                    <a:pt x="427" y="889"/>
                  </a:lnTo>
                  <a:lnTo>
                    <a:pt x="427" y="889"/>
                  </a:lnTo>
                  <a:lnTo>
                    <a:pt x="431" y="895"/>
                  </a:lnTo>
                  <a:lnTo>
                    <a:pt x="435" y="897"/>
                  </a:lnTo>
                  <a:lnTo>
                    <a:pt x="436" y="897"/>
                  </a:lnTo>
                  <a:lnTo>
                    <a:pt x="440" y="895"/>
                  </a:lnTo>
                  <a:lnTo>
                    <a:pt x="440" y="895"/>
                  </a:lnTo>
                  <a:lnTo>
                    <a:pt x="448" y="893"/>
                  </a:lnTo>
                  <a:lnTo>
                    <a:pt x="457" y="891"/>
                  </a:lnTo>
                  <a:lnTo>
                    <a:pt x="457" y="891"/>
                  </a:lnTo>
                  <a:lnTo>
                    <a:pt x="463" y="893"/>
                  </a:lnTo>
                  <a:lnTo>
                    <a:pt x="469" y="897"/>
                  </a:lnTo>
                  <a:lnTo>
                    <a:pt x="476" y="906"/>
                  </a:lnTo>
                  <a:lnTo>
                    <a:pt x="476" y="906"/>
                  </a:lnTo>
                  <a:lnTo>
                    <a:pt x="486" y="917"/>
                  </a:lnTo>
                  <a:lnTo>
                    <a:pt x="491" y="923"/>
                  </a:lnTo>
                  <a:lnTo>
                    <a:pt x="499" y="927"/>
                  </a:lnTo>
                  <a:lnTo>
                    <a:pt x="499" y="927"/>
                  </a:lnTo>
                  <a:lnTo>
                    <a:pt x="507" y="931"/>
                  </a:lnTo>
                  <a:lnTo>
                    <a:pt x="512" y="931"/>
                  </a:lnTo>
                  <a:lnTo>
                    <a:pt x="516" y="927"/>
                  </a:lnTo>
                  <a:lnTo>
                    <a:pt x="518" y="923"/>
                  </a:lnTo>
                  <a:lnTo>
                    <a:pt x="518" y="923"/>
                  </a:lnTo>
                  <a:lnTo>
                    <a:pt x="524" y="916"/>
                  </a:lnTo>
                  <a:lnTo>
                    <a:pt x="531" y="908"/>
                  </a:lnTo>
                  <a:lnTo>
                    <a:pt x="531" y="908"/>
                  </a:lnTo>
                  <a:lnTo>
                    <a:pt x="537" y="902"/>
                  </a:lnTo>
                  <a:lnTo>
                    <a:pt x="545" y="900"/>
                  </a:lnTo>
                  <a:lnTo>
                    <a:pt x="548" y="899"/>
                  </a:lnTo>
                  <a:lnTo>
                    <a:pt x="552" y="900"/>
                  </a:lnTo>
                  <a:lnTo>
                    <a:pt x="552" y="900"/>
                  </a:lnTo>
                  <a:lnTo>
                    <a:pt x="556" y="899"/>
                  </a:lnTo>
                  <a:lnTo>
                    <a:pt x="556" y="893"/>
                  </a:lnTo>
                  <a:lnTo>
                    <a:pt x="556" y="893"/>
                  </a:lnTo>
                  <a:lnTo>
                    <a:pt x="556" y="883"/>
                  </a:lnTo>
                  <a:lnTo>
                    <a:pt x="554" y="876"/>
                  </a:lnTo>
                  <a:lnTo>
                    <a:pt x="554" y="876"/>
                  </a:lnTo>
                  <a:lnTo>
                    <a:pt x="550" y="866"/>
                  </a:lnTo>
                  <a:lnTo>
                    <a:pt x="546" y="853"/>
                  </a:lnTo>
                  <a:lnTo>
                    <a:pt x="546" y="853"/>
                  </a:lnTo>
                  <a:lnTo>
                    <a:pt x="545" y="847"/>
                  </a:lnTo>
                  <a:lnTo>
                    <a:pt x="539" y="845"/>
                  </a:lnTo>
                  <a:lnTo>
                    <a:pt x="531" y="844"/>
                  </a:lnTo>
                  <a:lnTo>
                    <a:pt x="524" y="842"/>
                  </a:lnTo>
                  <a:lnTo>
                    <a:pt x="524" y="842"/>
                  </a:lnTo>
                  <a:lnTo>
                    <a:pt x="516" y="842"/>
                  </a:lnTo>
                  <a:lnTo>
                    <a:pt x="507" y="840"/>
                  </a:lnTo>
                  <a:lnTo>
                    <a:pt x="497" y="836"/>
                  </a:lnTo>
                  <a:lnTo>
                    <a:pt x="491" y="828"/>
                  </a:lnTo>
                  <a:lnTo>
                    <a:pt x="491" y="828"/>
                  </a:lnTo>
                  <a:lnTo>
                    <a:pt x="486" y="821"/>
                  </a:lnTo>
                  <a:lnTo>
                    <a:pt x="484" y="813"/>
                  </a:lnTo>
                  <a:lnTo>
                    <a:pt x="484" y="813"/>
                  </a:lnTo>
                  <a:lnTo>
                    <a:pt x="482" y="806"/>
                  </a:lnTo>
                  <a:lnTo>
                    <a:pt x="482" y="798"/>
                  </a:lnTo>
                  <a:lnTo>
                    <a:pt x="482" y="798"/>
                  </a:lnTo>
                  <a:lnTo>
                    <a:pt x="486" y="792"/>
                  </a:lnTo>
                  <a:lnTo>
                    <a:pt x="491" y="787"/>
                  </a:lnTo>
                  <a:lnTo>
                    <a:pt x="491" y="787"/>
                  </a:lnTo>
                  <a:lnTo>
                    <a:pt x="499" y="783"/>
                  </a:lnTo>
                  <a:lnTo>
                    <a:pt x="499" y="783"/>
                  </a:lnTo>
                  <a:lnTo>
                    <a:pt x="505" y="781"/>
                  </a:lnTo>
                  <a:lnTo>
                    <a:pt x="512" y="781"/>
                  </a:lnTo>
                  <a:lnTo>
                    <a:pt x="512" y="781"/>
                  </a:lnTo>
                  <a:lnTo>
                    <a:pt x="522" y="779"/>
                  </a:lnTo>
                  <a:lnTo>
                    <a:pt x="529" y="777"/>
                  </a:lnTo>
                  <a:lnTo>
                    <a:pt x="535" y="773"/>
                  </a:lnTo>
                  <a:lnTo>
                    <a:pt x="537" y="770"/>
                  </a:lnTo>
                  <a:lnTo>
                    <a:pt x="539" y="764"/>
                  </a:lnTo>
                  <a:lnTo>
                    <a:pt x="539" y="764"/>
                  </a:lnTo>
                  <a:lnTo>
                    <a:pt x="539" y="756"/>
                  </a:lnTo>
                  <a:lnTo>
                    <a:pt x="537" y="753"/>
                  </a:lnTo>
                  <a:lnTo>
                    <a:pt x="535" y="749"/>
                  </a:lnTo>
                  <a:lnTo>
                    <a:pt x="535" y="749"/>
                  </a:lnTo>
                  <a:lnTo>
                    <a:pt x="531" y="747"/>
                  </a:lnTo>
                  <a:lnTo>
                    <a:pt x="531" y="743"/>
                  </a:lnTo>
                  <a:lnTo>
                    <a:pt x="531" y="739"/>
                  </a:lnTo>
                  <a:lnTo>
                    <a:pt x="535" y="735"/>
                  </a:lnTo>
                  <a:lnTo>
                    <a:pt x="535" y="735"/>
                  </a:lnTo>
                  <a:lnTo>
                    <a:pt x="543" y="728"/>
                  </a:lnTo>
                  <a:lnTo>
                    <a:pt x="548" y="724"/>
                  </a:lnTo>
                  <a:lnTo>
                    <a:pt x="548" y="724"/>
                  </a:lnTo>
                  <a:lnTo>
                    <a:pt x="554" y="722"/>
                  </a:lnTo>
                  <a:lnTo>
                    <a:pt x="556" y="720"/>
                  </a:lnTo>
                  <a:lnTo>
                    <a:pt x="558" y="715"/>
                  </a:lnTo>
                  <a:lnTo>
                    <a:pt x="558" y="715"/>
                  </a:lnTo>
                  <a:lnTo>
                    <a:pt x="562" y="703"/>
                  </a:lnTo>
                  <a:lnTo>
                    <a:pt x="569" y="698"/>
                  </a:lnTo>
                  <a:lnTo>
                    <a:pt x="577" y="692"/>
                  </a:lnTo>
                  <a:lnTo>
                    <a:pt x="588" y="690"/>
                  </a:lnTo>
                  <a:lnTo>
                    <a:pt x="588" y="690"/>
                  </a:lnTo>
                  <a:lnTo>
                    <a:pt x="594" y="688"/>
                  </a:lnTo>
                  <a:lnTo>
                    <a:pt x="594" y="688"/>
                  </a:lnTo>
                  <a:lnTo>
                    <a:pt x="601" y="684"/>
                  </a:lnTo>
                  <a:lnTo>
                    <a:pt x="605" y="680"/>
                  </a:lnTo>
                  <a:lnTo>
                    <a:pt x="605" y="680"/>
                  </a:lnTo>
                  <a:lnTo>
                    <a:pt x="611" y="673"/>
                  </a:lnTo>
                  <a:lnTo>
                    <a:pt x="617" y="667"/>
                  </a:lnTo>
                  <a:lnTo>
                    <a:pt x="626" y="662"/>
                  </a:lnTo>
                  <a:lnTo>
                    <a:pt x="626" y="662"/>
                  </a:lnTo>
                  <a:lnTo>
                    <a:pt x="639" y="654"/>
                  </a:lnTo>
                  <a:lnTo>
                    <a:pt x="645" y="650"/>
                  </a:lnTo>
                  <a:lnTo>
                    <a:pt x="645" y="650"/>
                  </a:lnTo>
                  <a:lnTo>
                    <a:pt x="649" y="646"/>
                  </a:lnTo>
                  <a:lnTo>
                    <a:pt x="656" y="639"/>
                  </a:lnTo>
                  <a:lnTo>
                    <a:pt x="656" y="639"/>
                  </a:lnTo>
                  <a:lnTo>
                    <a:pt x="668" y="633"/>
                  </a:lnTo>
                  <a:lnTo>
                    <a:pt x="679" y="631"/>
                  </a:lnTo>
                  <a:lnTo>
                    <a:pt x="704" y="629"/>
                  </a:lnTo>
                  <a:lnTo>
                    <a:pt x="704" y="629"/>
                  </a:lnTo>
                  <a:lnTo>
                    <a:pt x="721" y="627"/>
                  </a:lnTo>
                  <a:lnTo>
                    <a:pt x="721" y="627"/>
                  </a:lnTo>
                  <a:lnTo>
                    <a:pt x="725" y="624"/>
                  </a:lnTo>
                  <a:lnTo>
                    <a:pt x="725" y="624"/>
                  </a:lnTo>
                  <a:lnTo>
                    <a:pt x="727" y="622"/>
                  </a:lnTo>
                  <a:lnTo>
                    <a:pt x="727" y="618"/>
                  </a:lnTo>
                  <a:lnTo>
                    <a:pt x="727" y="618"/>
                  </a:lnTo>
                  <a:lnTo>
                    <a:pt x="723" y="608"/>
                  </a:lnTo>
                  <a:lnTo>
                    <a:pt x="723" y="608"/>
                  </a:lnTo>
                  <a:lnTo>
                    <a:pt x="719" y="603"/>
                  </a:lnTo>
                  <a:lnTo>
                    <a:pt x="713" y="601"/>
                  </a:lnTo>
                  <a:lnTo>
                    <a:pt x="713" y="601"/>
                  </a:lnTo>
                  <a:lnTo>
                    <a:pt x="708" y="597"/>
                  </a:lnTo>
                  <a:lnTo>
                    <a:pt x="702" y="591"/>
                  </a:lnTo>
                  <a:lnTo>
                    <a:pt x="698" y="586"/>
                  </a:lnTo>
                  <a:lnTo>
                    <a:pt x="692" y="576"/>
                  </a:lnTo>
                  <a:lnTo>
                    <a:pt x="692" y="576"/>
                  </a:lnTo>
                  <a:lnTo>
                    <a:pt x="689" y="559"/>
                  </a:lnTo>
                  <a:lnTo>
                    <a:pt x="687" y="552"/>
                  </a:lnTo>
                  <a:lnTo>
                    <a:pt x="689" y="542"/>
                  </a:lnTo>
                  <a:lnTo>
                    <a:pt x="689" y="542"/>
                  </a:lnTo>
                  <a:lnTo>
                    <a:pt x="691" y="536"/>
                  </a:lnTo>
                  <a:lnTo>
                    <a:pt x="692" y="533"/>
                  </a:lnTo>
                  <a:lnTo>
                    <a:pt x="696" y="531"/>
                  </a:lnTo>
                  <a:lnTo>
                    <a:pt x="702" y="531"/>
                  </a:lnTo>
                  <a:lnTo>
                    <a:pt x="702" y="53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fr-FR" sz="2400" b="1" dirty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75" name="FREEFORM_21">
            <a:extLst>
              <a:ext uri="{FF2B5EF4-FFF2-40B4-BE49-F238E27FC236}">
                <a16:creationId xmlns:a16="http://schemas.microsoft.com/office/drawing/2014/main" id="{5CE11C26-ED23-5767-63B6-A6605D057C4B}"/>
              </a:ext>
            </a:extLst>
          </p:cNvPr>
          <p:cNvSpPr>
            <a:spLocks/>
          </p:cNvSpPr>
          <p:nvPr/>
        </p:nvSpPr>
        <p:spPr bwMode="auto">
          <a:xfrm>
            <a:off x="5183323" y="3194621"/>
            <a:ext cx="556057" cy="616891"/>
          </a:xfrm>
          <a:custGeom>
            <a:avLst/>
            <a:gdLst>
              <a:gd name="T0" fmla="*/ 237 w 521"/>
              <a:gd name="T1" fmla="*/ 541 h 578"/>
              <a:gd name="T2" fmla="*/ 284 w 521"/>
              <a:gd name="T3" fmla="*/ 561 h 578"/>
              <a:gd name="T4" fmla="*/ 314 w 521"/>
              <a:gd name="T5" fmla="*/ 577 h 578"/>
              <a:gd name="T6" fmla="*/ 337 w 521"/>
              <a:gd name="T7" fmla="*/ 575 h 578"/>
              <a:gd name="T8" fmla="*/ 369 w 521"/>
              <a:gd name="T9" fmla="*/ 565 h 578"/>
              <a:gd name="T10" fmla="*/ 403 w 521"/>
              <a:gd name="T11" fmla="*/ 522 h 578"/>
              <a:gd name="T12" fmla="*/ 415 w 521"/>
              <a:gd name="T13" fmla="*/ 493 h 578"/>
              <a:gd name="T14" fmla="*/ 415 w 521"/>
              <a:gd name="T15" fmla="*/ 467 h 578"/>
              <a:gd name="T16" fmla="*/ 441 w 521"/>
              <a:gd name="T17" fmla="*/ 446 h 578"/>
              <a:gd name="T18" fmla="*/ 457 w 521"/>
              <a:gd name="T19" fmla="*/ 408 h 578"/>
              <a:gd name="T20" fmla="*/ 466 w 521"/>
              <a:gd name="T21" fmla="*/ 393 h 578"/>
              <a:gd name="T22" fmla="*/ 496 w 521"/>
              <a:gd name="T23" fmla="*/ 398 h 578"/>
              <a:gd name="T24" fmla="*/ 496 w 521"/>
              <a:gd name="T25" fmla="*/ 383 h 578"/>
              <a:gd name="T26" fmla="*/ 496 w 521"/>
              <a:gd name="T27" fmla="*/ 360 h 578"/>
              <a:gd name="T28" fmla="*/ 489 w 521"/>
              <a:gd name="T29" fmla="*/ 321 h 578"/>
              <a:gd name="T30" fmla="*/ 502 w 521"/>
              <a:gd name="T31" fmla="*/ 298 h 578"/>
              <a:gd name="T32" fmla="*/ 491 w 521"/>
              <a:gd name="T33" fmla="*/ 264 h 578"/>
              <a:gd name="T34" fmla="*/ 474 w 521"/>
              <a:gd name="T35" fmla="*/ 233 h 578"/>
              <a:gd name="T36" fmla="*/ 485 w 521"/>
              <a:gd name="T37" fmla="*/ 222 h 578"/>
              <a:gd name="T38" fmla="*/ 506 w 521"/>
              <a:gd name="T39" fmla="*/ 199 h 578"/>
              <a:gd name="T40" fmla="*/ 521 w 521"/>
              <a:gd name="T41" fmla="*/ 144 h 578"/>
              <a:gd name="T42" fmla="*/ 504 w 521"/>
              <a:gd name="T43" fmla="*/ 93 h 578"/>
              <a:gd name="T44" fmla="*/ 462 w 521"/>
              <a:gd name="T45" fmla="*/ 46 h 578"/>
              <a:gd name="T46" fmla="*/ 434 w 521"/>
              <a:gd name="T47" fmla="*/ 13 h 578"/>
              <a:gd name="T48" fmla="*/ 386 w 521"/>
              <a:gd name="T49" fmla="*/ 15 h 578"/>
              <a:gd name="T50" fmla="*/ 341 w 521"/>
              <a:gd name="T51" fmla="*/ 6 h 578"/>
              <a:gd name="T52" fmla="*/ 322 w 521"/>
              <a:gd name="T53" fmla="*/ 2 h 578"/>
              <a:gd name="T54" fmla="*/ 293 w 521"/>
              <a:gd name="T55" fmla="*/ 17 h 578"/>
              <a:gd name="T56" fmla="*/ 233 w 521"/>
              <a:gd name="T57" fmla="*/ 21 h 578"/>
              <a:gd name="T58" fmla="*/ 185 w 521"/>
              <a:gd name="T59" fmla="*/ 25 h 578"/>
              <a:gd name="T60" fmla="*/ 151 w 521"/>
              <a:gd name="T61" fmla="*/ 23 h 578"/>
              <a:gd name="T62" fmla="*/ 128 w 521"/>
              <a:gd name="T63" fmla="*/ 42 h 578"/>
              <a:gd name="T64" fmla="*/ 73 w 521"/>
              <a:gd name="T65" fmla="*/ 65 h 578"/>
              <a:gd name="T66" fmla="*/ 37 w 521"/>
              <a:gd name="T67" fmla="*/ 68 h 578"/>
              <a:gd name="T68" fmla="*/ 49 w 521"/>
              <a:gd name="T69" fmla="*/ 89 h 578"/>
              <a:gd name="T70" fmla="*/ 58 w 521"/>
              <a:gd name="T71" fmla="*/ 125 h 578"/>
              <a:gd name="T72" fmla="*/ 72 w 521"/>
              <a:gd name="T73" fmla="*/ 161 h 578"/>
              <a:gd name="T74" fmla="*/ 73 w 521"/>
              <a:gd name="T75" fmla="*/ 190 h 578"/>
              <a:gd name="T76" fmla="*/ 45 w 521"/>
              <a:gd name="T77" fmla="*/ 209 h 578"/>
              <a:gd name="T78" fmla="*/ 17 w 521"/>
              <a:gd name="T79" fmla="*/ 249 h 578"/>
              <a:gd name="T80" fmla="*/ 0 w 521"/>
              <a:gd name="T81" fmla="*/ 266 h 578"/>
              <a:gd name="T82" fmla="*/ 41 w 521"/>
              <a:gd name="T83" fmla="*/ 286 h 578"/>
              <a:gd name="T84" fmla="*/ 36 w 521"/>
              <a:gd name="T85" fmla="*/ 315 h 578"/>
              <a:gd name="T86" fmla="*/ 58 w 521"/>
              <a:gd name="T87" fmla="*/ 313 h 578"/>
              <a:gd name="T88" fmla="*/ 92 w 521"/>
              <a:gd name="T89" fmla="*/ 307 h 578"/>
              <a:gd name="T90" fmla="*/ 110 w 521"/>
              <a:gd name="T91" fmla="*/ 323 h 578"/>
              <a:gd name="T92" fmla="*/ 121 w 521"/>
              <a:gd name="T93" fmla="*/ 336 h 578"/>
              <a:gd name="T94" fmla="*/ 147 w 521"/>
              <a:gd name="T95" fmla="*/ 345 h 578"/>
              <a:gd name="T96" fmla="*/ 153 w 521"/>
              <a:gd name="T97" fmla="*/ 366 h 578"/>
              <a:gd name="T98" fmla="*/ 166 w 521"/>
              <a:gd name="T99" fmla="*/ 387 h 578"/>
              <a:gd name="T100" fmla="*/ 191 w 521"/>
              <a:gd name="T101" fmla="*/ 408 h 578"/>
              <a:gd name="T102" fmla="*/ 182 w 521"/>
              <a:gd name="T103" fmla="*/ 440 h 578"/>
              <a:gd name="T104" fmla="*/ 174 w 521"/>
              <a:gd name="T105" fmla="*/ 459 h 578"/>
              <a:gd name="T106" fmla="*/ 202 w 521"/>
              <a:gd name="T107" fmla="*/ 495 h 578"/>
              <a:gd name="T108" fmla="*/ 214 w 521"/>
              <a:gd name="T109" fmla="*/ 520 h 578"/>
              <a:gd name="T110" fmla="*/ 221 w 521"/>
              <a:gd name="T111" fmla="*/ 535 h 5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21" h="578">
                <a:moveTo>
                  <a:pt x="221" y="535"/>
                </a:moveTo>
                <a:lnTo>
                  <a:pt x="221" y="535"/>
                </a:lnTo>
                <a:lnTo>
                  <a:pt x="229" y="542"/>
                </a:lnTo>
                <a:lnTo>
                  <a:pt x="229" y="542"/>
                </a:lnTo>
                <a:lnTo>
                  <a:pt x="237" y="541"/>
                </a:lnTo>
                <a:lnTo>
                  <a:pt x="250" y="542"/>
                </a:lnTo>
                <a:lnTo>
                  <a:pt x="250" y="542"/>
                </a:lnTo>
                <a:lnTo>
                  <a:pt x="261" y="546"/>
                </a:lnTo>
                <a:lnTo>
                  <a:pt x="271" y="550"/>
                </a:lnTo>
                <a:lnTo>
                  <a:pt x="284" y="561"/>
                </a:lnTo>
                <a:lnTo>
                  <a:pt x="284" y="561"/>
                </a:lnTo>
                <a:lnTo>
                  <a:pt x="293" y="567"/>
                </a:lnTo>
                <a:lnTo>
                  <a:pt x="293" y="567"/>
                </a:lnTo>
                <a:lnTo>
                  <a:pt x="303" y="573"/>
                </a:lnTo>
                <a:lnTo>
                  <a:pt x="314" y="577"/>
                </a:lnTo>
                <a:lnTo>
                  <a:pt x="314" y="577"/>
                </a:lnTo>
                <a:lnTo>
                  <a:pt x="322" y="578"/>
                </a:lnTo>
                <a:lnTo>
                  <a:pt x="331" y="577"/>
                </a:lnTo>
                <a:lnTo>
                  <a:pt x="331" y="577"/>
                </a:lnTo>
                <a:lnTo>
                  <a:pt x="337" y="575"/>
                </a:lnTo>
                <a:lnTo>
                  <a:pt x="337" y="575"/>
                </a:lnTo>
                <a:lnTo>
                  <a:pt x="350" y="569"/>
                </a:lnTo>
                <a:lnTo>
                  <a:pt x="350" y="569"/>
                </a:lnTo>
                <a:lnTo>
                  <a:pt x="364" y="567"/>
                </a:lnTo>
                <a:lnTo>
                  <a:pt x="369" y="565"/>
                </a:lnTo>
                <a:lnTo>
                  <a:pt x="377" y="567"/>
                </a:lnTo>
                <a:lnTo>
                  <a:pt x="377" y="567"/>
                </a:lnTo>
                <a:lnTo>
                  <a:pt x="388" y="546"/>
                </a:lnTo>
                <a:lnTo>
                  <a:pt x="396" y="533"/>
                </a:lnTo>
                <a:lnTo>
                  <a:pt x="403" y="522"/>
                </a:lnTo>
                <a:lnTo>
                  <a:pt x="403" y="522"/>
                </a:lnTo>
                <a:lnTo>
                  <a:pt x="411" y="512"/>
                </a:lnTo>
                <a:lnTo>
                  <a:pt x="415" y="501"/>
                </a:lnTo>
                <a:lnTo>
                  <a:pt x="415" y="501"/>
                </a:lnTo>
                <a:lnTo>
                  <a:pt x="415" y="493"/>
                </a:lnTo>
                <a:lnTo>
                  <a:pt x="413" y="484"/>
                </a:lnTo>
                <a:lnTo>
                  <a:pt x="413" y="484"/>
                </a:lnTo>
                <a:lnTo>
                  <a:pt x="411" y="474"/>
                </a:lnTo>
                <a:lnTo>
                  <a:pt x="413" y="470"/>
                </a:lnTo>
                <a:lnTo>
                  <a:pt x="415" y="467"/>
                </a:lnTo>
                <a:lnTo>
                  <a:pt x="422" y="461"/>
                </a:lnTo>
                <a:lnTo>
                  <a:pt x="432" y="453"/>
                </a:lnTo>
                <a:lnTo>
                  <a:pt x="434" y="453"/>
                </a:lnTo>
                <a:lnTo>
                  <a:pt x="434" y="453"/>
                </a:lnTo>
                <a:lnTo>
                  <a:pt x="441" y="446"/>
                </a:lnTo>
                <a:lnTo>
                  <a:pt x="449" y="434"/>
                </a:lnTo>
                <a:lnTo>
                  <a:pt x="449" y="434"/>
                </a:lnTo>
                <a:lnTo>
                  <a:pt x="455" y="421"/>
                </a:lnTo>
                <a:lnTo>
                  <a:pt x="457" y="408"/>
                </a:lnTo>
                <a:lnTo>
                  <a:pt x="457" y="408"/>
                </a:lnTo>
                <a:lnTo>
                  <a:pt x="458" y="400"/>
                </a:lnTo>
                <a:lnTo>
                  <a:pt x="460" y="395"/>
                </a:lnTo>
                <a:lnTo>
                  <a:pt x="462" y="393"/>
                </a:lnTo>
                <a:lnTo>
                  <a:pt x="466" y="393"/>
                </a:lnTo>
                <a:lnTo>
                  <a:pt x="466" y="393"/>
                </a:lnTo>
                <a:lnTo>
                  <a:pt x="474" y="395"/>
                </a:lnTo>
                <a:lnTo>
                  <a:pt x="474" y="395"/>
                </a:lnTo>
                <a:lnTo>
                  <a:pt x="489" y="396"/>
                </a:lnTo>
                <a:lnTo>
                  <a:pt x="489" y="396"/>
                </a:lnTo>
                <a:lnTo>
                  <a:pt x="496" y="398"/>
                </a:lnTo>
                <a:lnTo>
                  <a:pt x="498" y="396"/>
                </a:lnTo>
                <a:lnTo>
                  <a:pt x="498" y="396"/>
                </a:lnTo>
                <a:lnTo>
                  <a:pt x="498" y="389"/>
                </a:lnTo>
                <a:lnTo>
                  <a:pt x="498" y="389"/>
                </a:lnTo>
                <a:lnTo>
                  <a:pt x="496" y="383"/>
                </a:lnTo>
                <a:lnTo>
                  <a:pt x="496" y="376"/>
                </a:lnTo>
                <a:lnTo>
                  <a:pt x="496" y="376"/>
                </a:lnTo>
                <a:lnTo>
                  <a:pt x="498" y="370"/>
                </a:lnTo>
                <a:lnTo>
                  <a:pt x="496" y="360"/>
                </a:lnTo>
                <a:lnTo>
                  <a:pt x="496" y="360"/>
                </a:lnTo>
                <a:lnTo>
                  <a:pt x="494" y="347"/>
                </a:lnTo>
                <a:lnTo>
                  <a:pt x="489" y="334"/>
                </a:lnTo>
                <a:lnTo>
                  <a:pt x="489" y="334"/>
                </a:lnTo>
                <a:lnTo>
                  <a:pt x="487" y="326"/>
                </a:lnTo>
                <a:lnTo>
                  <a:pt x="489" y="321"/>
                </a:lnTo>
                <a:lnTo>
                  <a:pt x="493" y="315"/>
                </a:lnTo>
                <a:lnTo>
                  <a:pt x="496" y="309"/>
                </a:lnTo>
                <a:lnTo>
                  <a:pt x="496" y="309"/>
                </a:lnTo>
                <a:lnTo>
                  <a:pt x="502" y="302"/>
                </a:lnTo>
                <a:lnTo>
                  <a:pt x="502" y="298"/>
                </a:lnTo>
                <a:lnTo>
                  <a:pt x="504" y="292"/>
                </a:lnTo>
                <a:lnTo>
                  <a:pt x="504" y="292"/>
                </a:lnTo>
                <a:lnTo>
                  <a:pt x="502" y="285"/>
                </a:lnTo>
                <a:lnTo>
                  <a:pt x="500" y="277"/>
                </a:lnTo>
                <a:lnTo>
                  <a:pt x="491" y="264"/>
                </a:lnTo>
                <a:lnTo>
                  <a:pt x="491" y="264"/>
                </a:lnTo>
                <a:lnTo>
                  <a:pt x="481" y="250"/>
                </a:lnTo>
                <a:lnTo>
                  <a:pt x="481" y="250"/>
                </a:lnTo>
                <a:lnTo>
                  <a:pt x="475" y="241"/>
                </a:lnTo>
                <a:lnTo>
                  <a:pt x="474" y="233"/>
                </a:lnTo>
                <a:lnTo>
                  <a:pt x="475" y="230"/>
                </a:lnTo>
                <a:lnTo>
                  <a:pt x="479" y="226"/>
                </a:lnTo>
                <a:lnTo>
                  <a:pt x="479" y="226"/>
                </a:lnTo>
                <a:lnTo>
                  <a:pt x="485" y="222"/>
                </a:lnTo>
                <a:lnTo>
                  <a:pt x="485" y="222"/>
                </a:lnTo>
                <a:lnTo>
                  <a:pt x="491" y="220"/>
                </a:lnTo>
                <a:lnTo>
                  <a:pt x="496" y="214"/>
                </a:lnTo>
                <a:lnTo>
                  <a:pt x="498" y="211"/>
                </a:lnTo>
                <a:lnTo>
                  <a:pt x="498" y="211"/>
                </a:lnTo>
                <a:lnTo>
                  <a:pt x="506" y="199"/>
                </a:lnTo>
                <a:lnTo>
                  <a:pt x="513" y="188"/>
                </a:lnTo>
                <a:lnTo>
                  <a:pt x="519" y="175"/>
                </a:lnTo>
                <a:lnTo>
                  <a:pt x="521" y="159"/>
                </a:lnTo>
                <a:lnTo>
                  <a:pt x="521" y="159"/>
                </a:lnTo>
                <a:lnTo>
                  <a:pt x="521" y="144"/>
                </a:lnTo>
                <a:lnTo>
                  <a:pt x="517" y="129"/>
                </a:lnTo>
                <a:lnTo>
                  <a:pt x="508" y="103"/>
                </a:lnTo>
                <a:lnTo>
                  <a:pt x="508" y="103"/>
                </a:lnTo>
                <a:lnTo>
                  <a:pt x="504" y="93"/>
                </a:lnTo>
                <a:lnTo>
                  <a:pt x="504" y="93"/>
                </a:lnTo>
                <a:lnTo>
                  <a:pt x="500" y="84"/>
                </a:lnTo>
                <a:lnTo>
                  <a:pt x="491" y="74"/>
                </a:lnTo>
                <a:lnTo>
                  <a:pt x="491" y="74"/>
                </a:lnTo>
                <a:lnTo>
                  <a:pt x="477" y="59"/>
                </a:lnTo>
                <a:lnTo>
                  <a:pt x="462" y="46"/>
                </a:lnTo>
                <a:lnTo>
                  <a:pt x="462" y="46"/>
                </a:lnTo>
                <a:lnTo>
                  <a:pt x="453" y="38"/>
                </a:lnTo>
                <a:lnTo>
                  <a:pt x="445" y="29"/>
                </a:lnTo>
                <a:lnTo>
                  <a:pt x="434" y="13"/>
                </a:lnTo>
                <a:lnTo>
                  <a:pt x="434" y="13"/>
                </a:lnTo>
                <a:lnTo>
                  <a:pt x="424" y="15"/>
                </a:lnTo>
                <a:lnTo>
                  <a:pt x="411" y="15"/>
                </a:lnTo>
                <a:lnTo>
                  <a:pt x="411" y="15"/>
                </a:lnTo>
                <a:lnTo>
                  <a:pt x="400" y="15"/>
                </a:lnTo>
                <a:lnTo>
                  <a:pt x="386" y="15"/>
                </a:lnTo>
                <a:lnTo>
                  <a:pt x="386" y="15"/>
                </a:lnTo>
                <a:lnTo>
                  <a:pt x="373" y="15"/>
                </a:lnTo>
                <a:lnTo>
                  <a:pt x="360" y="13"/>
                </a:lnTo>
                <a:lnTo>
                  <a:pt x="350" y="12"/>
                </a:lnTo>
                <a:lnTo>
                  <a:pt x="341" y="6"/>
                </a:lnTo>
                <a:lnTo>
                  <a:pt x="341" y="6"/>
                </a:lnTo>
                <a:lnTo>
                  <a:pt x="331" y="2"/>
                </a:lnTo>
                <a:lnTo>
                  <a:pt x="331" y="2"/>
                </a:lnTo>
                <a:lnTo>
                  <a:pt x="326" y="0"/>
                </a:lnTo>
                <a:lnTo>
                  <a:pt x="322" y="2"/>
                </a:lnTo>
                <a:lnTo>
                  <a:pt x="314" y="8"/>
                </a:lnTo>
                <a:lnTo>
                  <a:pt x="314" y="8"/>
                </a:lnTo>
                <a:lnTo>
                  <a:pt x="305" y="13"/>
                </a:lnTo>
                <a:lnTo>
                  <a:pt x="299" y="17"/>
                </a:lnTo>
                <a:lnTo>
                  <a:pt x="293" y="17"/>
                </a:lnTo>
                <a:lnTo>
                  <a:pt x="293" y="17"/>
                </a:lnTo>
                <a:lnTo>
                  <a:pt x="265" y="19"/>
                </a:lnTo>
                <a:lnTo>
                  <a:pt x="265" y="19"/>
                </a:lnTo>
                <a:lnTo>
                  <a:pt x="248" y="21"/>
                </a:lnTo>
                <a:lnTo>
                  <a:pt x="233" y="21"/>
                </a:lnTo>
                <a:lnTo>
                  <a:pt x="233" y="21"/>
                </a:lnTo>
                <a:lnTo>
                  <a:pt x="218" y="25"/>
                </a:lnTo>
                <a:lnTo>
                  <a:pt x="218" y="25"/>
                </a:lnTo>
                <a:lnTo>
                  <a:pt x="206" y="27"/>
                </a:lnTo>
                <a:lnTo>
                  <a:pt x="185" y="25"/>
                </a:lnTo>
                <a:lnTo>
                  <a:pt x="176" y="23"/>
                </a:lnTo>
                <a:lnTo>
                  <a:pt x="176" y="23"/>
                </a:lnTo>
                <a:lnTo>
                  <a:pt x="165" y="21"/>
                </a:lnTo>
                <a:lnTo>
                  <a:pt x="157" y="21"/>
                </a:lnTo>
                <a:lnTo>
                  <a:pt x="151" y="23"/>
                </a:lnTo>
                <a:lnTo>
                  <a:pt x="146" y="27"/>
                </a:lnTo>
                <a:lnTo>
                  <a:pt x="146" y="27"/>
                </a:lnTo>
                <a:lnTo>
                  <a:pt x="142" y="32"/>
                </a:lnTo>
                <a:lnTo>
                  <a:pt x="142" y="32"/>
                </a:lnTo>
                <a:lnTo>
                  <a:pt x="128" y="42"/>
                </a:lnTo>
                <a:lnTo>
                  <a:pt x="121" y="48"/>
                </a:lnTo>
                <a:lnTo>
                  <a:pt x="111" y="53"/>
                </a:lnTo>
                <a:lnTo>
                  <a:pt x="100" y="59"/>
                </a:lnTo>
                <a:lnTo>
                  <a:pt x="89" y="63"/>
                </a:lnTo>
                <a:lnTo>
                  <a:pt x="73" y="65"/>
                </a:lnTo>
                <a:lnTo>
                  <a:pt x="56" y="65"/>
                </a:lnTo>
                <a:lnTo>
                  <a:pt x="56" y="65"/>
                </a:lnTo>
                <a:lnTo>
                  <a:pt x="41" y="65"/>
                </a:lnTo>
                <a:lnTo>
                  <a:pt x="39" y="67"/>
                </a:lnTo>
                <a:lnTo>
                  <a:pt x="37" y="68"/>
                </a:lnTo>
                <a:lnTo>
                  <a:pt x="37" y="68"/>
                </a:lnTo>
                <a:lnTo>
                  <a:pt x="37" y="72"/>
                </a:lnTo>
                <a:lnTo>
                  <a:pt x="41" y="78"/>
                </a:lnTo>
                <a:lnTo>
                  <a:pt x="49" y="89"/>
                </a:lnTo>
                <a:lnTo>
                  <a:pt x="49" y="89"/>
                </a:lnTo>
                <a:lnTo>
                  <a:pt x="56" y="103"/>
                </a:lnTo>
                <a:lnTo>
                  <a:pt x="60" y="108"/>
                </a:lnTo>
                <a:lnTo>
                  <a:pt x="60" y="114"/>
                </a:lnTo>
                <a:lnTo>
                  <a:pt x="60" y="114"/>
                </a:lnTo>
                <a:lnTo>
                  <a:pt x="58" y="125"/>
                </a:lnTo>
                <a:lnTo>
                  <a:pt x="60" y="137"/>
                </a:lnTo>
                <a:lnTo>
                  <a:pt x="60" y="137"/>
                </a:lnTo>
                <a:lnTo>
                  <a:pt x="64" y="148"/>
                </a:lnTo>
                <a:lnTo>
                  <a:pt x="72" y="161"/>
                </a:lnTo>
                <a:lnTo>
                  <a:pt x="72" y="161"/>
                </a:lnTo>
                <a:lnTo>
                  <a:pt x="79" y="169"/>
                </a:lnTo>
                <a:lnTo>
                  <a:pt x="81" y="177"/>
                </a:lnTo>
                <a:lnTo>
                  <a:pt x="79" y="182"/>
                </a:lnTo>
                <a:lnTo>
                  <a:pt x="73" y="190"/>
                </a:lnTo>
                <a:lnTo>
                  <a:pt x="73" y="190"/>
                </a:lnTo>
                <a:lnTo>
                  <a:pt x="60" y="197"/>
                </a:lnTo>
                <a:lnTo>
                  <a:pt x="60" y="197"/>
                </a:lnTo>
                <a:lnTo>
                  <a:pt x="53" y="201"/>
                </a:lnTo>
                <a:lnTo>
                  <a:pt x="53" y="201"/>
                </a:lnTo>
                <a:lnTo>
                  <a:pt x="45" y="209"/>
                </a:lnTo>
                <a:lnTo>
                  <a:pt x="37" y="216"/>
                </a:lnTo>
                <a:lnTo>
                  <a:pt x="28" y="232"/>
                </a:lnTo>
                <a:lnTo>
                  <a:pt x="28" y="232"/>
                </a:lnTo>
                <a:lnTo>
                  <a:pt x="20" y="243"/>
                </a:lnTo>
                <a:lnTo>
                  <a:pt x="17" y="249"/>
                </a:lnTo>
                <a:lnTo>
                  <a:pt x="11" y="252"/>
                </a:lnTo>
                <a:lnTo>
                  <a:pt x="11" y="252"/>
                </a:lnTo>
                <a:lnTo>
                  <a:pt x="3" y="258"/>
                </a:lnTo>
                <a:lnTo>
                  <a:pt x="0" y="266"/>
                </a:lnTo>
                <a:lnTo>
                  <a:pt x="0" y="266"/>
                </a:lnTo>
                <a:lnTo>
                  <a:pt x="13" y="271"/>
                </a:lnTo>
                <a:lnTo>
                  <a:pt x="32" y="277"/>
                </a:lnTo>
                <a:lnTo>
                  <a:pt x="32" y="277"/>
                </a:lnTo>
                <a:lnTo>
                  <a:pt x="39" y="281"/>
                </a:lnTo>
                <a:lnTo>
                  <a:pt x="41" y="286"/>
                </a:lnTo>
                <a:lnTo>
                  <a:pt x="41" y="292"/>
                </a:lnTo>
                <a:lnTo>
                  <a:pt x="39" y="300"/>
                </a:lnTo>
                <a:lnTo>
                  <a:pt x="39" y="300"/>
                </a:lnTo>
                <a:lnTo>
                  <a:pt x="36" y="315"/>
                </a:lnTo>
                <a:lnTo>
                  <a:pt x="36" y="315"/>
                </a:lnTo>
                <a:lnTo>
                  <a:pt x="36" y="317"/>
                </a:lnTo>
                <a:lnTo>
                  <a:pt x="37" y="319"/>
                </a:lnTo>
                <a:lnTo>
                  <a:pt x="37" y="319"/>
                </a:lnTo>
                <a:lnTo>
                  <a:pt x="47" y="317"/>
                </a:lnTo>
                <a:lnTo>
                  <a:pt x="58" y="313"/>
                </a:lnTo>
                <a:lnTo>
                  <a:pt x="58" y="313"/>
                </a:lnTo>
                <a:lnTo>
                  <a:pt x="70" y="309"/>
                </a:lnTo>
                <a:lnTo>
                  <a:pt x="81" y="307"/>
                </a:lnTo>
                <a:lnTo>
                  <a:pt x="81" y="307"/>
                </a:lnTo>
                <a:lnTo>
                  <a:pt x="92" y="307"/>
                </a:lnTo>
                <a:lnTo>
                  <a:pt x="98" y="307"/>
                </a:lnTo>
                <a:lnTo>
                  <a:pt x="102" y="309"/>
                </a:lnTo>
                <a:lnTo>
                  <a:pt x="106" y="315"/>
                </a:lnTo>
                <a:lnTo>
                  <a:pt x="106" y="315"/>
                </a:lnTo>
                <a:lnTo>
                  <a:pt x="110" y="323"/>
                </a:lnTo>
                <a:lnTo>
                  <a:pt x="110" y="323"/>
                </a:lnTo>
                <a:lnTo>
                  <a:pt x="113" y="326"/>
                </a:lnTo>
                <a:lnTo>
                  <a:pt x="113" y="326"/>
                </a:lnTo>
                <a:lnTo>
                  <a:pt x="117" y="332"/>
                </a:lnTo>
                <a:lnTo>
                  <a:pt x="121" y="336"/>
                </a:lnTo>
                <a:lnTo>
                  <a:pt x="128" y="340"/>
                </a:lnTo>
                <a:lnTo>
                  <a:pt x="138" y="341"/>
                </a:lnTo>
                <a:lnTo>
                  <a:pt x="138" y="341"/>
                </a:lnTo>
                <a:lnTo>
                  <a:pt x="144" y="343"/>
                </a:lnTo>
                <a:lnTo>
                  <a:pt x="147" y="345"/>
                </a:lnTo>
                <a:lnTo>
                  <a:pt x="151" y="347"/>
                </a:lnTo>
                <a:lnTo>
                  <a:pt x="153" y="351"/>
                </a:lnTo>
                <a:lnTo>
                  <a:pt x="155" y="359"/>
                </a:lnTo>
                <a:lnTo>
                  <a:pt x="153" y="366"/>
                </a:lnTo>
                <a:lnTo>
                  <a:pt x="153" y="366"/>
                </a:lnTo>
                <a:lnTo>
                  <a:pt x="153" y="376"/>
                </a:lnTo>
                <a:lnTo>
                  <a:pt x="153" y="376"/>
                </a:lnTo>
                <a:lnTo>
                  <a:pt x="155" y="377"/>
                </a:lnTo>
                <a:lnTo>
                  <a:pt x="157" y="381"/>
                </a:lnTo>
                <a:lnTo>
                  <a:pt x="166" y="387"/>
                </a:lnTo>
                <a:lnTo>
                  <a:pt x="166" y="387"/>
                </a:lnTo>
                <a:lnTo>
                  <a:pt x="178" y="393"/>
                </a:lnTo>
                <a:lnTo>
                  <a:pt x="187" y="402"/>
                </a:lnTo>
                <a:lnTo>
                  <a:pt x="187" y="402"/>
                </a:lnTo>
                <a:lnTo>
                  <a:pt x="191" y="408"/>
                </a:lnTo>
                <a:lnTo>
                  <a:pt x="193" y="412"/>
                </a:lnTo>
                <a:lnTo>
                  <a:pt x="193" y="417"/>
                </a:lnTo>
                <a:lnTo>
                  <a:pt x="193" y="421"/>
                </a:lnTo>
                <a:lnTo>
                  <a:pt x="187" y="431"/>
                </a:lnTo>
                <a:lnTo>
                  <a:pt x="182" y="440"/>
                </a:lnTo>
                <a:lnTo>
                  <a:pt x="182" y="440"/>
                </a:lnTo>
                <a:lnTo>
                  <a:pt x="176" y="450"/>
                </a:lnTo>
                <a:lnTo>
                  <a:pt x="176" y="450"/>
                </a:lnTo>
                <a:lnTo>
                  <a:pt x="174" y="453"/>
                </a:lnTo>
                <a:lnTo>
                  <a:pt x="174" y="459"/>
                </a:lnTo>
                <a:lnTo>
                  <a:pt x="176" y="465"/>
                </a:lnTo>
                <a:lnTo>
                  <a:pt x="178" y="472"/>
                </a:lnTo>
                <a:lnTo>
                  <a:pt x="178" y="472"/>
                </a:lnTo>
                <a:lnTo>
                  <a:pt x="187" y="484"/>
                </a:lnTo>
                <a:lnTo>
                  <a:pt x="202" y="495"/>
                </a:lnTo>
                <a:lnTo>
                  <a:pt x="202" y="495"/>
                </a:lnTo>
                <a:lnTo>
                  <a:pt x="210" y="503"/>
                </a:lnTo>
                <a:lnTo>
                  <a:pt x="216" y="510"/>
                </a:lnTo>
                <a:lnTo>
                  <a:pt x="216" y="516"/>
                </a:lnTo>
                <a:lnTo>
                  <a:pt x="214" y="520"/>
                </a:lnTo>
                <a:lnTo>
                  <a:pt x="214" y="520"/>
                </a:lnTo>
                <a:lnTo>
                  <a:pt x="214" y="523"/>
                </a:lnTo>
                <a:lnTo>
                  <a:pt x="214" y="525"/>
                </a:lnTo>
                <a:lnTo>
                  <a:pt x="216" y="531"/>
                </a:lnTo>
                <a:lnTo>
                  <a:pt x="221" y="535"/>
                </a:lnTo>
                <a:lnTo>
                  <a:pt x="221" y="535"/>
                </a:lnTo>
                <a:close/>
              </a:path>
            </a:pathLst>
          </a:custGeom>
          <a:solidFill>
            <a:srgbClr val="A5CEE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kern="0" dirty="0">
              <a:solidFill>
                <a:srgbClr val="222223"/>
              </a:solidFill>
              <a:latin typeface="Calibri"/>
            </a:endParaRPr>
          </a:p>
        </p:txBody>
      </p:sp>
      <p:sp>
        <p:nvSpPr>
          <p:cNvPr id="176" name="FREEFORM_25">
            <a:extLst>
              <a:ext uri="{FF2B5EF4-FFF2-40B4-BE49-F238E27FC236}">
                <a16:creationId xmlns:a16="http://schemas.microsoft.com/office/drawing/2014/main" id="{4732F953-3E8E-E350-5245-F8766EF21F40}"/>
              </a:ext>
            </a:extLst>
          </p:cNvPr>
          <p:cNvSpPr>
            <a:spLocks/>
          </p:cNvSpPr>
          <p:nvPr/>
        </p:nvSpPr>
        <p:spPr bwMode="auto">
          <a:xfrm>
            <a:off x="4872742" y="3779493"/>
            <a:ext cx="1115314" cy="1016056"/>
          </a:xfrm>
          <a:custGeom>
            <a:avLst/>
            <a:gdLst>
              <a:gd name="T0" fmla="*/ 647 w 1045"/>
              <a:gd name="T1" fmla="*/ 908 h 952"/>
              <a:gd name="T2" fmla="*/ 691 w 1045"/>
              <a:gd name="T3" fmla="*/ 899 h 952"/>
              <a:gd name="T4" fmla="*/ 622 w 1045"/>
              <a:gd name="T5" fmla="*/ 867 h 952"/>
              <a:gd name="T6" fmla="*/ 641 w 1045"/>
              <a:gd name="T7" fmla="*/ 834 h 952"/>
              <a:gd name="T8" fmla="*/ 634 w 1045"/>
              <a:gd name="T9" fmla="*/ 793 h 952"/>
              <a:gd name="T10" fmla="*/ 634 w 1045"/>
              <a:gd name="T11" fmla="*/ 755 h 952"/>
              <a:gd name="T12" fmla="*/ 573 w 1045"/>
              <a:gd name="T13" fmla="*/ 711 h 952"/>
              <a:gd name="T14" fmla="*/ 571 w 1045"/>
              <a:gd name="T15" fmla="*/ 660 h 952"/>
              <a:gd name="T16" fmla="*/ 602 w 1045"/>
              <a:gd name="T17" fmla="*/ 622 h 952"/>
              <a:gd name="T18" fmla="*/ 636 w 1045"/>
              <a:gd name="T19" fmla="*/ 614 h 952"/>
              <a:gd name="T20" fmla="*/ 712 w 1045"/>
              <a:gd name="T21" fmla="*/ 624 h 952"/>
              <a:gd name="T22" fmla="*/ 753 w 1045"/>
              <a:gd name="T23" fmla="*/ 603 h 952"/>
              <a:gd name="T24" fmla="*/ 827 w 1045"/>
              <a:gd name="T25" fmla="*/ 597 h 952"/>
              <a:gd name="T26" fmla="*/ 833 w 1045"/>
              <a:gd name="T27" fmla="*/ 533 h 952"/>
              <a:gd name="T28" fmla="*/ 894 w 1045"/>
              <a:gd name="T29" fmla="*/ 527 h 952"/>
              <a:gd name="T30" fmla="*/ 943 w 1045"/>
              <a:gd name="T31" fmla="*/ 501 h 952"/>
              <a:gd name="T32" fmla="*/ 945 w 1045"/>
              <a:gd name="T33" fmla="*/ 455 h 952"/>
              <a:gd name="T34" fmla="*/ 986 w 1045"/>
              <a:gd name="T35" fmla="*/ 457 h 952"/>
              <a:gd name="T36" fmla="*/ 1036 w 1045"/>
              <a:gd name="T37" fmla="*/ 406 h 952"/>
              <a:gd name="T38" fmla="*/ 1024 w 1045"/>
              <a:gd name="T39" fmla="*/ 366 h 952"/>
              <a:gd name="T40" fmla="*/ 1024 w 1045"/>
              <a:gd name="T41" fmla="*/ 324 h 952"/>
              <a:gd name="T42" fmla="*/ 996 w 1045"/>
              <a:gd name="T43" fmla="*/ 317 h 952"/>
              <a:gd name="T44" fmla="*/ 966 w 1045"/>
              <a:gd name="T45" fmla="*/ 281 h 952"/>
              <a:gd name="T46" fmla="*/ 960 w 1045"/>
              <a:gd name="T47" fmla="*/ 212 h 952"/>
              <a:gd name="T48" fmla="*/ 916 w 1045"/>
              <a:gd name="T49" fmla="*/ 135 h 952"/>
              <a:gd name="T50" fmla="*/ 869 w 1045"/>
              <a:gd name="T51" fmla="*/ 46 h 952"/>
              <a:gd name="T52" fmla="*/ 829 w 1045"/>
              <a:gd name="T53" fmla="*/ 68 h 952"/>
              <a:gd name="T54" fmla="*/ 774 w 1045"/>
              <a:gd name="T55" fmla="*/ 144 h 952"/>
              <a:gd name="T56" fmla="*/ 740 w 1045"/>
              <a:gd name="T57" fmla="*/ 139 h 952"/>
              <a:gd name="T58" fmla="*/ 693 w 1045"/>
              <a:gd name="T59" fmla="*/ 135 h 952"/>
              <a:gd name="T60" fmla="*/ 693 w 1045"/>
              <a:gd name="T61" fmla="*/ 78 h 952"/>
              <a:gd name="T62" fmla="*/ 643 w 1045"/>
              <a:gd name="T63" fmla="*/ 29 h 952"/>
              <a:gd name="T64" fmla="*/ 581 w 1045"/>
              <a:gd name="T65" fmla="*/ 27 h 952"/>
              <a:gd name="T66" fmla="*/ 524 w 1045"/>
              <a:gd name="T67" fmla="*/ 2 h 952"/>
              <a:gd name="T68" fmla="*/ 497 w 1045"/>
              <a:gd name="T69" fmla="*/ 70 h 952"/>
              <a:gd name="T70" fmla="*/ 461 w 1045"/>
              <a:gd name="T71" fmla="*/ 104 h 952"/>
              <a:gd name="T72" fmla="*/ 385 w 1045"/>
              <a:gd name="T73" fmla="*/ 175 h 952"/>
              <a:gd name="T74" fmla="*/ 376 w 1045"/>
              <a:gd name="T75" fmla="*/ 252 h 952"/>
              <a:gd name="T76" fmla="*/ 355 w 1045"/>
              <a:gd name="T77" fmla="*/ 290 h 952"/>
              <a:gd name="T78" fmla="*/ 334 w 1045"/>
              <a:gd name="T79" fmla="*/ 338 h 952"/>
              <a:gd name="T80" fmla="*/ 251 w 1045"/>
              <a:gd name="T81" fmla="*/ 374 h 952"/>
              <a:gd name="T82" fmla="*/ 179 w 1045"/>
              <a:gd name="T83" fmla="*/ 377 h 952"/>
              <a:gd name="T84" fmla="*/ 120 w 1045"/>
              <a:gd name="T85" fmla="*/ 425 h 952"/>
              <a:gd name="T86" fmla="*/ 86 w 1045"/>
              <a:gd name="T87" fmla="*/ 406 h 952"/>
              <a:gd name="T88" fmla="*/ 57 w 1045"/>
              <a:gd name="T89" fmla="*/ 413 h 952"/>
              <a:gd name="T90" fmla="*/ 36 w 1045"/>
              <a:gd name="T91" fmla="*/ 504 h 952"/>
              <a:gd name="T92" fmla="*/ 48 w 1045"/>
              <a:gd name="T93" fmla="*/ 542 h 952"/>
              <a:gd name="T94" fmla="*/ 95 w 1045"/>
              <a:gd name="T95" fmla="*/ 632 h 952"/>
              <a:gd name="T96" fmla="*/ 50 w 1045"/>
              <a:gd name="T97" fmla="*/ 726 h 952"/>
              <a:gd name="T98" fmla="*/ 19 w 1045"/>
              <a:gd name="T99" fmla="*/ 806 h 952"/>
              <a:gd name="T100" fmla="*/ 76 w 1045"/>
              <a:gd name="T101" fmla="*/ 865 h 952"/>
              <a:gd name="T102" fmla="*/ 289 w 1045"/>
              <a:gd name="T103" fmla="*/ 859 h 952"/>
              <a:gd name="T104" fmla="*/ 304 w 1045"/>
              <a:gd name="T105" fmla="*/ 815 h 952"/>
              <a:gd name="T106" fmla="*/ 387 w 1045"/>
              <a:gd name="T107" fmla="*/ 840 h 952"/>
              <a:gd name="T108" fmla="*/ 476 w 1045"/>
              <a:gd name="T109" fmla="*/ 869 h 952"/>
              <a:gd name="T110" fmla="*/ 495 w 1045"/>
              <a:gd name="T111" fmla="*/ 912 h 952"/>
              <a:gd name="T112" fmla="*/ 554 w 1045"/>
              <a:gd name="T113" fmla="*/ 899 h 952"/>
              <a:gd name="T114" fmla="*/ 573 w 1045"/>
              <a:gd name="T115" fmla="*/ 95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45" h="952">
                <a:moveTo>
                  <a:pt x="617" y="937"/>
                </a:moveTo>
                <a:lnTo>
                  <a:pt x="617" y="937"/>
                </a:lnTo>
                <a:lnTo>
                  <a:pt x="620" y="939"/>
                </a:lnTo>
                <a:lnTo>
                  <a:pt x="626" y="937"/>
                </a:lnTo>
                <a:lnTo>
                  <a:pt x="632" y="933"/>
                </a:lnTo>
                <a:lnTo>
                  <a:pt x="638" y="925"/>
                </a:lnTo>
                <a:lnTo>
                  <a:pt x="641" y="918"/>
                </a:lnTo>
                <a:lnTo>
                  <a:pt x="641" y="916"/>
                </a:lnTo>
                <a:lnTo>
                  <a:pt x="641" y="916"/>
                </a:lnTo>
                <a:lnTo>
                  <a:pt x="647" y="908"/>
                </a:lnTo>
                <a:lnTo>
                  <a:pt x="653" y="905"/>
                </a:lnTo>
                <a:lnTo>
                  <a:pt x="660" y="903"/>
                </a:lnTo>
                <a:lnTo>
                  <a:pt x="670" y="903"/>
                </a:lnTo>
                <a:lnTo>
                  <a:pt x="670" y="903"/>
                </a:lnTo>
                <a:lnTo>
                  <a:pt x="685" y="903"/>
                </a:lnTo>
                <a:lnTo>
                  <a:pt x="685" y="903"/>
                </a:lnTo>
                <a:lnTo>
                  <a:pt x="693" y="901"/>
                </a:lnTo>
                <a:lnTo>
                  <a:pt x="693" y="901"/>
                </a:lnTo>
                <a:lnTo>
                  <a:pt x="693" y="901"/>
                </a:lnTo>
                <a:lnTo>
                  <a:pt x="691" y="899"/>
                </a:lnTo>
                <a:lnTo>
                  <a:pt x="691" y="899"/>
                </a:lnTo>
                <a:lnTo>
                  <a:pt x="681" y="893"/>
                </a:lnTo>
                <a:lnTo>
                  <a:pt x="670" y="889"/>
                </a:lnTo>
                <a:lnTo>
                  <a:pt x="670" y="889"/>
                </a:lnTo>
                <a:lnTo>
                  <a:pt x="655" y="887"/>
                </a:lnTo>
                <a:lnTo>
                  <a:pt x="645" y="884"/>
                </a:lnTo>
                <a:lnTo>
                  <a:pt x="645" y="884"/>
                </a:lnTo>
                <a:lnTo>
                  <a:pt x="634" y="876"/>
                </a:lnTo>
                <a:lnTo>
                  <a:pt x="622" y="867"/>
                </a:lnTo>
                <a:lnTo>
                  <a:pt x="622" y="867"/>
                </a:lnTo>
                <a:lnTo>
                  <a:pt x="619" y="861"/>
                </a:lnTo>
                <a:lnTo>
                  <a:pt x="617" y="855"/>
                </a:lnTo>
                <a:lnTo>
                  <a:pt x="617" y="851"/>
                </a:lnTo>
                <a:lnTo>
                  <a:pt x="620" y="846"/>
                </a:lnTo>
                <a:lnTo>
                  <a:pt x="620" y="846"/>
                </a:lnTo>
                <a:lnTo>
                  <a:pt x="628" y="842"/>
                </a:lnTo>
                <a:lnTo>
                  <a:pt x="636" y="836"/>
                </a:lnTo>
                <a:lnTo>
                  <a:pt x="636" y="836"/>
                </a:lnTo>
                <a:lnTo>
                  <a:pt x="641" y="834"/>
                </a:lnTo>
                <a:lnTo>
                  <a:pt x="641" y="834"/>
                </a:lnTo>
                <a:lnTo>
                  <a:pt x="645" y="833"/>
                </a:lnTo>
                <a:lnTo>
                  <a:pt x="647" y="829"/>
                </a:lnTo>
                <a:lnTo>
                  <a:pt x="645" y="823"/>
                </a:lnTo>
                <a:lnTo>
                  <a:pt x="645" y="823"/>
                </a:lnTo>
                <a:lnTo>
                  <a:pt x="638" y="812"/>
                </a:lnTo>
                <a:lnTo>
                  <a:pt x="638" y="810"/>
                </a:lnTo>
                <a:lnTo>
                  <a:pt x="638" y="810"/>
                </a:lnTo>
                <a:lnTo>
                  <a:pt x="634" y="804"/>
                </a:lnTo>
                <a:lnTo>
                  <a:pt x="632" y="798"/>
                </a:lnTo>
                <a:lnTo>
                  <a:pt x="634" y="793"/>
                </a:lnTo>
                <a:lnTo>
                  <a:pt x="636" y="787"/>
                </a:lnTo>
                <a:lnTo>
                  <a:pt x="636" y="787"/>
                </a:lnTo>
                <a:lnTo>
                  <a:pt x="638" y="779"/>
                </a:lnTo>
                <a:lnTo>
                  <a:pt x="641" y="770"/>
                </a:lnTo>
                <a:lnTo>
                  <a:pt x="641" y="770"/>
                </a:lnTo>
                <a:lnTo>
                  <a:pt x="641" y="764"/>
                </a:lnTo>
                <a:lnTo>
                  <a:pt x="639" y="760"/>
                </a:lnTo>
                <a:lnTo>
                  <a:pt x="638" y="757"/>
                </a:lnTo>
                <a:lnTo>
                  <a:pt x="634" y="755"/>
                </a:lnTo>
                <a:lnTo>
                  <a:pt x="634" y="755"/>
                </a:lnTo>
                <a:lnTo>
                  <a:pt x="628" y="749"/>
                </a:lnTo>
                <a:lnTo>
                  <a:pt x="626" y="747"/>
                </a:lnTo>
                <a:lnTo>
                  <a:pt x="624" y="741"/>
                </a:lnTo>
                <a:lnTo>
                  <a:pt x="624" y="741"/>
                </a:lnTo>
                <a:lnTo>
                  <a:pt x="622" y="740"/>
                </a:lnTo>
                <a:lnTo>
                  <a:pt x="619" y="736"/>
                </a:lnTo>
                <a:lnTo>
                  <a:pt x="605" y="730"/>
                </a:lnTo>
                <a:lnTo>
                  <a:pt x="605" y="730"/>
                </a:lnTo>
                <a:lnTo>
                  <a:pt x="590" y="723"/>
                </a:lnTo>
                <a:lnTo>
                  <a:pt x="573" y="711"/>
                </a:lnTo>
                <a:lnTo>
                  <a:pt x="573" y="711"/>
                </a:lnTo>
                <a:lnTo>
                  <a:pt x="565" y="705"/>
                </a:lnTo>
                <a:lnTo>
                  <a:pt x="560" y="698"/>
                </a:lnTo>
                <a:lnTo>
                  <a:pt x="556" y="692"/>
                </a:lnTo>
                <a:lnTo>
                  <a:pt x="554" y="687"/>
                </a:lnTo>
                <a:lnTo>
                  <a:pt x="554" y="687"/>
                </a:lnTo>
                <a:lnTo>
                  <a:pt x="556" y="679"/>
                </a:lnTo>
                <a:lnTo>
                  <a:pt x="560" y="673"/>
                </a:lnTo>
                <a:lnTo>
                  <a:pt x="564" y="666"/>
                </a:lnTo>
                <a:lnTo>
                  <a:pt x="571" y="660"/>
                </a:lnTo>
                <a:lnTo>
                  <a:pt x="571" y="660"/>
                </a:lnTo>
                <a:lnTo>
                  <a:pt x="584" y="645"/>
                </a:lnTo>
                <a:lnTo>
                  <a:pt x="586" y="641"/>
                </a:lnTo>
                <a:lnTo>
                  <a:pt x="588" y="635"/>
                </a:lnTo>
                <a:lnTo>
                  <a:pt x="588" y="635"/>
                </a:lnTo>
                <a:lnTo>
                  <a:pt x="590" y="632"/>
                </a:lnTo>
                <a:lnTo>
                  <a:pt x="590" y="632"/>
                </a:lnTo>
                <a:lnTo>
                  <a:pt x="594" y="626"/>
                </a:lnTo>
                <a:lnTo>
                  <a:pt x="598" y="622"/>
                </a:lnTo>
                <a:lnTo>
                  <a:pt x="602" y="622"/>
                </a:lnTo>
                <a:lnTo>
                  <a:pt x="607" y="624"/>
                </a:lnTo>
                <a:lnTo>
                  <a:pt x="607" y="624"/>
                </a:lnTo>
                <a:lnTo>
                  <a:pt x="613" y="624"/>
                </a:lnTo>
                <a:lnTo>
                  <a:pt x="617" y="622"/>
                </a:lnTo>
                <a:lnTo>
                  <a:pt x="617" y="622"/>
                </a:lnTo>
                <a:lnTo>
                  <a:pt x="620" y="618"/>
                </a:lnTo>
                <a:lnTo>
                  <a:pt x="624" y="616"/>
                </a:lnTo>
                <a:lnTo>
                  <a:pt x="630" y="614"/>
                </a:lnTo>
                <a:lnTo>
                  <a:pt x="636" y="614"/>
                </a:lnTo>
                <a:lnTo>
                  <a:pt x="636" y="614"/>
                </a:lnTo>
                <a:lnTo>
                  <a:pt x="647" y="614"/>
                </a:lnTo>
                <a:lnTo>
                  <a:pt x="647" y="614"/>
                </a:lnTo>
                <a:lnTo>
                  <a:pt x="660" y="614"/>
                </a:lnTo>
                <a:lnTo>
                  <a:pt x="675" y="618"/>
                </a:lnTo>
                <a:lnTo>
                  <a:pt x="675" y="618"/>
                </a:lnTo>
                <a:lnTo>
                  <a:pt x="693" y="624"/>
                </a:lnTo>
                <a:lnTo>
                  <a:pt x="693" y="624"/>
                </a:lnTo>
                <a:lnTo>
                  <a:pt x="704" y="626"/>
                </a:lnTo>
                <a:lnTo>
                  <a:pt x="710" y="626"/>
                </a:lnTo>
                <a:lnTo>
                  <a:pt x="712" y="624"/>
                </a:lnTo>
                <a:lnTo>
                  <a:pt x="713" y="620"/>
                </a:lnTo>
                <a:lnTo>
                  <a:pt x="713" y="620"/>
                </a:lnTo>
                <a:lnTo>
                  <a:pt x="717" y="609"/>
                </a:lnTo>
                <a:lnTo>
                  <a:pt x="717" y="609"/>
                </a:lnTo>
                <a:lnTo>
                  <a:pt x="719" y="603"/>
                </a:lnTo>
                <a:lnTo>
                  <a:pt x="723" y="601"/>
                </a:lnTo>
                <a:lnTo>
                  <a:pt x="727" y="599"/>
                </a:lnTo>
                <a:lnTo>
                  <a:pt x="730" y="597"/>
                </a:lnTo>
                <a:lnTo>
                  <a:pt x="740" y="599"/>
                </a:lnTo>
                <a:lnTo>
                  <a:pt x="753" y="603"/>
                </a:lnTo>
                <a:lnTo>
                  <a:pt x="753" y="603"/>
                </a:lnTo>
                <a:lnTo>
                  <a:pt x="772" y="609"/>
                </a:lnTo>
                <a:lnTo>
                  <a:pt x="784" y="609"/>
                </a:lnTo>
                <a:lnTo>
                  <a:pt x="795" y="609"/>
                </a:lnTo>
                <a:lnTo>
                  <a:pt x="795" y="609"/>
                </a:lnTo>
                <a:lnTo>
                  <a:pt x="816" y="605"/>
                </a:lnTo>
                <a:lnTo>
                  <a:pt x="821" y="603"/>
                </a:lnTo>
                <a:lnTo>
                  <a:pt x="825" y="599"/>
                </a:lnTo>
                <a:lnTo>
                  <a:pt x="825" y="599"/>
                </a:lnTo>
                <a:lnTo>
                  <a:pt x="827" y="597"/>
                </a:lnTo>
                <a:lnTo>
                  <a:pt x="827" y="594"/>
                </a:lnTo>
                <a:lnTo>
                  <a:pt x="827" y="586"/>
                </a:lnTo>
                <a:lnTo>
                  <a:pt x="827" y="586"/>
                </a:lnTo>
                <a:lnTo>
                  <a:pt x="827" y="575"/>
                </a:lnTo>
                <a:lnTo>
                  <a:pt x="827" y="563"/>
                </a:lnTo>
                <a:lnTo>
                  <a:pt x="827" y="563"/>
                </a:lnTo>
                <a:lnTo>
                  <a:pt x="829" y="548"/>
                </a:lnTo>
                <a:lnTo>
                  <a:pt x="831" y="537"/>
                </a:lnTo>
                <a:lnTo>
                  <a:pt x="831" y="537"/>
                </a:lnTo>
                <a:lnTo>
                  <a:pt x="833" y="533"/>
                </a:lnTo>
                <a:lnTo>
                  <a:pt x="835" y="531"/>
                </a:lnTo>
                <a:lnTo>
                  <a:pt x="842" y="527"/>
                </a:lnTo>
                <a:lnTo>
                  <a:pt x="850" y="529"/>
                </a:lnTo>
                <a:lnTo>
                  <a:pt x="859" y="531"/>
                </a:lnTo>
                <a:lnTo>
                  <a:pt x="859" y="531"/>
                </a:lnTo>
                <a:lnTo>
                  <a:pt x="869" y="533"/>
                </a:lnTo>
                <a:lnTo>
                  <a:pt x="878" y="533"/>
                </a:lnTo>
                <a:lnTo>
                  <a:pt x="878" y="533"/>
                </a:lnTo>
                <a:lnTo>
                  <a:pt x="886" y="531"/>
                </a:lnTo>
                <a:lnTo>
                  <a:pt x="894" y="527"/>
                </a:lnTo>
                <a:lnTo>
                  <a:pt x="905" y="514"/>
                </a:lnTo>
                <a:lnTo>
                  <a:pt x="905" y="514"/>
                </a:lnTo>
                <a:lnTo>
                  <a:pt x="909" y="508"/>
                </a:lnTo>
                <a:lnTo>
                  <a:pt x="909" y="508"/>
                </a:lnTo>
                <a:lnTo>
                  <a:pt x="913" y="504"/>
                </a:lnTo>
                <a:lnTo>
                  <a:pt x="918" y="503"/>
                </a:lnTo>
                <a:lnTo>
                  <a:pt x="930" y="503"/>
                </a:lnTo>
                <a:lnTo>
                  <a:pt x="930" y="503"/>
                </a:lnTo>
                <a:lnTo>
                  <a:pt x="937" y="503"/>
                </a:lnTo>
                <a:lnTo>
                  <a:pt x="943" y="501"/>
                </a:lnTo>
                <a:lnTo>
                  <a:pt x="943" y="501"/>
                </a:lnTo>
                <a:lnTo>
                  <a:pt x="947" y="497"/>
                </a:lnTo>
                <a:lnTo>
                  <a:pt x="947" y="493"/>
                </a:lnTo>
                <a:lnTo>
                  <a:pt x="945" y="482"/>
                </a:lnTo>
                <a:lnTo>
                  <a:pt x="945" y="482"/>
                </a:lnTo>
                <a:lnTo>
                  <a:pt x="941" y="467"/>
                </a:lnTo>
                <a:lnTo>
                  <a:pt x="941" y="467"/>
                </a:lnTo>
                <a:lnTo>
                  <a:pt x="941" y="463"/>
                </a:lnTo>
                <a:lnTo>
                  <a:pt x="941" y="459"/>
                </a:lnTo>
                <a:lnTo>
                  <a:pt x="945" y="455"/>
                </a:lnTo>
                <a:lnTo>
                  <a:pt x="949" y="455"/>
                </a:lnTo>
                <a:lnTo>
                  <a:pt x="949" y="455"/>
                </a:lnTo>
                <a:lnTo>
                  <a:pt x="954" y="455"/>
                </a:lnTo>
                <a:lnTo>
                  <a:pt x="960" y="457"/>
                </a:lnTo>
                <a:lnTo>
                  <a:pt x="960" y="457"/>
                </a:lnTo>
                <a:lnTo>
                  <a:pt x="971" y="459"/>
                </a:lnTo>
                <a:lnTo>
                  <a:pt x="971" y="459"/>
                </a:lnTo>
                <a:lnTo>
                  <a:pt x="979" y="459"/>
                </a:lnTo>
                <a:lnTo>
                  <a:pt x="986" y="457"/>
                </a:lnTo>
                <a:lnTo>
                  <a:pt x="986" y="457"/>
                </a:lnTo>
                <a:lnTo>
                  <a:pt x="990" y="455"/>
                </a:lnTo>
                <a:lnTo>
                  <a:pt x="994" y="450"/>
                </a:lnTo>
                <a:lnTo>
                  <a:pt x="994" y="450"/>
                </a:lnTo>
                <a:lnTo>
                  <a:pt x="1002" y="440"/>
                </a:lnTo>
                <a:lnTo>
                  <a:pt x="1013" y="429"/>
                </a:lnTo>
                <a:lnTo>
                  <a:pt x="1013" y="429"/>
                </a:lnTo>
                <a:lnTo>
                  <a:pt x="1022" y="421"/>
                </a:lnTo>
                <a:lnTo>
                  <a:pt x="1030" y="413"/>
                </a:lnTo>
                <a:lnTo>
                  <a:pt x="1030" y="413"/>
                </a:lnTo>
                <a:lnTo>
                  <a:pt x="1036" y="406"/>
                </a:lnTo>
                <a:lnTo>
                  <a:pt x="1036" y="406"/>
                </a:lnTo>
                <a:lnTo>
                  <a:pt x="1043" y="395"/>
                </a:lnTo>
                <a:lnTo>
                  <a:pt x="1045" y="389"/>
                </a:lnTo>
                <a:lnTo>
                  <a:pt x="1045" y="383"/>
                </a:lnTo>
                <a:lnTo>
                  <a:pt x="1045" y="383"/>
                </a:lnTo>
                <a:lnTo>
                  <a:pt x="1043" y="381"/>
                </a:lnTo>
                <a:lnTo>
                  <a:pt x="1041" y="377"/>
                </a:lnTo>
                <a:lnTo>
                  <a:pt x="1034" y="374"/>
                </a:lnTo>
                <a:lnTo>
                  <a:pt x="1034" y="374"/>
                </a:lnTo>
                <a:lnTo>
                  <a:pt x="1024" y="366"/>
                </a:lnTo>
                <a:lnTo>
                  <a:pt x="1019" y="360"/>
                </a:lnTo>
                <a:lnTo>
                  <a:pt x="1015" y="355"/>
                </a:lnTo>
                <a:lnTo>
                  <a:pt x="1015" y="355"/>
                </a:lnTo>
                <a:lnTo>
                  <a:pt x="1013" y="347"/>
                </a:lnTo>
                <a:lnTo>
                  <a:pt x="1013" y="341"/>
                </a:lnTo>
                <a:lnTo>
                  <a:pt x="1015" y="336"/>
                </a:lnTo>
                <a:lnTo>
                  <a:pt x="1021" y="332"/>
                </a:lnTo>
                <a:lnTo>
                  <a:pt x="1021" y="332"/>
                </a:lnTo>
                <a:lnTo>
                  <a:pt x="1022" y="328"/>
                </a:lnTo>
                <a:lnTo>
                  <a:pt x="1024" y="324"/>
                </a:lnTo>
                <a:lnTo>
                  <a:pt x="1024" y="322"/>
                </a:lnTo>
                <a:lnTo>
                  <a:pt x="1024" y="322"/>
                </a:lnTo>
                <a:lnTo>
                  <a:pt x="1022" y="321"/>
                </a:lnTo>
                <a:lnTo>
                  <a:pt x="1021" y="319"/>
                </a:lnTo>
                <a:lnTo>
                  <a:pt x="1015" y="321"/>
                </a:lnTo>
                <a:lnTo>
                  <a:pt x="1015" y="321"/>
                </a:lnTo>
                <a:lnTo>
                  <a:pt x="1005" y="321"/>
                </a:lnTo>
                <a:lnTo>
                  <a:pt x="1000" y="319"/>
                </a:lnTo>
                <a:lnTo>
                  <a:pt x="996" y="317"/>
                </a:lnTo>
                <a:lnTo>
                  <a:pt x="996" y="317"/>
                </a:lnTo>
                <a:lnTo>
                  <a:pt x="990" y="311"/>
                </a:lnTo>
                <a:lnTo>
                  <a:pt x="985" y="307"/>
                </a:lnTo>
                <a:lnTo>
                  <a:pt x="985" y="307"/>
                </a:lnTo>
                <a:lnTo>
                  <a:pt x="971" y="300"/>
                </a:lnTo>
                <a:lnTo>
                  <a:pt x="971" y="300"/>
                </a:lnTo>
                <a:lnTo>
                  <a:pt x="968" y="296"/>
                </a:lnTo>
                <a:lnTo>
                  <a:pt x="966" y="292"/>
                </a:lnTo>
                <a:lnTo>
                  <a:pt x="966" y="285"/>
                </a:lnTo>
                <a:lnTo>
                  <a:pt x="966" y="285"/>
                </a:lnTo>
                <a:lnTo>
                  <a:pt x="966" y="281"/>
                </a:lnTo>
                <a:lnTo>
                  <a:pt x="966" y="277"/>
                </a:lnTo>
                <a:lnTo>
                  <a:pt x="966" y="277"/>
                </a:lnTo>
                <a:lnTo>
                  <a:pt x="962" y="269"/>
                </a:lnTo>
                <a:lnTo>
                  <a:pt x="962" y="260"/>
                </a:lnTo>
                <a:lnTo>
                  <a:pt x="962" y="241"/>
                </a:lnTo>
                <a:lnTo>
                  <a:pt x="962" y="241"/>
                </a:lnTo>
                <a:lnTo>
                  <a:pt x="964" y="230"/>
                </a:lnTo>
                <a:lnTo>
                  <a:pt x="964" y="230"/>
                </a:lnTo>
                <a:lnTo>
                  <a:pt x="962" y="220"/>
                </a:lnTo>
                <a:lnTo>
                  <a:pt x="960" y="212"/>
                </a:lnTo>
                <a:lnTo>
                  <a:pt x="952" y="194"/>
                </a:lnTo>
                <a:lnTo>
                  <a:pt x="952" y="194"/>
                </a:lnTo>
                <a:lnTo>
                  <a:pt x="947" y="176"/>
                </a:lnTo>
                <a:lnTo>
                  <a:pt x="947" y="176"/>
                </a:lnTo>
                <a:lnTo>
                  <a:pt x="939" y="165"/>
                </a:lnTo>
                <a:lnTo>
                  <a:pt x="931" y="156"/>
                </a:lnTo>
                <a:lnTo>
                  <a:pt x="931" y="156"/>
                </a:lnTo>
                <a:lnTo>
                  <a:pt x="924" y="146"/>
                </a:lnTo>
                <a:lnTo>
                  <a:pt x="916" y="135"/>
                </a:lnTo>
                <a:lnTo>
                  <a:pt x="916" y="135"/>
                </a:lnTo>
                <a:lnTo>
                  <a:pt x="903" y="110"/>
                </a:lnTo>
                <a:lnTo>
                  <a:pt x="903" y="110"/>
                </a:lnTo>
                <a:lnTo>
                  <a:pt x="888" y="87"/>
                </a:lnTo>
                <a:lnTo>
                  <a:pt x="888" y="87"/>
                </a:lnTo>
                <a:lnTo>
                  <a:pt x="882" y="78"/>
                </a:lnTo>
                <a:lnTo>
                  <a:pt x="876" y="70"/>
                </a:lnTo>
                <a:lnTo>
                  <a:pt x="871" y="55"/>
                </a:lnTo>
                <a:lnTo>
                  <a:pt x="871" y="55"/>
                </a:lnTo>
                <a:lnTo>
                  <a:pt x="869" y="46"/>
                </a:lnTo>
                <a:lnTo>
                  <a:pt x="869" y="46"/>
                </a:lnTo>
                <a:lnTo>
                  <a:pt x="867" y="44"/>
                </a:lnTo>
                <a:lnTo>
                  <a:pt x="867" y="44"/>
                </a:lnTo>
                <a:lnTo>
                  <a:pt x="863" y="44"/>
                </a:lnTo>
                <a:lnTo>
                  <a:pt x="863" y="44"/>
                </a:lnTo>
                <a:lnTo>
                  <a:pt x="858" y="46"/>
                </a:lnTo>
                <a:lnTo>
                  <a:pt x="858" y="46"/>
                </a:lnTo>
                <a:lnTo>
                  <a:pt x="852" y="48"/>
                </a:lnTo>
                <a:lnTo>
                  <a:pt x="844" y="53"/>
                </a:lnTo>
                <a:lnTo>
                  <a:pt x="837" y="61"/>
                </a:lnTo>
                <a:lnTo>
                  <a:pt x="829" y="68"/>
                </a:lnTo>
                <a:lnTo>
                  <a:pt x="829" y="68"/>
                </a:lnTo>
                <a:lnTo>
                  <a:pt x="820" y="85"/>
                </a:lnTo>
                <a:lnTo>
                  <a:pt x="812" y="101"/>
                </a:lnTo>
                <a:lnTo>
                  <a:pt x="812" y="101"/>
                </a:lnTo>
                <a:lnTo>
                  <a:pt x="801" y="120"/>
                </a:lnTo>
                <a:lnTo>
                  <a:pt x="793" y="129"/>
                </a:lnTo>
                <a:lnTo>
                  <a:pt x="784" y="137"/>
                </a:lnTo>
                <a:lnTo>
                  <a:pt x="782" y="139"/>
                </a:lnTo>
                <a:lnTo>
                  <a:pt x="782" y="139"/>
                </a:lnTo>
                <a:lnTo>
                  <a:pt x="774" y="144"/>
                </a:lnTo>
                <a:lnTo>
                  <a:pt x="768" y="146"/>
                </a:lnTo>
                <a:lnTo>
                  <a:pt x="768" y="146"/>
                </a:lnTo>
                <a:lnTo>
                  <a:pt x="766" y="146"/>
                </a:lnTo>
                <a:lnTo>
                  <a:pt x="765" y="144"/>
                </a:lnTo>
                <a:lnTo>
                  <a:pt x="765" y="144"/>
                </a:lnTo>
                <a:lnTo>
                  <a:pt x="761" y="142"/>
                </a:lnTo>
                <a:lnTo>
                  <a:pt x="755" y="140"/>
                </a:lnTo>
                <a:lnTo>
                  <a:pt x="755" y="140"/>
                </a:lnTo>
                <a:lnTo>
                  <a:pt x="748" y="139"/>
                </a:lnTo>
                <a:lnTo>
                  <a:pt x="740" y="139"/>
                </a:lnTo>
                <a:lnTo>
                  <a:pt x="729" y="144"/>
                </a:lnTo>
                <a:lnTo>
                  <a:pt x="729" y="144"/>
                </a:lnTo>
                <a:lnTo>
                  <a:pt x="715" y="152"/>
                </a:lnTo>
                <a:lnTo>
                  <a:pt x="715" y="152"/>
                </a:lnTo>
                <a:lnTo>
                  <a:pt x="708" y="154"/>
                </a:lnTo>
                <a:lnTo>
                  <a:pt x="702" y="154"/>
                </a:lnTo>
                <a:lnTo>
                  <a:pt x="698" y="152"/>
                </a:lnTo>
                <a:lnTo>
                  <a:pt x="694" y="148"/>
                </a:lnTo>
                <a:lnTo>
                  <a:pt x="694" y="148"/>
                </a:lnTo>
                <a:lnTo>
                  <a:pt x="693" y="135"/>
                </a:lnTo>
                <a:lnTo>
                  <a:pt x="693" y="135"/>
                </a:lnTo>
                <a:lnTo>
                  <a:pt x="691" y="129"/>
                </a:lnTo>
                <a:lnTo>
                  <a:pt x="691" y="129"/>
                </a:lnTo>
                <a:lnTo>
                  <a:pt x="691" y="121"/>
                </a:lnTo>
                <a:lnTo>
                  <a:pt x="693" y="114"/>
                </a:lnTo>
                <a:lnTo>
                  <a:pt x="696" y="103"/>
                </a:lnTo>
                <a:lnTo>
                  <a:pt x="696" y="103"/>
                </a:lnTo>
                <a:lnTo>
                  <a:pt x="700" y="93"/>
                </a:lnTo>
                <a:lnTo>
                  <a:pt x="700" y="93"/>
                </a:lnTo>
                <a:lnTo>
                  <a:pt x="693" y="78"/>
                </a:lnTo>
                <a:lnTo>
                  <a:pt x="693" y="78"/>
                </a:lnTo>
                <a:lnTo>
                  <a:pt x="685" y="59"/>
                </a:lnTo>
                <a:lnTo>
                  <a:pt x="675" y="38"/>
                </a:lnTo>
                <a:lnTo>
                  <a:pt x="675" y="38"/>
                </a:lnTo>
                <a:lnTo>
                  <a:pt x="674" y="32"/>
                </a:lnTo>
                <a:lnTo>
                  <a:pt x="672" y="29"/>
                </a:lnTo>
                <a:lnTo>
                  <a:pt x="668" y="27"/>
                </a:lnTo>
                <a:lnTo>
                  <a:pt x="662" y="27"/>
                </a:lnTo>
                <a:lnTo>
                  <a:pt x="653" y="27"/>
                </a:lnTo>
                <a:lnTo>
                  <a:pt x="643" y="29"/>
                </a:lnTo>
                <a:lnTo>
                  <a:pt x="643" y="29"/>
                </a:lnTo>
                <a:lnTo>
                  <a:pt x="630" y="32"/>
                </a:lnTo>
                <a:lnTo>
                  <a:pt x="630" y="32"/>
                </a:lnTo>
                <a:lnTo>
                  <a:pt x="624" y="36"/>
                </a:lnTo>
                <a:lnTo>
                  <a:pt x="624" y="36"/>
                </a:lnTo>
                <a:lnTo>
                  <a:pt x="613" y="38"/>
                </a:lnTo>
                <a:lnTo>
                  <a:pt x="603" y="36"/>
                </a:lnTo>
                <a:lnTo>
                  <a:pt x="603" y="36"/>
                </a:lnTo>
                <a:lnTo>
                  <a:pt x="590" y="32"/>
                </a:lnTo>
                <a:lnTo>
                  <a:pt x="581" y="27"/>
                </a:lnTo>
                <a:lnTo>
                  <a:pt x="581" y="27"/>
                </a:lnTo>
                <a:lnTo>
                  <a:pt x="569" y="19"/>
                </a:lnTo>
                <a:lnTo>
                  <a:pt x="569" y="19"/>
                </a:lnTo>
                <a:lnTo>
                  <a:pt x="558" y="10"/>
                </a:lnTo>
                <a:lnTo>
                  <a:pt x="548" y="6"/>
                </a:lnTo>
                <a:lnTo>
                  <a:pt x="539" y="2"/>
                </a:lnTo>
                <a:lnTo>
                  <a:pt x="539" y="2"/>
                </a:lnTo>
                <a:lnTo>
                  <a:pt x="529" y="0"/>
                </a:lnTo>
                <a:lnTo>
                  <a:pt x="526" y="0"/>
                </a:lnTo>
                <a:lnTo>
                  <a:pt x="524" y="2"/>
                </a:lnTo>
                <a:lnTo>
                  <a:pt x="522" y="2"/>
                </a:lnTo>
                <a:lnTo>
                  <a:pt x="522" y="2"/>
                </a:lnTo>
                <a:lnTo>
                  <a:pt x="524" y="8"/>
                </a:lnTo>
                <a:lnTo>
                  <a:pt x="522" y="15"/>
                </a:lnTo>
                <a:lnTo>
                  <a:pt x="512" y="30"/>
                </a:lnTo>
                <a:lnTo>
                  <a:pt x="512" y="30"/>
                </a:lnTo>
                <a:lnTo>
                  <a:pt x="505" y="49"/>
                </a:lnTo>
                <a:lnTo>
                  <a:pt x="501" y="59"/>
                </a:lnTo>
                <a:lnTo>
                  <a:pt x="497" y="70"/>
                </a:lnTo>
                <a:lnTo>
                  <a:pt x="497" y="70"/>
                </a:lnTo>
                <a:lnTo>
                  <a:pt x="495" y="82"/>
                </a:lnTo>
                <a:lnTo>
                  <a:pt x="492" y="89"/>
                </a:lnTo>
                <a:lnTo>
                  <a:pt x="488" y="93"/>
                </a:lnTo>
                <a:lnTo>
                  <a:pt x="486" y="97"/>
                </a:lnTo>
                <a:lnTo>
                  <a:pt x="478" y="101"/>
                </a:lnTo>
                <a:lnTo>
                  <a:pt x="471" y="101"/>
                </a:lnTo>
                <a:lnTo>
                  <a:pt x="471" y="101"/>
                </a:lnTo>
                <a:lnTo>
                  <a:pt x="465" y="103"/>
                </a:lnTo>
                <a:lnTo>
                  <a:pt x="461" y="104"/>
                </a:lnTo>
                <a:lnTo>
                  <a:pt x="461" y="104"/>
                </a:lnTo>
                <a:lnTo>
                  <a:pt x="461" y="104"/>
                </a:lnTo>
                <a:lnTo>
                  <a:pt x="450" y="118"/>
                </a:lnTo>
                <a:lnTo>
                  <a:pt x="435" y="133"/>
                </a:lnTo>
                <a:lnTo>
                  <a:pt x="435" y="133"/>
                </a:lnTo>
                <a:lnTo>
                  <a:pt x="416" y="148"/>
                </a:lnTo>
                <a:lnTo>
                  <a:pt x="395" y="161"/>
                </a:lnTo>
                <a:lnTo>
                  <a:pt x="395" y="161"/>
                </a:lnTo>
                <a:lnTo>
                  <a:pt x="391" y="165"/>
                </a:lnTo>
                <a:lnTo>
                  <a:pt x="387" y="169"/>
                </a:lnTo>
                <a:lnTo>
                  <a:pt x="385" y="175"/>
                </a:lnTo>
                <a:lnTo>
                  <a:pt x="385" y="182"/>
                </a:lnTo>
                <a:lnTo>
                  <a:pt x="385" y="195"/>
                </a:lnTo>
                <a:lnTo>
                  <a:pt x="387" y="209"/>
                </a:lnTo>
                <a:lnTo>
                  <a:pt x="387" y="209"/>
                </a:lnTo>
                <a:lnTo>
                  <a:pt x="389" y="230"/>
                </a:lnTo>
                <a:lnTo>
                  <a:pt x="389" y="237"/>
                </a:lnTo>
                <a:lnTo>
                  <a:pt x="385" y="245"/>
                </a:lnTo>
                <a:lnTo>
                  <a:pt x="385" y="245"/>
                </a:lnTo>
                <a:lnTo>
                  <a:pt x="380" y="250"/>
                </a:lnTo>
                <a:lnTo>
                  <a:pt x="376" y="252"/>
                </a:lnTo>
                <a:lnTo>
                  <a:pt x="366" y="254"/>
                </a:lnTo>
                <a:lnTo>
                  <a:pt x="366" y="254"/>
                </a:lnTo>
                <a:lnTo>
                  <a:pt x="363" y="254"/>
                </a:lnTo>
                <a:lnTo>
                  <a:pt x="359" y="254"/>
                </a:lnTo>
                <a:lnTo>
                  <a:pt x="357" y="258"/>
                </a:lnTo>
                <a:lnTo>
                  <a:pt x="353" y="264"/>
                </a:lnTo>
                <a:lnTo>
                  <a:pt x="353" y="264"/>
                </a:lnTo>
                <a:lnTo>
                  <a:pt x="351" y="271"/>
                </a:lnTo>
                <a:lnTo>
                  <a:pt x="351" y="277"/>
                </a:lnTo>
                <a:lnTo>
                  <a:pt x="355" y="290"/>
                </a:lnTo>
                <a:lnTo>
                  <a:pt x="355" y="290"/>
                </a:lnTo>
                <a:lnTo>
                  <a:pt x="357" y="296"/>
                </a:lnTo>
                <a:lnTo>
                  <a:pt x="359" y="304"/>
                </a:lnTo>
                <a:lnTo>
                  <a:pt x="357" y="311"/>
                </a:lnTo>
                <a:lnTo>
                  <a:pt x="353" y="317"/>
                </a:lnTo>
                <a:lnTo>
                  <a:pt x="353" y="317"/>
                </a:lnTo>
                <a:lnTo>
                  <a:pt x="349" y="322"/>
                </a:lnTo>
                <a:lnTo>
                  <a:pt x="349" y="322"/>
                </a:lnTo>
                <a:lnTo>
                  <a:pt x="344" y="332"/>
                </a:lnTo>
                <a:lnTo>
                  <a:pt x="334" y="338"/>
                </a:lnTo>
                <a:lnTo>
                  <a:pt x="323" y="343"/>
                </a:lnTo>
                <a:lnTo>
                  <a:pt x="304" y="347"/>
                </a:lnTo>
                <a:lnTo>
                  <a:pt x="304" y="347"/>
                </a:lnTo>
                <a:lnTo>
                  <a:pt x="289" y="349"/>
                </a:lnTo>
                <a:lnTo>
                  <a:pt x="279" y="353"/>
                </a:lnTo>
                <a:lnTo>
                  <a:pt x="272" y="357"/>
                </a:lnTo>
                <a:lnTo>
                  <a:pt x="266" y="362"/>
                </a:lnTo>
                <a:lnTo>
                  <a:pt x="266" y="362"/>
                </a:lnTo>
                <a:lnTo>
                  <a:pt x="251" y="374"/>
                </a:lnTo>
                <a:lnTo>
                  <a:pt x="251" y="374"/>
                </a:lnTo>
                <a:lnTo>
                  <a:pt x="239" y="379"/>
                </a:lnTo>
                <a:lnTo>
                  <a:pt x="230" y="381"/>
                </a:lnTo>
                <a:lnTo>
                  <a:pt x="220" y="381"/>
                </a:lnTo>
                <a:lnTo>
                  <a:pt x="213" y="377"/>
                </a:lnTo>
                <a:lnTo>
                  <a:pt x="213" y="377"/>
                </a:lnTo>
                <a:lnTo>
                  <a:pt x="203" y="376"/>
                </a:lnTo>
                <a:lnTo>
                  <a:pt x="196" y="374"/>
                </a:lnTo>
                <a:lnTo>
                  <a:pt x="196" y="374"/>
                </a:lnTo>
                <a:lnTo>
                  <a:pt x="188" y="376"/>
                </a:lnTo>
                <a:lnTo>
                  <a:pt x="179" y="377"/>
                </a:lnTo>
                <a:lnTo>
                  <a:pt x="160" y="389"/>
                </a:lnTo>
                <a:lnTo>
                  <a:pt x="160" y="389"/>
                </a:lnTo>
                <a:lnTo>
                  <a:pt x="137" y="404"/>
                </a:lnTo>
                <a:lnTo>
                  <a:pt x="131" y="412"/>
                </a:lnTo>
                <a:lnTo>
                  <a:pt x="127" y="417"/>
                </a:lnTo>
                <a:lnTo>
                  <a:pt x="127" y="417"/>
                </a:lnTo>
                <a:lnTo>
                  <a:pt x="127" y="417"/>
                </a:lnTo>
                <a:lnTo>
                  <a:pt x="126" y="421"/>
                </a:lnTo>
                <a:lnTo>
                  <a:pt x="122" y="425"/>
                </a:lnTo>
                <a:lnTo>
                  <a:pt x="120" y="425"/>
                </a:lnTo>
                <a:lnTo>
                  <a:pt x="120" y="425"/>
                </a:lnTo>
                <a:lnTo>
                  <a:pt x="116" y="427"/>
                </a:lnTo>
                <a:lnTo>
                  <a:pt x="110" y="427"/>
                </a:lnTo>
                <a:lnTo>
                  <a:pt x="110" y="427"/>
                </a:lnTo>
                <a:lnTo>
                  <a:pt x="105" y="425"/>
                </a:lnTo>
                <a:lnTo>
                  <a:pt x="99" y="423"/>
                </a:lnTo>
                <a:lnTo>
                  <a:pt x="99" y="423"/>
                </a:lnTo>
                <a:lnTo>
                  <a:pt x="91" y="415"/>
                </a:lnTo>
                <a:lnTo>
                  <a:pt x="88" y="412"/>
                </a:lnTo>
                <a:lnTo>
                  <a:pt x="86" y="406"/>
                </a:lnTo>
                <a:lnTo>
                  <a:pt x="86" y="406"/>
                </a:lnTo>
                <a:lnTo>
                  <a:pt x="86" y="402"/>
                </a:lnTo>
                <a:lnTo>
                  <a:pt x="86" y="402"/>
                </a:lnTo>
                <a:lnTo>
                  <a:pt x="84" y="400"/>
                </a:lnTo>
                <a:lnTo>
                  <a:pt x="80" y="400"/>
                </a:lnTo>
                <a:lnTo>
                  <a:pt x="80" y="400"/>
                </a:lnTo>
                <a:lnTo>
                  <a:pt x="74" y="402"/>
                </a:lnTo>
                <a:lnTo>
                  <a:pt x="69" y="406"/>
                </a:lnTo>
                <a:lnTo>
                  <a:pt x="69" y="406"/>
                </a:lnTo>
                <a:lnTo>
                  <a:pt x="57" y="413"/>
                </a:lnTo>
                <a:lnTo>
                  <a:pt x="48" y="421"/>
                </a:lnTo>
                <a:lnTo>
                  <a:pt x="48" y="421"/>
                </a:lnTo>
                <a:lnTo>
                  <a:pt x="44" y="427"/>
                </a:lnTo>
                <a:lnTo>
                  <a:pt x="42" y="434"/>
                </a:lnTo>
                <a:lnTo>
                  <a:pt x="42" y="457"/>
                </a:lnTo>
                <a:lnTo>
                  <a:pt x="42" y="457"/>
                </a:lnTo>
                <a:lnTo>
                  <a:pt x="42" y="482"/>
                </a:lnTo>
                <a:lnTo>
                  <a:pt x="42" y="482"/>
                </a:lnTo>
                <a:lnTo>
                  <a:pt x="40" y="495"/>
                </a:lnTo>
                <a:lnTo>
                  <a:pt x="36" y="504"/>
                </a:lnTo>
                <a:lnTo>
                  <a:pt x="36" y="504"/>
                </a:lnTo>
                <a:lnTo>
                  <a:pt x="33" y="516"/>
                </a:lnTo>
                <a:lnTo>
                  <a:pt x="25" y="529"/>
                </a:lnTo>
                <a:lnTo>
                  <a:pt x="25" y="529"/>
                </a:lnTo>
                <a:lnTo>
                  <a:pt x="23" y="535"/>
                </a:lnTo>
                <a:lnTo>
                  <a:pt x="25" y="537"/>
                </a:lnTo>
                <a:lnTo>
                  <a:pt x="25" y="537"/>
                </a:lnTo>
                <a:lnTo>
                  <a:pt x="35" y="541"/>
                </a:lnTo>
                <a:lnTo>
                  <a:pt x="48" y="542"/>
                </a:lnTo>
                <a:lnTo>
                  <a:pt x="48" y="542"/>
                </a:lnTo>
                <a:lnTo>
                  <a:pt x="71" y="548"/>
                </a:lnTo>
                <a:lnTo>
                  <a:pt x="71" y="548"/>
                </a:lnTo>
                <a:lnTo>
                  <a:pt x="78" y="552"/>
                </a:lnTo>
                <a:lnTo>
                  <a:pt x="84" y="558"/>
                </a:lnTo>
                <a:lnTo>
                  <a:pt x="88" y="565"/>
                </a:lnTo>
                <a:lnTo>
                  <a:pt x="91" y="575"/>
                </a:lnTo>
                <a:lnTo>
                  <a:pt x="91" y="575"/>
                </a:lnTo>
                <a:lnTo>
                  <a:pt x="95" y="590"/>
                </a:lnTo>
                <a:lnTo>
                  <a:pt x="95" y="605"/>
                </a:lnTo>
                <a:lnTo>
                  <a:pt x="95" y="632"/>
                </a:lnTo>
                <a:lnTo>
                  <a:pt x="95" y="632"/>
                </a:lnTo>
                <a:lnTo>
                  <a:pt x="93" y="641"/>
                </a:lnTo>
                <a:lnTo>
                  <a:pt x="88" y="650"/>
                </a:lnTo>
                <a:lnTo>
                  <a:pt x="76" y="673"/>
                </a:lnTo>
                <a:lnTo>
                  <a:pt x="76" y="673"/>
                </a:lnTo>
                <a:lnTo>
                  <a:pt x="67" y="692"/>
                </a:lnTo>
                <a:lnTo>
                  <a:pt x="59" y="709"/>
                </a:lnTo>
                <a:lnTo>
                  <a:pt x="59" y="709"/>
                </a:lnTo>
                <a:lnTo>
                  <a:pt x="55" y="719"/>
                </a:lnTo>
                <a:lnTo>
                  <a:pt x="50" y="726"/>
                </a:lnTo>
                <a:lnTo>
                  <a:pt x="40" y="738"/>
                </a:lnTo>
                <a:lnTo>
                  <a:pt x="40" y="738"/>
                </a:lnTo>
                <a:lnTo>
                  <a:pt x="31" y="747"/>
                </a:lnTo>
                <a:lnTo>
                  <a:pt x="19" y="762"/>
                </a:lnTo>
                <a:lnTo>
                  <a:pt x="19" y="762"/>
                </a:lnTo>
                <a:lnTo>
                  <a:pt x="0" y="798"/>
                </a:lnTo>
                <a:lnTo>
                  <a:pt x="0" y="798"/>
                </a:lnTo>
                <a:lnTo>
                  <a:pt x="6" y="798"/>
                </a:lnTo>
                <a:lnTo>
                  <a:pt x="12" y="800"/>
                </a:lnTo>
                <a:lnTo>
                  <a:pt x="19" y="806"/>
                </a:lnTo>
                <a:lnTo>
                  <a:pt x="25" y="814"/>
                </a:lnTo>
                <a:lnTo>
                  <a:pt x="29" y="819"/>
                </a:lnTo>
                <a:lnTo>
                  <a:pt x="29" y="819"/>
                </a:lnTo>
                <a:lnTo>
                  <a:pt x="44" y="834"/>
                </a:lnTo>
                <a:lnTo>
                  <a:pt x="54" y="846"/>
                </a:lnTo>
                <a:lnTo>
                  <a:pt x="59" y="855"/>
                </a:lnTo>
                <a:lnTo>
                  <a:pt x="59" y="855"/>
                </a:lnTo>
                <a:lnTo>
                  <a:pt x="63" y="861"/>
                </a:lnTo>
                <a:lnTo>
                  <a:pt x="67" y="863"/>
                </a:lnTo>
                <a:lnTo>
                  <a:pt x="76" y="865"/>
                </a:lnTo>
                <a:lnTo>
                  <a:pt x="103" y="863"/>
                </a:lnTo>
                <a:lnTo>
                  <a:pt x="103" y="863"/>
                </a:lnTo>
                <a:lnTo>
                  <a:pt x="150" y="865"/>
                </a:lnTo>
                <a:lnTo>
                  <a:pt x="192" y="867"/>
                </a:lnTo>
                <a:lnTo>
                  <a:pt x="234" y="869"/>
                </a:lnTo>
                <a:lnTo>
                  <a:pt x="255" y="867"/>
                </a:lnTo>
                <a:lnTo>
                  <a:pt x="279" y="865"/>
                </a:lnTo>
                <a:lnTo>
                  <a:pt x="279" y="865"/>
                </a:lnTo>
                <a:lnTo>
                  <a:pt x="287" y="863"/>
                </a:lnTo>
                <a:lnTo>
                  <a:pt x="289" y="859"/>
                </a:lnTo>
                <a:lnTo>
                  <a:pt x="291" y="851"/>
                </a:lnTo>
                <a:lnTo>
                  <a:pt x="287" y="844"/>
                </a:lnTo>
                <a:lnTo>
                  <a:pt x="281" y="831"/>
                </a:lnTo>
                <a:lnTo>
                  <a:pt x="281" y="823"/>
                </a:lnTo>
                <a:lnTo>
                  <a:pt x="281" y="819"/>
                </a:lnTo>
                <a:lnTo>
                  <a:pt x="281" y="819"/>
                </a:lnTo>
                <a:lnTo>
                  <a:pt x="285" y="815"/>
                </a:lnTo>
                <a:lnTo>
                  <a:pt x="291" y="815"/>
                </a:lnTo>
                <a:lnTo>
                  <a:pt x="296" y="814"/>
                </a:lnTo>
                <a:lnTo>
                  <a:pt x="304" y="815"/>
                </a:lnTo>
                <a:lnTo>
                  <a:pt x="321" y="821"/>
                </a:lnTo>
                <a:lnTo>
                  <a:pt x="336" y="829"/>
                </a:lnTo>
                <a:lnTo>
                  <a:pt x="336" y="829"/>
                </a:lnTo>
                <a:lnTo>
                  <a:pt x="344" y="833"/>
                </a:lnTo>
                <a:lnTo>
                  <a:pt x="349" y="834"/>
                </a:lnTo>
                <a:lnTo>
                  <a:pt x="363" y="834"/>
                </a:lnTo>
                <a:lnTo>
                  <a:pt x="376" y="834"/>
                </a:lnTo>
                <a:lnTo>
                  <a:pt x="382" y="836"/>
                </a:lnTo>
                <a:lnTo>
                  <a:pt x="387" y="840"/>
                </a:lnTo>
                <a:lnTo>
                  <a:pt x="387" y="840"/>
                </a:lnTo>
                <a:lnTo>
                  <a:pt x="395" y="848"/>
                </a:lnTo>
                <a:lnTo>
                  <a:pt x="401" y="853"/>
                </a:lnTo>
                <a:lnTo>
                  <a:pt x="404" y="855"/>
                </a:lnTo>
                <a:lnTo>
                  <a:pt x="408" y="855"/>
                </a:lnTo>
                <a:lnTo>
                  <a:pt x="421" y="855"/>
                </a:lnTo>
                <a:lnTo>
                  <a:pt x="421" y="855"/>
                </a:lnTo>
                <a:lnTo>
                  <a:pt x="438" y="853"/>
                </a:lnTo>
                <a:lnTo>
                  <a:pt x="450" y="857"/>
                </a:lnTo>
                <a:lnTo>
                  <a:pt x="476" y="869"/>
                </a:lnTo>
                <a:lnTo>
                  <a:pt x="476" y="869"/>
                </a:lnTo>
                <a:lnTo>
                  <a:pt x="484" y="870"/>
                </a:lnTo>
                <a:lnTo>
                  <a:pt x="488" y="876"/>
                </a:lnTo>
                <a:lnTo>
                  <a:pt x="490" y="882"/>
                </a:lnTo>
                <a:lnTo>
                  <a:pt x="490" y="887"/>
                </a:lnTo>
                <a:lnTo>
                  <a:pt x="490" y="899"/>
                </a:lnTo>
                <a:lnTo>
                  <a:pt x="490" y="905"/>
                </a:lnTo>
                <a:lnTo>
                  <a:pt x="490" y="910"/>
                </a:lnTo>
                <a:lnTo>
                  <a:pt x="490" y="910"/>
                </a:lnTo>
                <a:lnTo>
                  <a:pt x="493" y="912"/>
                </a:lnTo>
                <a:lnTo>
                  <a:pt x="495" y="912"/>
                </a:lnTo>
                <a:lnTo>
                  <a:pt x="501" y="906"/>
                </a:lnTo>
                <a:lnTo>
                  <a:pt x="511" y="897"/>
                </a:lnTo>
                <a:lnTo>
                  <a:pt x="514" y="893"/>
                </a:lnTo>
                <a:lnTo>
                  <a:pt x="520" y="889"/>
                </a:lnTo>
                <a:lnTo>
                  <a:pt x="520" y="889"/>
                </a:lnTo>
                <a:lnTo>
                  <a:pt x="526" y="889"/>
                </a:lnTo>
                <a:lnTo>
                  <a:pt x="529" y="889"/>
                </a:lnTo>
                <a:lnTo>
                  <a:pt x="537" y="891"/>
                </a:lnTo>
                <a:lnTo>
                  <a:pt x="547" y="897"/>
                </a:lnTo>
                <a:lnTo>
                  <a:pt x="554" y="899"/>
                </a:lnTo>
                <a:lnTo>
                  <a:pt x="564" y="899"/>
                </a:lnTo>
                <a:lnTo>
                  <a:pt x="564" y="899"/>
                </a:lnTo>
                <a:lnTo>
                  <a:pt x="571" y="901"/>
                </a:lnTo>
                <a:lnTo>
                  <a:pt x="575" y="905"/>
                </a:lnTo>
                <a:lnTo>
                  <a:pt x="577" y="910"/>
                </a:lnTo>
                <a:lnTo>
                  <a:pt x="577" y="916"/>
                </a:lnTo>
                <a:lnTo>
                  <a:pt x="575" y="931"/>
                </a:lnTo>
                <a:lnTo>
                  <a:pt x="571" y="944"/>
                </a:lnTo>
                <a:lnTo>
                  <a:pt x="571" y="944"/>
                </a:lnTo>
                <a:lnTo>
                  <a:pt x="573" y="950"/>
                </a:lnTo>
                <a:lnTo>
                  <a:pt x="579" y="952"/>
                </a:lnTo>
                <a:lnTo>
                  <a:pt x="579" y="952"/>
                </a:lnTo>
                <a:lnTo>
                  <a:pt x="602" y="941"/>
                </a:lnTo>
                <a:lnTo>
                  <a:pt x="609" y="937"/>
                </a:lnTo>
                <a:lnTo>
                  <a:pt x="617" y="937"/>
                </a:lnTo>
                <a:lnTo>
                  <a:pt x="617" y="937"/>
                </a:lnTo>
                <a:close/>
              </a:path>
            </a:pathLst>
          </a:custGeom>
          <a:solidFill>
            <a:srgbClr val="A5CEE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kern="0" dirty="0">
              <a:solidFill>
                <a:srgbClr val="222223"/>
              </a:solidFill>
              <a:latin typeface="Calibri"/>
            </a:endParaRPr>
          </a:p>
        </p:txBody>
      </p:sp>
      <p:sp>
        <p:nvSpPr>
          <p:cNvPr id="177" name="FREEFORM_30">
            <a:extLst>
              <a:ext uri="{FF2B5EF4-FFF2-40B4-BE49-F238E27FC236}">
                <a16:creationId xmlns:a16="http://schemas.microsoft.com/office/drawing/2014/main" id="{19F18764-13BC-E316-0F4D-C29878A6380A}"/>
              </a:ext>
            </a:extLst>
          </p:cNvPr>
          <p:cNvSpPr>
            <a:spLocks/>
          </p:cNvSpPr>
          <p:nvPr/>
        </p:nvSpPr>
        <p:spPr bwMode="auto">
          <a:xfrm>
            <a:off x="4450097" y="3485990"/>
            <a:ext cx="971230" cy="1171880"/>
          </a:xfrm>
          <a:custGeom>
            <a:avLst/>
            <a:gdLst>
              <a:gd name="T0" fmla="*/ 467 w 910"/>
              <a:gd name="T1" fmla="*/ 944 h 1098"/>
              <a:gd name="T2" fmla="*/ 480 w 910"/>
              <a:gd name="T3" fmla="*/ 852 h 1098"/>
              <a:gd name="T4" fmla="*/ 444 w 910"/>
              <a:gd name="T5" fmla="*/ 825 h 1098"/>
              <a:gd name="T6" fmla="*/ 413 w 910"/>
              <a:gd name="T7" fmla="*/ 800 h 1098"/>
              <a:gd name="T8" fmla="*/ 431 w 910"/>
              <a:gd name="T9" fmla="*/ 732 h 1098"/>
              <a:gd name="T10" fmla="*/ 468 w 910"/>
              <a:gd name="T11" fmla="*/ 670 h 1098"/>
              <a:gd name="T12" fmla="*/ 489 w 910"/>
              <a:gd name="T13" fmla="*/ 679 h 1098"/>
              <a:gd name="T14" fmla="*/ 516 w 910"/>
              <a:gd name="T15" fmla="*/ 690 h 1098"/>
              <a:gd name="T16" fmla="*/ 582 w 910"/>
              <a:gd name="T17" fmla="*/ 643 h 1098"/>
              <a:gd name="T18" fmla="*/ 633 w 910"/>
              <a:gd name="T19" fmla="*/ 647 h 1098"/>
              <a:gd name="T20" fmla="*/ 698 w 910"/>
              <a:gd name="T21" fmla="*/ 615 h 1098"/>
              <a:gd name="T22" fmla="*/ 743 w 910"/>
              <a:gd name="T23" fmla="*/ 588 h 1098"/>
              <a:gd name="T24" fmla="*/ 742 w 910"/>
              <a:gd name="T25" fmla="*/ 535 h 1098"/>
              <a:gd name="T26" fmla="*/ 776 w 910"/>
              <a:gd name="T27" fmla="*/ 514 h 1098"/>
              <a:gd name="T28" fmla="*/ 774 w 910"/>
              <a:gd name="T29" fmla="*/ 448 h 1098"/>
              <a:gd name="T30" fmla="*/ 840 w 910"/>
              <a:gd name="T31" fmla="*/ 387 h 1098"/>
              <a:gd name="T32" fmla="*/ 876 w 910"/>
              <a:gd name="T33" fmla="*/ 366 h 1098"/>
              <a:gd name="T34" fmla="*/ 908 w 910"/>
              <a:gd name="T35" fmla="*/ 292 h 1098"/>
              <a:gd name="T36" fmla="*/ 893 w 910"/>
              <a:gd name="T37" fmla="*/ 254 h 1098"/>
              <a:gd name="T38" fmla="*/ 884 w 910"/>
              <a:gd name="T39" fmla="*/ 230 h 1098"/>
              <a:gd name="T40" fmla="*/ 855 w 910"/>
              <a:gd name="T41" fmla="*/ 173 h 1098"/>
              <a:gd name="T42" fmla="*/ 869 w 910"/>
              <a:gd name="T43" fmla="*/ 135 h 1098"/>
              <a:gd name="T44" fmla="*/ 833 w 910"/>
              <a:gd name="T45" fmla="*/ 91 h 1098"/>
              <a:gd name="T46" fmla="*/ 804 w 910"/>
              <a:gd name="T47" fmla="*/ 70 h 1098"/>
              <a:gd name="T48" fmla="*/ 785 w 910"/>
              <a:gd name="T49" fmla="*/ 44 h 1098"/>
              <a:gd name="T50" fmla="*/ 724 w 910"/>
              <a:gd name="T51" fmla="*/ 53 h 1098"/>
              <a:gd name="T52" fmla="*/ 719 w 910"/>
              <a:gd name="T53" fmla="*/ 25 h 1098"/>
              <a:gd name="T54" fmla="*/ 677 w 910"/>
              <a:gd name="T55" fmla="*/ 10 h 1098"/>
              <a:gd name="T56" fmla="*/ 649 w 910"/>
              <a:gd name="T57" fmla="*/ 57 h 1098"/>
              <a:gd name="T58" fmla="*/ 603 w 910"/>
              <a:gd name="T59" fmla="*/ 101 h 1098"/>
              <a:gd name="T60" fmla="*/ 588 w 910"/>
              <a:gd name="T61" fmla="*/ 148 h 1098"/>
              <a:gd name="T62" fmla="*/ 556 w 910"/>
              <a:gd name="T63" fmla="*/ 184 h 1098"/>
              <a:gd name="T64" fmla="*/ 522 w 910"/>
              <a:gd name="T65" fmla="*/ 209 h 1098"/>
              <a:gd name="T66" fmla="*/ 465 w 910"/>
              <a:gd name="T67" fmla="*/ 228 h 1098"/>
              <a:gd name="T68" fmla="*/ 412 w 910"/>
              <a:gd name="T69" fmla="*/ 211 h 1098"/>
              <a:gd name="T70" fmla="*/ 389 w 910"/>
              <a:gd name="T71" fmla="*/ 175 h 1098"/>
              <a:gd name="T72" fmla="*/ 357 w 910"/>
              <a:gd name="T73" fmla="*/ 141 h 1098"/>
              <a:gd name="T74" fmla="*/ 336 w 910"/>
              <a:gd name="T75" fmla="*/ 196 h 1098"/>
              <a:gd name="T76" fmla="*/ 368 w 910"/>
              <a:gd name="T77" fmla="*/ 254 h 1098"/>
              <a:gd name="T78" fmla="*/ 364 w 910"/>
              <a:gd name="T79" fmla="*/ 275 h 1098"/>
              <a:gd name="T80" fmla="*/ 330 w 910"/>
              <a:gd name="T81" fmla="*/ 222 h 1098"/>
              <a:gd name="T82" fmla="*/ 305 w 910"/>
              <a:gd name="T83" fmla="*/ 118 h 1098"/>
              <a:gd name="T84" fmla="*/ 245 w 910"/>
              <a:gd name="T85" fmla="*/ 50 h 1098"/>
              <a:gd name="T86" fmla="*/ 216 w 910"/>
              <a:gd name="T87" fmla="*/ 99 h 1098"/>
              <a:gd name="T88" fmla="*/ 169 w 910"/>
              <a:gd name="T89" fmla="*/ 319 h 1098"/>
              <a:gd name="T90" fmla="*/ 203 w 910"/>
              <a:gd name="T91" fmla="*/ 332 h 1098"/>
              <a:gd name="T92" fmla="*/ 212 w 910"/>
              <a:gd name="T93" fmla="*/ 378 h 1098"/>
              <a:gd name="T94" fmla="*/ 178 w 910"/>
              <a:gd name="T95" fmla="*/ 381 h 1098"/>
              <a:gd name="T96" fmla="*/ 163 w 910"/>
              <a:gd name="T97" fmla="*/ 472 h 1098"/>
              <a:gd name="T98" fmla="*/ 102 w 910"/>
              <a:gd name="T99" fmla="*/ 761 h 1098"/>
              <a:gd name="T100" fmla="*/ 4 w 910"/>
              <a:gd name="T101" fmla="*/ 853 h 1098"/>
              <a:gd name="T102" fmla="*/ 40 w 910"/>
              <a:gd name="T103" fmla="*/ 893 h 1098"/>
              <a:gd name="T104" fmla="*/ 108 w 910"/>
              <a:gd name="T105" fmla="*/ 929 h 1098"/>
              <a:gd name="T106" fmla="*/ 89 w 910"/>
              <a:gd name="T107" fmla="*/ 984 h 1098"/>
              <a:gd name="T108" fmla="*/ 116 w 910"/>
              <a:gd name="T109" fmla="*/ 975 h 1098"/>
              <a:gd name="T110" fmla="*/ 129 w 910"/>
              <a:gd name="T111" fmla="*/ 982 h 1098"/>
              <a:gd name="T112" fmla="*/ 195 w 910"/>
              <a:gd name="T113" fmla="*/ 1013 h 1098"/>
              <a:gd name="T114" fmla="*/ 258 w 910"/>
              <a:gd name="T115" fmla="*/ 1034 h 1098"/>
              <a:gd name="T116" fmla="*/ 285 w 910"/>
              <a:gd name="T117" fmla="*/ 1049 h 1098"/>
              <a:gd name="T118" fmla="*/ 319 w 910"/>
              <a:gd name="T119" fmla="*/ 1094 h 1098"/>
              <a:gd name="T120" fmla="*/ 372 w 910"/>
              <a:gd name="T121" fmla="*/ 1089 h 1098"/>
              <a:gd name="T122" fmla="*/ 431 w 910"/>
              <a:gd name="T123" fmla="*/ 1007 h 10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10" h="1098">
                <a:moveTo>
                  <a:pt x="431" y="1007"/>
                </a:moveTo>
                <a:lnTo>
                  <a:pt x="431" y="1007"/>
                </a:lnTo>
                <a:lnTo>
                  <a:pt x="440" y="998"/>
                </a:lnTo>
                <a:lnTo>
                  <a:pt x="444" y="990"/>
                </a:lnTo>
                <a:lnTo>
                  <a:pt x="448" y="982"/>
                </a:lnTo>
                <a:lnTo>
                  <a:pt x="448" y="982"/>
                </a:lnTo>
                <a:lnTo>
                  <a:pt x="455" y="963"/>
                </a:lnTo>
                <a:lnTo>
                  <a:pt x="467" y="944"/>
                </a:lnTo>
                <a:lnTo>
                  <a:pt x="467" y="944"/>
                </a:lnTo>
                <a:lnTo>
                  <a:pt x="478" y="924"/>
                </a:lnTo>
                <a:lnTo>
                  <a:pt x="482" y="914"/>
                </a:lnTo>
                <a:lnTo>
                  <a:pt x="484" y="905"/>
                </a:lnTo>
                <a:lnTo>
                  <a:pt x="484" y="905"/>
                </a:lnTo>
                <a:lnTo>
                  <a:pt x="484" y="880"/>
                </a:lnTo>
                <a:lnTo>
                  <a:pt x="484" y="867"/>
                </a:lnTo>
                <a:lnTo>
                  <a:pt x="480" y="852"/>
                </a:lnTo>
                <a:lnTo>
                  <a:pt x="480" y="852"/>
                </a:lnTo>
                <a:lnTo>
                  <a:pt x="478" y="844"/>
                </a:lnTo>
                <a:lnTo>
                  <a:pt x="474" y="838"/>
                </a:lnTo>
                <a:lnTo>
                  <a:pt x="470" y="833"/>
                </a:lnTo>
                <a:lnTo>
                  <a:pt x="465" y="831"/>
                </a:lnTo>
                <a:lnTo>
                  <a:pt x="465" y="831"/>
                </a:lnTo>
                <a:lnTo>
                  <a:pt x="444" y="825"/>
                </a:lnTo>
                <a:lnTo>
                  <a:pt x="444" y="825"/>
                </a:lnTo>
                <a:lnTo>
                  <a:pt x="429" y="823"/>
                </a:lnTo>
                <a:lnTo>
                  <a:pt x="417" y="819"/>
                </a:lnTo>
                <a:lnTo>
                  <a:pt x="417" y="819"/>
                </a:lnTo>
                <a:lnTo>
                  <a:pt x="413" y="816"/>
                </a:lnTo>
                <a:lnTo>
                  <a:pt x="412" y="812"/>
                </a:lnTo>
                <a:lnTo>
                  <a:pt x="412" y="806"/>
                </a:lnTo>
                <a:lnTo>
                  <a:pt x="413" y="800"/>
                </a:lnTo>
                <a:lnTo>
                  <a:pt x="413" y="800"/>
                </a:lnTo>
                <a:lnTo>
                  <a:pt x="421" y="787"/>
                </a:lnTo>
                <a:lnTo>
                  <a:pt x="425" y="778"/>
                </a:lnTo>
                <a:lnTo>
                  <a:pt x="425" y="778"/>
                </a:lnTo>
                <a:lnTo>
                  <a:pt x="429" y="768"/>
                </a:lnTo>
                <a:lnTo>
                  <a:pt x="431" y="755"/>
                </a:lnTo>
                <a:lnTo>
                  <a:pt x="431" y="755"/>
                </a:lnTo>
                <a:lnTo>
                  <a:pt x="431" y="732"/>
                </a:lnTo>
                <a:lnTo>
                  <a:pt x="431" y="732"/>
                </a:lnTo>
                <a:lnTo>
                  <a:pt x="432" y="707"/>
                </a:lnTo>
                <a:lnTo>
                  <a:pt x="434" y="698"/>
                </a:lnTo>
                <a:lnTo>
                  <a:pt x="438" y="690"/>
                </a:lnTo>
                <a:lnTo>
                  <a:pt x="438" y="690"/>
                </a:lnTo>
                <a:lnTo>
                  <a:pt x="448" y="683"/>
                </a:lnTo>
                <a:lnTo>
                  <a:pt x="461" y="673"/>
                </a:lnTo>
                <a:lnTo>
                  <a:pt x="461" y="673"/>
                </a:lnTo>
                <a:lnTo>
                  <a:pt x="468" y="670"/>
                </a:lnTo>
                <a:lnTo>
                  <a:pt x="476" y="668"/>
                </a:lnTo>
                <a:lnTo>
                  <a:pt x="476" y="668"/>
                </a:lnTo>
                <a:lnTo>
                  <a:pt x="482" y="670"/>
                </a:lnTo>
                <a:lnTo>
                  <a:pt x="486" y="671"/>
                </a:lnTo>
                <a:lnTo>
                  <a:pt x="487" y="673"/>
                </a:lnTo>
                <a:lnTo>
                  <a:pt x="487" y="673"/>
                </a:lnTo>
                <a:lnTo>
                  <a:pt x="489" y="679"/>
                </a:lnTo>
                <a:lnTo>
                  <a:pt x="489" y="679"/>
                </a:lnTo>
                <a:lnTo>
                  <a:pt x="493" y="687"/>
                </a:lnTo>
                <a:lnTo>
                  <a:pt x="499" y="692"/>
                </a:lnTo>
                <a:lnTo>
                  <a:pt x="499" y="692"/>
                </a:lnTo>
                <a:lnTo>
                  <a:pt x="506" y="694"/>
                </a:lnTo>
                <a:lnTo>
                  <a:pt x="506" y="694"/>
                </a:lnTo>
                <a:lnTo>
                  <a:pt x="514" y="692"/>
                </a:lnTo>
                <a:lnTo>
                  <a:pt x="514" y="692"/>
                </a:lnTo>
                <a:lnTo>
                  <a:pt x="516" y="690"/>
                </a:lnTo>
                <a:lnTo>
                  <a:pt x="516" y="690"/>
                </a:lnTo>
                <a:lnTo>
                  <a:pt x="520" y="683"/>
                </a:lnTo>
                <a:lnTo>
                  <a:pt x="527" y="675"/>
                </a:lnTo>
                <a:lnTo>
                  <a:pt x="539" y="666"/>
                </a:lnTo>
                <a:lnTo>
                  <a:pt x="552" y="656"/>
                </a:lnTo>
                <a:lnTo>
                  <a:pt x="552" y="656"/>
                </a:lnTo>
                <a:lnTo>
                  <a:pt x="573" y="645"/>
                </a:lnTo>
                <a:lnTo>
                  <a:pt x="582" y="643"/>
                </a:lnTo>
                <a:lnTo>
                  <a:pt x="592" y="641"/>
                </a:lnTo>
                <a:lnTo>
                  <a:pt x="592" y="641"/>
                </a:lnTo>
                <a:lnTo>
                  <a:pt x="601" y="643"/>
                </a:lnTo>
                <a:lnTo>
                  <a:pt x="611" y="645"/>
                </a:lnTo>
                <a:lnTo>
                  <a:pt x="611" y="645"/>
                </a:lnTo>
                <a:lnTo>
                  <a:pt x="618" y="649"/>
                </a:lnTo>
                <a:lnTo>
                  <a:pt x="626" y="649"/>
                </a:lnTo>
                <a:lnTo>
                  <a:pt x="633" y="647"/>
                </a:lnTo>
                <a:lnTo>
                  <a:pt x="643" y="643"/>
                </a:lnTo>
                <a:lnTo>
                  <a:pt x="643" y="643"/>
                </a:lnTo>
                <a:lnTo>
                  <a:pt x="656" y="632"/>
                </a:lnTo>
                <a:lnTo>
                  <a:pt x="656" y="632"/>
                </a:lnTo>
                <a:lnTo>
                  <a:pt x="664" y="626"/>
                </a:lnTo>
                <a:lnTo>
                  <a:pt x="671" y="620"/>
                </a:lnTo>
                <a:lnTo>
                  <a:pt x="683" y="616"/>
                </a:lnTo>
                <a:lnTo>
                  <a:pt x="698" y="615"/>
                </a:lnTo>
                <a:lnTo>
                  <a:pt x="698" y="615"/>
                </a:lnTo>
                <a:lnTo>
                  <a:pt x="715" y="611"/>
                </a:lnTo>
                <a:lnTo>
                  <a:pt x="726" y="607"/>
                </a:lnTo>
                <a:lnTo>
                  <a:pt x="734" y="601"/>
                </a:lnTo>
                <a:lnTo>
                  <a:pt x="740" y="594"/>
                </a:lnTo>
                <a:lnTo>
                  <a:pt x="740" y="594"/>
                </a:lnTo>
                <a:lnTo>
                  <a:pt x="743" y="588"/>
                </a:lnTo>
                <a:lnTo>
                  <a:pt x="743" y="588"/>
                </a:lnTo>
                <a:lnTo>
                  <a:pt x="745" y="582"/>
                </a:lnTo>
                <a:lnTo>
                  <a:pt x="747" y="579"/>
                </a:lnTo>
                <a:lnTo>
                  <a:pt x="743" y="567"/>
                </a:lnTo>
                <a:lnTo>
                  <a:pt x="743" y="567"/>
                </a:lnTo>
                <a:lnTo>
                  <a:pt x="740" y="552"/>
                </a:lnTo>
                <a:lnTo>
                  <a:pt x="740" y="544"/>
                </a:lnTo>
                <a:lnTo>
                  <a:pt x="742" y="535"/>
                </a:lnTo>
                <a:lnTo>
                  <a:pt x="742" y="535"/>
                </a:lnTo>
                <a:lnTo>
                  <a:pt x="747" y="527"/>
                </a:lnTo>
                <a:lnTo>
                  <a:pt x="751" y="524"/>
                </a:lnTo>
                <a:lnTo>
                  <a:pt x="757" y="522"/>
                </a:lnTo>
                <a:lnTo>
                  <a:pt x="762" y="522"/>
                </a:lnTo>
                <a:lnTo>
                  <a:pt x="762" y="522"/>
                </a:lnTo>
                <a:lnTo>
                  <a:pt x="768" y="520"/>
                </a:lnTo>
                <a:lnTo>
                  <a:pt x="772" y="518"/>
                </a:lnTo>
                <a:lnTo>
                  <a:pt x="776" y="514"/>
                </a:lnTo>
                <a:lnTo>
                  <a:pt x="776" y="514"/>
                </a:lnTo>
                <a:lnTo>
                  <a:pt x="778" y="510"/>
                </a:lnTo>
                <a:lnTo>
                  <a:pt x="778" y="503"/>
                </a:lnTo>
                <a:lnTo>
                  <a:pt x="776" y="486"/>
                </a:lnTo>
                <a:lnTo>
                  <a:pt x="776" y="486"/>
                </a:lnTo>
                <a:lnTo>
                  <a:pt x="774" y="469"/>
                </a:lnTo>
                <a:lnTo>
                  <a:pt x="774" y="453"/>
                </a:lnTo>
                <a:lnTo>
                  <a:pt x="774" y="448"/>
                </a:lnTo>
                <a:lnTo>
                  <a:pt x="778" y="440"/>
                </a:lnTo>
                <a:lnTo>
                  <a:pt x="781" y="434"/>
                </a:lnTo>
                <a:lnTo>
                  <a:pt x="787" y="429"/>
                </a:lnTo>
                <a:lnTo>
                  <a:pt x="787" y="429"/>
                </a:lnTo>
                <a:lnTo>
                  <a:pt x="808" y="415"/>
                </a:lnTo>
                <a:lnTo>
                  <a:pt x="825" y="402"/>
                </a:lnTo>
                <a:lnTo>
                  <a:pt x="825" y="402"/>
                </a:lnTo>
                <a:lnTo>
                  <a:pt x="840" y="387"/>
                </a:lnTo>
                <a:lnTo>
                  <a:pt x="850" y="376"/>
                </a:lnTo>
                <a:lnTo>
                  <a:pt x="850" y="376"/>
                </a:lnTo>
                <a:lnTo>
                  <a:pt x="853" y="372"/>
                </a:lnTo>
                <a:lnTo>
                  <a:pt x="857" y="370"/>
                </a:lnTo>
                <a:lnTo>
                  <a:pt x="867" y="368"/>
                </a:lnTo>
                <a:lnTo>
                  <a:pt x="867" y="368"/>
                </a:lnTo>
                <a:lnTo>
                  <a:pt x="870" y="368"/>
                </a:lnTo>
                <a:lnTo>
                  <a:pt x="876" y="366"/>
                </a:lnTo>
                <a:lnTo>
                  <a:pt x="882" y="359"/>
                </a:lnTo>
                <a:lnTo>
                  <a:pt x="886" y="343"/>
                </a:lnTo>
                <a:lnTo>
                  <a:pt x="886" y="343"/>
                </a:lnTo>
                <a:lnTo>
                  <a:pt x="889" y="332"/>
                </a:lnTo>
                <a:lnTo>
                  <a:pt x="893" y="321"/>
                </a:lnTo>
                <a:lnTo>
                  <a:pt x="903" y="304"/>
                </a:lnTo>
                <a:lnTo>
                  <a:pt x="903" y="304"/>
                </a:lnTo>
                <a:lnTo>
                  <a:pt x="908" y="292"/>
                </a:lnTo>
                <a:lnTo>
                  <a:pt x="910" y="283"/>
                </a:lnTo>
                <a:lnTo>
                  <a:pt x="910" y="279"/>
                </a:lnTo>
                <a:lnTo>
                  <a:pt x="910" y="275"/>
                </a:lnTo>
                <a:lnTo>
                  <a:pt x="908" y="271"/>
                </a:lnTo>
                <a:lnTo>
                  <a:pt x="905" y="268"/>
                </a:lnTo>
                <a:lnTo>
                  <a:pt x="905" y="268"/>
                </a:lnTo>
                <a:lnTo>
                  <a:pt x="897" y="262"/>
                </a:lnTo>
                <a:lnTo>
                  <a:pt x="893" y="254"/>
                </a:lnTo>
                <a:lnTo>
                  <a:pt x="893" y="250"/>
                </a:lnTo>
                <a:lnTo>
                  <a:pt x="893" y="245"/>
                </a:lnTo>
                <a:lnTo>
                  <a:pt x="893" y="245"/>
                </a:lnTo>
                <a:lnTo>
                  <a:pt x="895" y="243"/>
                </a:lnTo>
                <a:lnTo>
                  <a:pt x="893" y="239"/>
                </a:lnTo>
                <a:lnTo>
                  <a:pt x="891" y="235"/>
                </a:lnTo>
                <a:lnTo>
                  <a:pt x="884" y="230"/>
                </a:lnTo>
                <a:lnTo>
                  <a:pt x="884" y="230"/>
                </a:lnTo>
                <a:lnTo>
                  <a:pt x="869" y="216"/>
                </a:lnTo>
                <a:lnTo>
                  <a:pt x="857" y="201"/>
                </a:lnTo>
                <a:lnTo>
                  <a:pt x="857" y="201"/>
                </a:lnTo>
                <a:lnTo>
                  <a:pt x="855" y="194"/>
                </a:lnTo>
                <a:lnTo>
                  <a:pt x="853" y="186"/>
                </a:lnTo>
                <a:lnTo>
                  <a:pt x="853" y="178"/>
                </a:lnTo>
                <a:lnTo>
                  <a:pt x="855" y="173"/>
                </a:lnTo>
                <a:lnTo>
                  <a:pt x="855" y="173"/>
                </a:lnTo>
                <a:lnTo>
                  <a:pt x="863" y="161"/>
                </a:lnTo>
                <a:lnTo>
                  <a:pt x="863" y="161"/>
                </a:lnTo>
                <a:lnTo>
                  <a:pt x="869" y="156"/>
                </a:lnTo>
                <a:lnTo>
                  <a:pt x="870" y="148"/>
                </a:lnTo>
                <a:lnTo>
                  <a:pt x="872" y="141"/>
                </a:lnTo>
                <a:lnTo>
                  <a:pt x="872" y="137"/>
                </a:lnTo>
                <a:lnTo>
                  <a:pt x="869" y="135"/>
                </a:lnTo>
                <a:lnTo>
                  <a:pt x="869" y="135"/>
                </a:lnTo>
                <a:lnTo>
                  <a:pt x="859" y="125"/>
                </a:lnTo>
                <a:lnTo>
                  <a:pt x="850" y="120"/>
                </a:lnTo>
                <a:lnTo>
                  <a:pt x="850" y="120"/>
                </a:lnTo>
                <a:lnTo>
                  <a:pt x="838" y="112"/>
                </a:lnTo>
                <a:lnTo>
                  <a:pt x="834" y="108"/>
                </a:lnTo>
                <a:lnTo>
                  <a:pt x="833" y="103"/>
                </a:lnTo>
                <a:lnTo>
                  <a:pt x="833" y="103"/>
                </a:lnTo>
                <a:lnTo>
                  <a:pt x="833" y="91"/>
                </a:lnTo>
                <a:lnTo>
                  <a:pt x="833" y="91"/>
                </a:lnTo>
                <a:lnTo>
                  <a:pt x="833" y="87"/>
                </a:lnTo>
                <a:lnTo>
                  <a:pt x="833" y="82"/>
                </a:lnTo>
                <a:lnTo>
                  <a:pt x="829" y="78"/>
                </a:lnTo>
                <a:lnTo>
                  <a:pt x="823" y="76"/>
                </a:lnTo>
                <a:lnTo>
                  <a:pt x="823" y="76"/>
                </a:lnTo>
                <a:lnTo>
                  <a:pt x="812" y="74"/>
                </a:lnTo>
                <a:lnTo>
                  <a:pt x="804" y="70"/>
                </a:lnTo>
                <a:lnTo>
                  <a:pt x="798" y="65"/>
                </a:lnTo>
                <a:lnTo>
                  <a:pt x="795" y="59"/>
                </a:lnTo>
                <a:lnTo>
                  <a:pt x="795" y="59"/>
                </a:lnTo>
                <a:lnTo>
                  <a:pt x="791" y="53"/>
                </a:lnTo>
                <a:lnTo>
                  <a:pt x="791" y="53"/>
                </a:lnTo>
                <a:lnTo>
                  <a:pt x="787" y="46"/>
                </a:lnTo>
                <a:lnTo>
                  <a:pt x="787" y="46"/>
                </a:lnTo>
                <a:lnTo>
                  <a:pt x="785" y="44"/>
                </a:lnTo>
                <a:lnTo>
                  <a:pt x="781" y="42"/>
                </a:lnTo>
                <a:lnTo>
                  <a:pt x="770" y="42"/>
                </a:lnTo>
                <a:lnTo>
                  <a:pt x="770" y="42"/>
                </a:lnTo>
                <a:lnTo>
                  <a:pt x="749" y="48"/>
                </a:lnTo>
                <a:lnTo>
                  <a:pt x="749" y="48"/>
                </a:lnTo>
                <a:lnTo>
                  <a:pt x="736" y="51"/>
                </a:lnTo>
                <a:lnTo>
                  <a:pt x="724" y="53"/>
                </a:lnTo>
                <a:lnTo>
                  <a:pt x="724" y="53"/>
                </a:lnTo>
                <a:lnTo>
                  <a:pt x="721" y="51"/>
                </a:lnTo>
                <a:lnTo>
                  <a:pt x="717" y="50"/>
                </a:lnTo>
                <a:lnTo>
                  <a:pt x="715" y="46"/>
                </a:lnTo>
                <a:lnTo>
                  <a:pt x="715" y="40"/>
                </a:lnTo>
                <a:lnTo>
                  <a:pt x="715" y="40"/>
                </a:lnTo>
                <a:lnTo>
                  <a:pt x="717" y="32"/>
                </a:lnTo>
                <a:lnTo>
                  <a:pt x="719" y="25"/>
                </a:lnTo>
                <a:lnTo>
                  <a:pt x="719" y="25"/>
                </a:lnTo>
                <a:lnTo>
                  <a:pt x="721" y="15"/>
                </a:lnTo>
                <a:lnTo>
                  <a:pt x="719" y="13"/>
                </a:lnTo>
                <a:lnTo>
                  <a:pt x="717" y="12"/>
                </a:lnTo>
                <a:lnTo>
                  <a:pt x="717" y="12"/>
                </a:lnTo>
                <a:lnTo>
                  <a:pt x="698" y="6"/>
                </a:lnTo>
                <a:lnTo>
                  <a:pt x="683" y="0"/>
                </a:lnTo>
                <a:lnTo>
                  <a:pt x="683" y="0"/>
                </a:lnTo>
                <a:lnTo>
                  <a:pt x="677" y="10"/>
                </a:lnTo>
                <a:lnTo>
                  <a:pt x="673" y="13"/>
                </a:lnTo>
                <a:lnTo>
                  <a:pt x="669" y="17"/>
                </a:lnTo>
                <a:lnTo>
                  <a:pt x="669" y="17"/>
                </a:lnTo>
                <a:lnTo>
                  <a:pt x="664" y="21"/>
                </a:lnTo>
                <a:lnTo>
                  <a:pt x="660" y="27"/>
                </a:lnTo>
                <a:lnTo>
                  <a:pt x="654" y="44"/>
                </a:lnTo>
                <a:lnTo>
                  <a:pt x="654" y="44"/>
                </a:lnTo>
                <a:lnTo>
                  <a:pt x="649" y="57"/>
                </a:lnTo>
                <a:lnTo>
                  <a:pt x="643" y="70"/>
                </a:lnTo>
                <a:lnTo>
                  <a:pt x="643" y="70"/>
                </a:lnTo>
                <a:lnTo>
                  <a:pt x="635" y="82"/>
                </a:lnTo>
                <a:lnTo>
                  <a:pt x="630" y="87"/>
                </a:lnTo>
                <a:lnTo>
                  <a:pt x="624" y="91"/>
                </a:lnTo>
                <a:lnTo>
                  <a:pt x="616" y="95"/>
                </a:lnTo>
                <a:lnTo>
                  <a:pt x="616" y="95"/>
                </a:lnTo>
                <a:lnTo>
                  <a:pt x="603" y="101"/>
                </a:lnTo>
                <a:lnTo>
                  <a:pt x="603" y="101"/>
                </a:lnTo>
                <a:lnTo>
                  <a:pt x="597" y="104"/>
                </a:lnTo>
                <a:lnTo>
                  <a:pt x="594" y="110"/>
                </a:lnTo>
                <a:lnTo>
                  <a:pt x="590" y="114"/>
                </a:lnTo>
                <a:lnTo>
                  <a:pt x="588" y="122"/>
                </a:lnTo>
                <a:lnTo>
                  <a:pt x="588" y="135"/>
                </a:lnTo>
                <a:lnTo>
                  <a:pt x="588" y="148"/>
                </a:lnTo>
                <a:lnTo>
                  <a:pt x="588" y="148"/>
                </a:lnTo>
                <a:lnTo>
                  <a:pt x="588" y="161"/>
                </a:lnTo>
                <a:lnTo>
                  <a:pt x="588" y="161"/>
                </a:lnTo>
                <a:lnTo>
                  <a:pt x="588" y="169"/>
                </a:lnTo>
                <a:lnTo>
                  <a:pt x="584" y="175"/>
                </a:lnTo>
                <a:lnTo>
                  <a:pt x="582" y="178"/>
                </a:lnTo>
                <a:lnTo>
                  <a:pt x="577" y="180"/>
                </a:lnTo>
                <a:lnTo>
                  <a:pt x="567" y="182"/>
                </a:lnTo>
                <a:lnTo>
                  <a:pt x="556" y="184"/>
                </a:lnTo>
                <a:lnTo>
                  <a:pt x="556" y="184"/>
                </a:lnTo>
                <a:lnTo>
                  <a:pt x="546" y="184"/>
                </a:lnTo>
                <a:lnTo>
                  <a:pt x="546" y="184"/>
                </a:lnTo>
                <a:lnTo>
                  <a:pt x="539" y="188"/>
                </a:lnTo>
                <a:lnTo>
                  <a:pt x="531" y="194"/>
                </a:lnTo>
                <a:lnTo>
                  <a:pt x="531" y="194"/>
                </a:lnTo>
                <a:lnTo>
                  <a:pt x="527" y="199"/>
                </a:lnTo>
                <a:lnTo>
                  <a:pt x="522" y="209"/>
                </a:lnTo>
                <a:lnTo>
                  <a:pt x="522" y="209"/>
                </a:lnTo>
                <a:lnTo>
                  <a:pt x="520" y="214"/>
                </a:lnTo>
                <a:lnTo>
                  <a:pt x="514" y="220"/>
                </a:lnTo>
                <a:lnTo>
                  <a:pt x="508" y="224"/>
                </a:lnTo>
                <a:lnTo>
                  <a:pt x="503" y="226"/>
                </a:lnTo>
                <a:lnTo>
                  <a:pt x="503" y="226"/>
                </a:lnTo>
                <a:lnTo>
                  <a:pt x="486" y="230"/>
                </a:lnTo>
                <a:lnTo>
                  <a:pt x="465" y="228"/>
                </a:lnTo>
                <a:lnTo>
                  <a:pt x="465" y="228"/>
                </a:lnTo>
                <a:lnTo>
                  <a:pt x="448" y="224"/>
                </a:lnTo>
                <a:lnTo>
                  <a:pt x="436" y="220"/>
                </a:lnTo>
                <a:lnTo>
                  <a:pt x="436" y="220"/>
                </a:lnTo>
                <a:lnTo>
                  <a:pt x="429" y="216"/>
                </a:lnTo>
                <a:lnTo>
                  <a:pt x="419" y="213"/>
                </a:lnTo>
                <a:lnTo>
                  <a:pt x="419" y="213"/>
                </a:lnTo>
                <a:lnTo>
                  <a:pt x="412" y="211"/>
                </a:lnTo>
                <a:lnTo>
                  <a:pt x="408" y="205"/>
                </a:lnTo>
                <a:lnTo>
                  <a:pt x="404" y="199"/>
                </a:lnTo>
                <a:lnTo>
                  <a:pt x="402" y="192"/>
                </a:lnTo>
                <a:lnTo>
                  <a:pt x="402" y="192"/>
                </a:lnTo>
                <a:lnTo>
                  <a:pt x="398" y="180"/>
                </a:lnTo>
                <a:lnTo>
                  <a:pt x="395" y="177"/>
                </a:lnTo>
                <a:lnTo>
                  <a:pt x="389" y="175"/>
                </a:lnTo>
                <a:lnTo>
                  <a:pt x="389" y="175"/>
                </a:lnTo>
                <a:lnTo>
                  <a:pt x="381" y="173"/>
                </a:lnTo>
                <a:lnTo>
                  <a:pt x="374" y="167"/>
                </a:lnTo>
                <a:lnTo>
                  <a:pt x="370" y="161"/>
                </a:lnTo>
                <a:lnTo>
                  <a:pt x="366" y="156"/>
                </a:lnTo>
                <a:lnTo>
                  <a:pt x="366" y="156"/>
                </a:lnTo>
                <a:lnTo>
                  <a:pt x="362" y="148"/>
                </a:lnTo>
                <a:lnTo>
                  <a:pt x="357" y="141"/>
                </a:lnTo>
                <a:lnTo>
                  <a:pt x="357" y="141"/>
                </a:lnTo>
                <a:lnTo>
                  <a:pt x="351" y="139"/>
                </a:lnTo>
                <a:lnTo>
                  <a:pt x="345" y="137"/>
                </a:lnTo>
                <a:lnTo>
                  <a:pt x="332" y="137"/>
                </a:lnTo>
                <a:lnTo>
                  <a:pt x="332" y="137"/>
                </a:lnTo>
                <a:lnTo>
                  <a:pt x="334" y="171"/>
                </a:lnTo>
                <a:lnTo>
                  <a:pt x="334" y="184"/>
                </a:lnTo>
                <a:lnTo>
                  <a:pt x="336" y="196"/>
                </a:lnTo>
                <a:lnTo>
                  <a:pt x="336" y="196"/>
                </a:lnTo>
                <a:lnTo>
                  <a:pt x="340" y="203"/>
                </a:lnTo>
                <a:lnTo>
                  <a:pt x="343" y="209"/>
                </a:lnTo>
                <a:lnTo>
                  <a:pt x="353" y="220"/>
                </a:lnTo>
                <a:lnTo>
                  <a:pt x="362" y="230"/>
                </a:lnTo>
                <a:lnTo>
                  <a:pt x="366" y="235"/>
                </a:lnTo>
                <a:lnTo>
                  <a:pt x="366" y="241"/>
                </a:lnTo>
                <a:lnTo>
                  <a:pt x="366" y="241"/>
                </a:lnTo>
                <a:lnTo>
                  <a:pt x="368" y="254"/>
                </a:lnTo>
                <a:lnTo>
                  <a:pt x="370" y="268"/>
                </a:lnTo>
                <a:lnTo>
                  <a:pt x="372" y="279"/>
                </a:lnTo>
                <a:lnTo>
                  <a:pt x="370" y="283"/>
                </a:lnTo>
                <a:lnTo>
                  <a:pt x="368" y="287"/>
                </a:lnTo>
                <a:lnTo>
                  <a:pt x="368" y="287"/>
                </a:lnTo>
                <a:lnTo>
                  <a:pt x="366" y="288"/>
                </a:lnTo>
                <a:lnTo>
                  <a:pt x="364" y="287"/>
                </a:lnTo>
                <a:lnTo>
                  <a:pt x="364" y="275"/>
                </a:lnTo>
                <a:lnTo>
                  <a:pt x="362" y="268"/>
                </a:lnTo>
                <a:lnTo>
                  <a:pt x="360" y="260"/>
                </a:lnTo>
                <a:lnTo>
                  <a:pt x="355" y="252"/>
                </a:lnTo>
                <a:lnTo>
                  <a:pt x="347" y="245"/>
                </a:lnTo>
                <a:lnTo>
                  <a:pt x="347" y="245"/>
                </a:lnTo>
                <a:lnTo>
                  <a:pt x="340" y="237"/>
                </a:lnTo>
                <a:lnTo>
                  <a:pt x="334" y="230"/>
                </a:lnTo>
                <a:lnTo>
                  <a:pt x="330" y="222"/>
                </a:lnTo>
                <a:lnTo>
                  <a:pt x="328" y="214"/>
                </a:lnTo>
                <a:lnTo>
                  <a:pt x="324" y="199"/>
                </a:lnTo>
                <a:lnTo>
                  <a:pt x="324" y="188"/>
                </a:lnTo>
                <a:lnTo>
                  <a:pt x="324" y="188"/>
                </a:lnTo>
                <a:lnTo>
                  <a:pt x="322" y="173"/>
                </a:lnTo>
                <a:lnTo>
                  <a:pt x="319" y="154"/>
                </a:lnTo>
                <a:lnTo>
                  <a:pt x="311" y="133"/>
                </a:lnTo>
                <a:lnTo>
                  <a:pt x="305" y="118"/>
                </a:lnTo>
                <a:lnTo>
                  <a:pt x="305" y="118"/>
                </a:lnTo>
                <a:lnTo>
                  <a:pt x="294" y="104"/>
                </a:lnTo>
                <a:lnTo>
                  <a:pt x="279" y="89"/>
                </a:lnTo>
                <a:lnTo>
                  <a:pt x="266" y="74"/>
                </a:lnTo>
                <a:lnTo>
                  <a:pt x="256" y="65"/>
                </a:lnTo>
                <a:lnTo>
                  <a:pt x="256" y="65"/>
                </a:lnTo>
                <a:lnTo>
                  <a:pt x="252" y="57"/>
                </a:lnTo>
                <a:lnTo>
                  <a:pt x="245" y="50"/>
                </a:lnTo>
                <a:lnTo>
                  <a:pt x="235" y="44"/>
                </a:lnTo>
                <a:lnTo>
                  <a:pt x="231" y="42"/>
                </a:lnTo>
                <a:lnTo>
                  <a:pt x="228" y="42"/>
                </a:lnTo>
                <a:lnTo>
                  <a:pt x="228" y="42"/>
                </a:lnTo>
                <a:lnTo>
                  <a:pt x="224" y="46"/>
                </a:lnTo>
                <a:lnTo>
                  <a:pt x="222" y="51"/>
                </a:lnTo>
                <a:lnTo>
                  <a:pt x="220" y="72"/>
                </a:lnTo>
                <a:lnTo>
                  <a:pt x="216" y="99"/>
                </a:lnTo>
                <a:lnTo>
                  <a:pt x="214" y="131"/>
                </a:lnTo>
                <a:lnTo>
                  <a:pt x="214" y="131"/>
                </a:lnTo>
                <a:lnTo>
                  <a:pt x="207" y="171"/>
                </a:lnTo>
                <a:lnTo>
                  <a:pt x="195" y="218"/>
                </a:lnTo>
                <a:lnTo>
                  <a:pt x="184" y="264"/>
                </a:lnTo>
                <a:lnTo>
                  <a:pt x="175" y="298"/>
                </a:lnTo>
                <a:lnTo>
                  <a:pt x="175" y="298"/>
                </a:lnTo>
                <a:lnTo>
                  <a:pt x="169" y="319"/>
                </a:lnTo>
                <a:lnTo>
                  <a:pt x="167" y="336"/>
                </a:lnTo>
                <a:lnTo>
                  <a:pt x="169" y="360"/>
                </a:lnTo>
                <a:lnTo>
                  <a:pt x="169" y="360"/>
                </a:lnTo>
                <a:lnTo>
                  <a:pt x="169" y="364"/>
                </a:lnTo>
                <a:lnTo>
                  <a:pt x="173" y="364"/>
                </a:lnTo>
                <a:lnTo>
                  <a:pt x="180" y="357"/>
                </a:lnTo>
                <a:lnTo>
                  <a:pt x="203" y="332"/>
                </a:lnTo>
                <a:lnTo>
                  <a:pt x="203" y="332"/>
                </a:lnTo>
                <a:lnTo>
                  <a:pt x="207" y="328"/>
                </a:lnTo>
                <a:lnTo>
                  <a:pt x="211" y="328"/>
                </a:lnTo>
                <a:lnTo>
                  <a:pt x="212" y="330"/>
                </a:lnTo>
                <a:lnTo>
                  <a:pt x="214" y="336"/>
                </a:lnTo>
                <a:lnTo>
                  <a:pt x="214" y="351"/>
                </a:lnTo>
                <a:lnTo>
                  <a:pt x="214" y="366"/>
                </a:lnTo>
                <a:lnTo>
                  <a:pt x="214" y="366"/>
                </a:lnTo>
                <a:lnTo>
                  <a:pt x="212" y="378"/>
                </a:lnTo>
                <a:lnTo>
                  <a:pt x="211" y="379"/>
                </a:lnTo>
                <a:lnTo>
                  <a:pt x="209" y="381"/>
                </a:lnTo>
                <a:lnTo>
                  <a:pt x="201" y="379"/>
                </a:lnTo>
                <a:lnTo>
                  <a:pt x="190" y="378"/>
                </a:lnTo>
                <a:lnTo>
                  <a:pt x="190" y="378"/>
                </a:lnTo>
                <a:lnTo>
                  <a:pt x="184" y="378"/>
                </a:lnTo>
                <a:lnTo>
                  <a:pt x="180" y="379"/>
                </a:lnTo>
                <a:lnTo>
                  <a:pt x="178" y="381"/>
                </a:lnTo>
                <a:lnTo>
                  <a:pt x="176" y="385"/>
                </a:lnTo>
                <a:lnTo>
                  <a:pt x="176" y="396"/>
                </a:lnTo>
                <a:lnTo>
                  <a:pt x="175" y="404"/>
                </a:lnTo>
                <a:lnTo>
                  <a:pt x="171" y="414"/>
                </a:lnTo>
                <a:lnTo>
                  <a:pt x="171" y="414"/>
                </a:lnTo>
                <a:lnTo>
                  <a:pt x="167" y="425"/>
                </a:lnTo>
                <a:lnTo>
                  <a:pt x="165" y="438"/>
                </a:lnTo>
                <a:lnTo>
                  <a:pt x="163" y="472"/>
                </a:lnTo>
                <a:lnTo>
                  <a:pt x="159" y="512"/>
                </a:lnTo>
                <a:lnTo>
                  <a:pt x="157" y="531"/>
                </a:lnTo>
                <a:lnTo>
                  <a:pt x="154" y="550"/>
                </a:lnTo>
                <a:lnTo>
                  <a:pt x="154" y="550"/>
                </a:lnTo>
                <a:lnTo>
                  <a:pt x="140" y="609"/>
                </a:lnTo>
                <a:lnTo>
                  <a:pt x="123" y="688"/>
                </a:lnTo>
                <a:lnTo>
                  <a:pt x="112" y="726"/>
                </a:lnTo>
                <a:lnTo>
                  <a:pt x="102" y="761"/>
                </a:lnTo>
                <a:lnTo>
                  <a:pt x="95" y="785"/>
                </a:lnTo>
                <a:lnTo>
                  <a:pt x="91" y="791"/>
                </a:lnTo>
                <a:lnTo>
                  <a:pt x="87" y="795"/>
                </a:lnTo>
                <a:lnTo>
                  <a:pt x="87" y="795"/>
                </a:lnTo>
                <a:lnTo>
                  <a:pt x="55" y="814"/>
                </a:lnTo>
                <a:lnTo>
                  <a:pt x="30" y="829"/>
                </a:lnTo>
                <a:lnTo>
                  <a:pt x="13" y="842"/>
                </a:lnTo>
                <a:lnTo>
                  <a:pt x="4" y="853"/>
                </a:lnTo>
                <a:lnTo>
                  <a:pt x="2" y="859"/>
                </a:lnTo>
                <a:lnTo>
                  <a:pt x="0" y="865"/>
                </a:lnTo>
                <a:lnTo>
                  <a:pt x="0" y="869"/>
                </a:lnTo>
                <a:lnTo>
                  <a:pt x="2" y="872"/>
                </a:lnTo>
                <a:lnTo>
                  <a:pt x="8" y="880"/>
                </a:lnTo>
                <a:lnTo>
                  <a:pt x="15" y="886"/>
                </a:lnTo>
                <a:lnTo>
                  <a:pt x="27" y="889"/>
                </a:lnTo>
                <a:lnTo>
                  <a:pt x="40" y="893"/>
                </a:lnTo>
                <a:lnTo>
                  <a:pt x="68" y="899"/>
                </a:lnTo>
                <a:lnTo>
                  <a:pt x="93" y="905"/>
                </a:lnTo>
                <a:lnTo>
                  <a:pt x="101" y="907"/>
                </a:lnTo>
                <a:lnTo>
                  <a:pt x="106" y="910"/>
                </a:lnTo>
                <a:lnTo>
                  <a:pt x="106" y="910"/>
                </a:lnTo>
                <a:lnTo>
                  <a:pt x="110" y="916"/>
                </a:lnTo>
                <a:lnTo>
                  <a:pt x="110" y="922"/>
                </a:lnTo>
                <a:lnTo>
                  <a:pt x="108" y="929"/>
                </a:lnTo>
                <a:lnTo>
                  <a:pt x="106" y="937"/>
                </a:lnTo>
                <a:lnTo>
                  <a:pt x="97" y="952"/>
                </a:lnTo>
                <a:lnTo>
                  <a:pt x="89" y="967"/>
                </a:lnTo>
                <a:lnTo>
                  <a:pt x="89" y="967"/>
                </a:lnTo>
                <a:lnTo>
                  <a:pt x="85" y="973"/>
                </a:lnTo>
                <a:lnTo>
                  <a:pt x="85" y="977"/>
                </a:lnTo>
                <a:lnTo>
                  <a:pt x="87" y="980"/>
                </a:lnTo>
                <a:lnTo>
                  <a:pt x="89" y="984"/>
                </a:lnTo>
                <a:lnTo>
                  <a:pt x="97" y="986"/>
                </a:lnTo>
                <a:lnTo>
                  <a:pt x="108" y="990"/>
                </a:lnTo>
                <a:lnTo>
                  <a:pt x="108" y="990"/>
                </a:lnTo>
                <a:lnTo>
                  <a:pt x="112" y="990"/>
                </a:lnTo>
                <a:lnTo>
                  <a:pt x="114" y="990"/>
                </a:lnTo>
                <a:lnTo>
                  <a:pt x="116" y="986"/>
                </a:lnTo>
                <a:lnTo>
                  <a:pt x="116" y="982"/>
                </a:lnTo>
                <a:lnTo>
                  <a:pt x="116" y="975"/>
                </a:lnTo>
                <a:lnTo>
                  <a:pt x="116" y="969"/>
                </a:lnTo>
                <a:lnTo>
                  <a:pt x="118" y="965"/>
                </a:lnTo>
                <a:lnTo>
                  <a:pt x="118" y="965"/>
                </a:lnTo>
                <a:lnTo>
                  <a:pt x="121" y="963"/>
                </a:lnTo>
                <a:lnTo>
                  <a:pt x="123" y="963"/>
                </a:lnTo>
                <a:lnTo>
                  <a:pt x="125" y="967"/>
                </a:lnTo>
                <a:lnTo>
                  <a:pt x="129" y="982"/>
                </a:lnTo>
                <a:lnTo>
                  <a:pt x="129" y="982"/>
                </a:lnTo>
                <a:lnTo>
                  <a:pt x="133" y="984"/>
                </a:lnTo>
                <a:lnTo>
                  <a:pt x="139" y="988"/>
                </a:lnTo>
                <a:lnTo>
                  <a:pt x="154" y="992"/>
                </a:lnTo>
                <a:lnTo>
                  <a:pt x="171" y="998"/>
                </a:lnTo>
                <a:lnTo>
                  <a:pt x="178" y="1001"/>
                </a:lnTo>
                <a:lnTo>
                  <a:pt x="186" y="1005"/>
                </a:lnTo>
                <a:lnTo>
                  <a:pt x="186" y="1005"/>
                </a:lnTo>
                <a:lnTo>
                  <a:pt x="195" y="1013"/>
                </a:lnTo>
                <a:lnTo>
                  <a:pt x="207" y="1018"/>
                </a:lnTo>
                <a:lnTo>
                  <a:pt x="218" y="1024"/>
                </a:lnTo>
                <a:lnTo>
                  <a:pt x="233" y="1032"/>
                </a:lnTo>
                <a:lnTo>
                  <a:pt x="233" y="1032"/>
                </a:lnTo>
                <a:lnTo>
                  <a:pt x="245" y="1037"/>
                </a:lnTo>
                <a:lnTo>
                  <a:pt x="249" y="1037"/>
                </a:lnTo>
                <a:lnTo>
                  <a:pt x="252" y="1037"/>
                </a:lnTo>
                <a:lnTo>
                  <a:pt x="258" y="1034"/>
                </a:lnTo>
                <a:lnTo>
                  <a:pt x="266" y="1030"/>
                </a:lnTo>
                <a:lnTo>
                  <a:pt x="266" y="1030"/>
                </a:lnTo>
                <a:lnTo>
                  <a:pt x="269" y="1030"/>
                </a:lnTo>
                <a:lnTo>
                  <a:pt x="273" y="1030"/>
                </a:lnTo>
                <a:lnTo>
                  <a:pt x="279" y="1034"/>
                </a:lnTo>
                <a:lnTo>
                  <a:pt x="283" y="1041"/>
                </a:lnTo>
                <a:lnTo>
                  <a:pt x="285" y="1049"/>
                </a:lnTo>
                <a:lnTo>
                  <a:pt x="285" y="1049"/>
                </a:lnTo>
                <a:lnTo>
                  <a:pt x="286" y="1054"/>
                </a:lnTo>
                <a:lnTo>
                  <a:pt x="290" y="1058"/>
                </a:lnTo>
                <a:lnTo>
                  <a:pt x="296" y="1062"/>
                </a:lnTo>
                <a:lnTo>
                  <a:pt x="305" y="1068"/>
                </a:lnTo>
                <a:lnTo>
                  <a:pt x="305" y="1068"/>
                </a:lnTo>
                <a:lnTo>
                  <a:pt x="311" y="1077"/>
                </a:lnTo>
                <a:lnTo>
                  <a:pt x="315" y="1085"/>
                </a:lnTo>
                <a:lnTo>
                  <a:pt x="319" y="1094"/>
                </a:lnTo>
                <a:lnTo>
                  <a:pt x="319" y="1094"/>
                </a:lnTo>
                <a:lnTo>
                  <a:pt x="326" y="1096"/>
                </a:lnTo>
                <a:lnTo>
                  <a:pt x="338" y="1098"/>
                </a:lnTo>
                <a:lnTo>
                  <a:pt x="353" y="1096"/>
                </a:lnTo>
                <a:lnTo>
                  <a:pt x="353" y="1096"/>
                </a:lnTo>
                <a:lnTo>
                  <a:pt x="364" y="1096"/>
                </a:lnTo>
                <a:lnTo>
                  <a:pt x="368" y="1092"/>
                </a:lnTo>
                <a:lnTo>
                  <a:pt x="372" y="1089"/>
                </a:lnTo>
                <a:lnTo>
                  <a:pt x="385" y="1079"/>
                </a:lnTo>
                <a:lnTo>
                  <a:pt x="385" y="1079"/>
                </a:lnTo>
                <a:lnTo>
                  <a:pt x="387" y="1077"/>
                </a:lnTo>
                <a:lnTo>
                  <a:pt x="387" y="1077"/>
                </a:lnTo>
                <a:lnTo>
                  <a:pt x="410" y="1034"/>
                </a:lnTo>
                <a:lnTo>
                  <a:pt x="410" y="1034"/>
                </a:lnTo>
                <a:lnTo>
                  <a:pt x="419" y="1018"/>
                </a:lnTo>
                <a:lnTo>
                  <a:pt x="431" y="1007"/>
                </a:lnTo>
                <a:lnTo>
                  <a:pt x="431" y="1007"/>
                </a:lnTo>
                <a:close/>
              </a:path>
            </a:pathLst>
          </a:custGeom>
          <a:solidFill>
            <a:srgbClr val="A5CEE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kern="0" dirty="0">
              <a:solidFill>
                <a:srgbClr val="222223"/>
              </a:solidFill>
              <a:latin typeface="Calibri"/>
            </a:endParaRPr>
          </a:p>
        </p:txBody>
      </p:sp>
      <p:grpSp>
        <p:nvGrpSpPr>
          <p:cNvPr id="178" name="GROUPE_177">
            <a:extLst>
              <a:ext uri="{FF2B5EF4-FFF2-40B4-BE49-F238E27FC236}">
                <a16:creationId xmlns:a16="http://schemas.microsoft.com/office/drawing/2014/main" id="{63E22A7F-4C96-438E-2FA7-D40CF1C95254}"/>
              </a:ext>
            </a:extLst>
          </p:cNvPr>
          <p:cNvGrpSpPr/>
          <p:nvPr/>
        </p:nvGrpSpPr>
        <p:grpSpPr>
          <a:xfrm>
            <a:off x="3756875" y="1714612"/>
            <a:ext cx="2138839" cy="2009751"/>
            <a:chOff x="3576265" y="3844255"/>
            <a:chExt cx="2138839" cy="2009751"/>
          </a:xfrm>
          <a:solidFill>
            <a:srgbClr val="E4DE62"/>
          </a:solidFill>
        </p:grpSpPr>
        <p:sp>
          <p:nvSpPr>
            <p:cNvPr id="179" name="FREEFORM_20">
              <a:extLst>
                <a:ext uri="{FF2B5EF4-FFF2-40B4-BE49-F238E27FC236}">
                  <a16:creationId xmlns:a16="http://schemas.microsoft.com/office/drawing/2014/main" id="{CCE53E59-CB37-E429-FEB5-9BF7155A9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8299" y="5022590"/>
              <a:ext cx="748167" cy="831416"/>
            </a:xfrm>
            <a:custGeom>
              <a:avLst/>
              <a:gdLst>
                <a:gd name="T0" fmla="*/ 495 w 701"/>
                <a:gd name="T1" fmla="*/ 633 h 779"/>
                <a:gd name="T2" fmla="*/ 525 w 701"/>
                <a:gd name="T3" fmla="*/ 572 h 779"/>
                <a:gd name="T4" fmla="*/ 548 w 701"/>
                <a:gd name="T5" fmla="*/ 540 h 779"/>
                <a:gd name="T6" fmla="*/ 574 w 701"/>
                <a:gd name="T7" fmla="*/ 512 h 779"/>
                <a:gd name="T8" fmla="*/ 620 w 701"/>
                <a:gd name="T9" fmla="*/ 466 h 779"/>
                <a:gd name="T10" fmla="*/ 608 w 701"/>
                <a:gd name="T11" fmla="*/ 436 h 779"/>
                <a:gd name="T12" fmla="*/ 601 w 701"/>
                <a:gd name="T13" fmla="*/ 388 h 779"/>
                <a:gd name="T14" fmla="*/ 584 w 701"/>
                <a:gd name="T15" fmla="*/ 347 h 779"/>
                <a:gd name="T16" fmla="*/ 650 w 701"/>
                <a:gd name="T17" fmla="*/ 335 h 779"/>
                <a:gd name="T18" fmla="*/ 701 w 701"/>
                <a:gd name="T19" fmla="*/ 299 h 779"/>
                <a:gd name="T20" fmla="*/ 690 w 701"/>
                <a:gd name="T21" fmla="*/ 260 h 779"/>
                <a:gd name="T22" fmla="*/ 660 w 701"/>
                <a:gd name="T23" fmla="*/ 248 h 779"/>
                <a:gd name="T24" fmla="*/ 622 w 701"/>
                <a:gd name="T25" fmla="*/ 201 h 779"/>
                <a:gd name="T26" fmla="*/ 607 w 701"/>
                <a:gd name="T27" fmla="*/ 157 h 779"/>
                <a:gd name="T28" fmla="*/ 569 w 701"/>
                <a:gd name="T29" fmla="*/ 102 h 779"/>
                <a:gd name="T30" fmla="*/ 552 w 701"/>
                <a:gd name="T31" fmla="*/ 70 h 779"/>
                <a:gd name="T32" fmla="*/ 502 w 701"/>
                <a:gd name="T33" fmla="*/ 93 h 779"/>
                <a:gd name="T34" fmla="*/ 466 w 701"/>
                <a:gd name="T35" fmla="*/ 68 h 779"/>
                <a:gd name="T36" fmla="*/ 443 w 701"/>
                <a:gd name="T37" fmla="*/ 23 h 779"/>
                <a:gd name="T38" fmla="*/ 379 w 701"/>
                <a:gd name="T39" fmla="*/ 32 h 779"/>
                <a:gd name="T40" fmla="*/ 326 w 701"/>
                <a:gd name="T41" fmla="*/ 32 h 779"/>
                <a:gd name="T42" fmla="*/ 222 w 701"/>
                <a:gd name="T43" fmla="*/ 53 h 779"/>
                <a:gd name="T44" fmla="*/ 167 w 701"/>
                <a:gd name="T45" fmla="*/ 51 h 779"/>
                <a:gd name="T46" fmla="*/ 184 w 701"/>
                <a:gd name="T47" fmla="*/ 95 h 779"/>
                <a:gd name="T48" fmla="*/ 210 w 701"/>
                <a:gd name="T49" fmla="*/ 153 h 779"/>
                <a:gd name="T50" fmla="*/ 223 w 701"/>
                <a:gd name="T51" fmla="*/ 233 h 779"/>
                <a:gd name="T52" fmla="*/ 233 w 701"/>
                <a:gd name="T53" fmla="*/ 273 h 779"/>
                <a:gd name="T54" fmla="*/ 235 w 701"/>
                <a:gd name="T55" fmla="*/ 301 h 779"/>
                <a:gd name="T56" fmla="*/ 201 w 701"/>
                <a:gd name="T57" fmla="*/ 313 h 779"/>
                <a:gd name="T58" fmla="*/ 169 w 701"/>
                <a:gd name="T59" fmla="*/ 320 h 779"/>
                <a:gd name="T60" fmla="*/ 127 w 701"/>
                <a:gd name="T61" fmla="*/ 301 h 779"/>
                <a:gd name="T62" fmla="*/ 85 w 701"/>
                <a:gd name="T63" fmla="*/ 311 h 779"/>
                <a:gd name="T64" fmla="*/ 110 w 701"/>
                <a:gd name="T65" fmla="*/ 309 h 779"/>
                <a:gd name="T66" fmla="*/ 66 w 701"/>
                <a:gd name="T67" fmla="*/ 347 h 779"/>
                <a:gd name="T68" fmla="*/ 28 w 701"/>
                <a:gd name="T69" fmla="*/ 337 h 779"/>
                <a:gd name="T70" fmla="*/ 2 w 701"/>
                <a:gd name="T71" fmla="*/ 335 h 779"/>
                <a:gd name="T72" fmla="*/ 74 w 701"/>
                <a:gd name="T73" fmla="*/ 366 h 779"/>
                <a:gd name="T74" fmla="*/ 108 w 701"/>
                <a:gd name="T75" fmla="*/ 394 h 779"/>
                <a:gd name="T76" fmla="*/ 100 w 701"/>
                <a:gd name="T77" fmla="*/ 423 h 779"/>
                <a:gd name="T78" fmla="*/ 106 w 701"/>
                <a:gd name="T79" fmla="*/ 470 h 779"/>
                <a:gd name="T80" fmla="*/ 76 w 701"/>
                <a:gd name="T81" fmla="*/ 466 h 779"/>
                <a:gd name="T82" fmla="*/ 57 w 701"/>
                <a:gd name="T83" fmla="*/ 428 h 779"/>
                <a:gd name="T84" fmla="*/ 34 w 701"/>
                <a:gd name="T85" fmla="*/ 407 h 779"/>
                <a:gd name="T86" fmla="*/ 30 w 701"/>
                <a:gd name="T87" fmla="*/ 442 h 779"/>
                <a:gd name="T88" fmla="*/ 55 w 701"/>
                <a:gd name="T89" fmla="*/ 472 h 779"/>
                <a:gd name="T90" fmla="*/ 53 w 701"/>
                <a:gd name="T91" fmla="*/ 514 h 779"/>
                <a:gd name="T92" fmla="*/ 83 w 701"/>
                <a:gd name="T93" fmla="*/ 550 h 779"/>
                <a:gd name="T94" fmla="*/ 187 w 701"/>
                <a:gd name="T95" fmla="*/ 644 h 779"/>
                <a:gd name="T96" fmla="*/ 212 w 701"/>
                <a:gd name="T97" fmla="*/ 686 h 779"/>
                <a:gd name="T98" fmla="*/ 241 w 701"/>
                <a:gd name="T99" fmla="*/ 715 h 779"/>
                <a:gd name="T100" fmla="*/ 273 w 701"/>
                <a:gd name="T101" fmla="*/ 739 h 779"/>
                <a:gd name="T102" fmla="*/ 297 w 701"/>
                <a:gd name="T103" fmla="*/ 766 h 779"/>
                <a:gd name="T104" fmla="*/ 364 w 701"/>
                <a:gd name="T105" fmla="*/ 775 h 779"/>
                <a:gd name="T106" fmla="*/ 390 w 701"/>
                <a:gd name="T107" fmla="*/ 745 h 779"/>
                <a:gd name="T108" fmla="*/ 421 w 701"/>
                <a:gd name="T109" fmla="*/ 732 h 779"/>
                <a:gd name="T110" fmla="*/ 445 w 701"/>
                <a:gd name="T111" fmla="*/ 718 h 779"/>
                <a:gd name="T112" fmla="*/ 457 w 701"/>
                <a:gd name="T113" fmla="*/ 656 h 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01" h="779">
                  <a:moveTo>
                    <a:pt x="464" y="652"/>
                  </a:moveTo>
                  <a:lnTo>
                    <a:pt x="464" y="652"/>
                  </a:lnTo>
                  <a:lnTo>
                    <a:pt x="479" y="644"/>
                  </a:lnTo>
                  <a:lnTo>
                    <a:pt x="479" y="644"/>
                  </a:lnTo>
                  <a:lnTo>
                    <a:pt x="485" y="643"/>
                  </a:lnTo>
                  <a:lnTo>
                    <a:pt x="489" y="639"/>
                  </a:lnTo>
                  <a:lnTo>
                    <a:pt x="495" y="633"/>
                  </a:lnTo>
                  <a:lnTo>
                    <a:pt x="500" y="624"/>
                  </a:lnTo>
                  <a:lnTo>
                    <a:pt x="500" y="624"/>
                  </a:lnTo>
                  <a:lnTo>
                    <a:pt x="506" y="610"/>
                  </a:lnTo>
                  <a:lnTo>
                    <a:pt x="512" y="597"/>
                  </a:lnTo>
                  <a:lnTo>
                    <a:pt x="512" y="597"/>
                  </a:lnTo>
                  <a:lnTo>
                    <a:pt x="519" y="580"/>
                  </a:lnTo>
                  <a:lnTo>
                    <a:pt x="525" y="572"/>
                  </a:lnTo>
                  <a:lnTo>
                    <a:pt x="531" y="567"/>
                  </a:lnTo>
                  <a:lnTo>
                    <a:pt x="531" y="567"/>
                  </a:lnTo>
                  <a:lnTo>
                    <a:pt x="534" y="565"/>
                  </a:lnTo>
                  <a:lnTo>
                    <a:pt x="536" y="561"/>
                  </a:lnTo>
                  <a:lnTo>
                    <a:pt x="540" y="552"/>
                  </a:lnTo>
                  <a:lnTo>
                    <a:pt x="540" y="552"/>
                  </a:lnTo>
                  <a:lnTo>
                    <a:pt x="548" y="540"/>
                  </a:lnTo>
                  <a:lnTo>
                    <a:pt x="553" y="534"/>
                  </a:lnTo>
                  <a:lnTo>
                    <a:pt x="559" y="531"/>
                  </a:lnTo>
                  <a:lnTo>
                    <a:pt x="559" y="531"/>
                  </a:lnTo>
                  <a:lnTo>
                    <a:pt x="563" y="527"/>
                  </a:lnTo>
                  <a:lnTo>
                    <a:pt x="567" y="521"/>
                  </a:lnTo>
                  <a:lnTo>
                    <a:pt x="574" y="512"/>
                  </a:lnTo>
                  <a:lnTo>
                    <a:pt x="574" y="512"/>
                  </a:lnTo>
                  <a:lnTo>
                    <a:pt x="584" y="495"/>
                  </a:lnTo>
                  <a:lnTo>
                    <a:pt x="591" y="487"/>
                  </a:lnTo>
                  <a:lnTo>
                    <a:pt x="601" y="479"/>
                  </a:lnTo>
                  <a:lnTo>
                    <a:pt x="601" y="479"/>
                  </a:lnTo>
                  <a:lnTo>
                    <a:pt x="607" y="476"/>
                  </a:lnTo>
                  <a:lnTo>
                    <a:pt x="607" y="476"/>
                  </a:lnTo>
                  <a:lnTo>
                    <a:pt x="620" y="466"/>
                  </a:lnTo>
                  <a:lnTo>
                    <a:pt x="620" y="466"/>
                  </a:lnTo>
                  <a:lnTo>
                    <a:pt x="624" y="464"/>
                  </a:lnTo>
                  <a:lnTo>
                    <a:pt x="624" y="461"/>
                  </a:lnTo>
                  <a:lnTo>
                    <a:pt x="622" y="455"/>
                  </a:lnTo>
                  <a:lnTo>
                    <a:pt x="618" y="449"/>
                  </a:lnTo>
                  <a:lnTo>
                    <a:pt x="618" y="449"/>
                  </a:lnTo>
                  <a:lnTo>
                    <a:pt x="608" y="436"/>
                  </a:lnTo>
                  <a:lnTo>
                    <a:pt x="605" y="423"/>
                  </a:lnTo>
                  <a:lnTo>
                    <a:pt x="605" y="423"/>
                  </a:lnTo>
                  <a:lnTo>
                    <a:pt x="603" y="409"/>
                  </a:lnTo>
                  <a:lnTo>
                    <a:pt x="605" y="396"/>
                  </a:lnTo>
                  <a:lnTo>
                    <a:pt x="605" y="396"/>
                  </a:lnTo>
                  <a:lnTo>
                    <a:pt x="603" y="392"/>
                  </a:lnTo>
                  <a:lnTo>
                    <a:pt x="601" y="388"/>
                  </a:lnTo>
                  <a:lnTo>
                    <a:pt x="593" y="379"/>
                  </a:lnTo>
                  <a:lnTo>
                    <a:pt x="593" y="379"/>
                  </a:lnTo>
                  <a:lnTo>
                    <a:pt x="586" y="364"/>
                  </a:lnTo>
                  <a:lnTo>
                    <a:pt x="582" y="358"/>
                  </a:lnTo>
                  <a:lnTo>
                    <a:pt x="582" y="352"/>
                  </a:lnTo>
                  <a:lnTo>
                    <a:pt x="582" y="352"/>
                  </a:lnTo>
                  <a:lnTo>
                    <a:pt x="584" y="347"/>
                  </a:lnTo>
                  <a:lnTo>
                    <a:pt x="588" y="343"/>
                  </a:lnTo>
                  <a:lnTo>
                    <a:pt x="597" y="341"/>
                  </a:lnTo>
                  <a:lnTo>
                    <a:pt x="608" y="341"/>
                  </a:lnTo>
                  <a:lnTo>
                    <a:pt x="608" y="341"/>
                  </a:lnTo>
                  <a:lnTo>
                    <a:pt x="624" y="341"/>
                  </a:lnTo>
                  <a:lnTo>
                    <a:pt x="639" y="339"/>
                  </a:lnTo>
                  <a:lnTo>
                    <a:pt x="650" y="335"/>
                  </a:lnTo>
                  <a:lnTo>
                    <a:pt x="660" y="332"/>
                  </a:lnTo>
                  <a:lnTo>
                    <a:pt x="677" y="320"/>
                  </a:lnTo>
                  <a:lnTo>
                    <a:pt x="688" y="311"/>
                  </a:lnTo>
                  <a:lnTo>
                    <a:pt x="688" y="311"/>
                  </a:lnTo>
                  <a:lnTo>
                    <a:pt x="694" y="305"/>
                  </a:lnTo>
                  <a:lnTo>
                    <a:pt x="694" y="305"/>
                  </a:lnTo>
                  <a:lnTo>
                    <a:pt x="701" y="299"/>
                  </a:lnTo>
                  <a:lnTo>
                    <a:pt x="701" y="299"/>
                  </a:lnTo>
                  <a:lnTo>
                    <a:pt x="696" y="286"/>
                  </a:lnTo>
                  <a:lnTo>
                    <a:pt x="694" y="278"/>
                  </a:lnTo>
                  <a:lnTo>
                    <a:pt x="694" y="269"/>
                  </a:lnTo>
                  <a:lnTo>
                    <a:pt x="694" y="269"/>
                  </a:lnTo>
                  <a:lnTo>
                    <a:pt x="694" y="263"/>
                  </a:lnTo>
                  <a:lnTo>
                    <a:pt x="690" y="260"/>
                  </a:lnTo>
                  <a:lnTo>
                    <a:pt x="690" y="260"/>
                  </a:lnTo>
                  <a:lnTo>
                    <a:pt x="686" y="258"/>
                  </a:lnTo>
                  <a:lnTo>
                    <a:pt x="680" y="256"/>
                  </a:lnTo>
                  <a:lnTo>
                    <a:pt x="680" y="256"/>
                  </a:lnTo>
                  <a:lnTo>
                    <a:pt x="671" y="254"/>
                  </a:lnTo>
                  <a:lnTo>
                    <a:pt x="660" y="248"/>
                  </a:lnTo>
                  <a:lnTo>
                    <a:pt x="660" y="248"/>
                  </a:lnTo>
                  <a:lnTo>
                    <a:pt x="648" y="241"/>
                  </a:lnTo>
                  <a:lnTo>
                    <a:pt x="635" y="229"/>
                  </a:lnTo>
                  <a:lnTo>
                    <a:pt x="635" y="229"/>
                  </a:lnTo>
                  <a:lnTo>
                    <a:pt x="629" y="220"/>
                  </a:lnTo>
                  <a:lnTo>
                    <a:pt x="625" y="212"/>
                  </a:lnTo>
                  <a:lnTo>
                    <a:pt x="622" y="201"/>
                  </a:lnTo>
                  <a:lnTo>
                    <a:pt x="622" y="201"/>
                  </a:lnTo>
                  <a:lnTo>
                    <a:pt x="620" y="191"/>
                  </a:lnTo>
                  <a:lnTo>
                    <a:pt x="616" y="180"/>
                  </a:lnTo>
                  <a:lnTo>
                    <a:pt x="616" y="180"/>
                  </a:lnTo>
                  <a:lnTo>
                    <a:pt x="612" y="169"/>
                  </a:lnTo>
                  <a:lnTo>
                    <a:pt x="607" y="157"/>
                  </a:lnTo>
                  <a:lnTo>
                    <a:pt x="607" y="157"/>
                  </a:lnTo>
                  <a:lnTo>
                    <a:pt x="607" y="157"/>
                  </a:lnTo>
                  <a:lnTo>
                    <a:pt x="603" y="146"/>
                  </a:lnTo>
                  <a:lnTo>
                    <a:pt x="599" y="134"/>
                  </a:lnTo>
                  <a:lnTo>
                    <a:pt x="591" y="125"/>
                  </a:lnTo>
                  <a:lnTo>
                    <a:pt x="584" y="117"/>
                  </a:lnTo>
                  <a:lnTo>
                    <a:pt x="584" y="117"/>
                  </a:lnTo>
                  <a:lnTo>
                    <a:pt x="574" y="110"/>
                  </a:lnTo>
                  <a:lnTo>
                    <a:pt x="569" y="102"/>
                  </a:lnTo>
                  <a:lnTo>
                    <a:pt x="565" y="95"/>
                  </a:lnTo>
                  <a:lnTo>
                    <a:pt x="563" y="87"/>
                  </a:lnTo>
                  <a:lnTo>
                    <a:pt x="563" y="87"/>
                  </a:lnTo>
                  <a:lnTo>
                    <a:pt x="559" y="76"/>
                  </a:lnTo>
                  <a:lnTo>
                    <a:pt x="555" y="72"/>
                  </a:lnTo>
                  <a:lnTo>
                    <a:pt x="552" y="70"/>
                  </a:lnTo>
                  <a:lnTo>
                    <a:pt x="552" y="70"/>
                  </a:lnTo>
                  <a:lnTo>
                    <a:pt x="546" y="70"/>
                  </a:lnTo>
                  <a:lnTo>
                    <a:pt x="538" y="72"/>
                  </a:lnTo>
                  <a:lnTo>
                    <a:pt x="523" y="81"/>
                  </a:lnTo>
                  <a:lnTo>
                    <a:pt x="523" y="81"/>
                  </a:lnTo>
                  <a:lnTo>
                    <a:pt x="512" y="89"/>
                  </a:lnTo>
                  <a:lnTo>
                    <a:pt x="502" y="93"/>
                  </a:lnTo>
                  <a:lnTo>
                    <a:pt x="502" y="93"/>
                  </a:lnTo>
                  <a:lnTo>
                    <a:pt x="491" y="95"/>
                  </a:lnTo>
                  <a:lnTo>
                    <a:pt x="485" y="93"/>
                  </a:lnTo>
                  <a:lnTo>
                    <a:pt x="481" y="91"/>
                  </a:lnTo>
                  <a:lnTo>
                    <a:pt x="481" y="91"/>
                  </a:lnTo>
                  <a:lnTo>
                    <a:pt x="474" y="83"/>
                  </a:lnTo>
                  <a:lnTo>
                    <a:pt x="466" y="68"/>
                  </a:lnTo>
                  <a:lnTo>
                    <a:pt x="466" y="68"/>
                  </a:lnTo>
                  <a:lnTo>
                    <a:pt x="462" y="57"/>
                  </a:lnTo>
                  <a:lnTo>
                    <a:pt x="461" y="49"/>
                  </a:lnTo>
                  <a:lnTo>
                    <a:pt x="461" y="49"/>
                  </a:lnTo>
                  <a:lnTo>
                    <a:pt x="459" y="40"/>
                  </a:lnTo>
                  <a:lnTo>
                    <a:pt x="453" y="32"/>
                  </a:lnTo>
                  <a:lnTo>
                    <a:pt x="453" y="32"/>
                  </a:lnTo>
                  <a:lnTo>
                    <a:pt x="443" y="23"/>
                  </a:lnTo>
                  <a:lnTo>
                    <a:pt x="428" y="15"/>
                  </a:lnTo>
                  <a:lnTo>
                    <a:pt x="402" y="0"/>
                  </a:lnTo>
                  <a:lnTo>
                    <a:pt x="402" y="0"/>
                  </a:lnTo>
                  <a:lnTo>
                    <a:pt x="392" y="13"/>
                  </a:lnTo>
                  <a:lnTo>
                    <a:pt x="392" y="13"/>
                  </a:lnTo>
                  <a:lnTo>
                    <a:pt x="385" y="26"/>
                  </a:lnTo>
                  <a:lnTo>
                    <a:pt x="379" y="32"/>
                  </a:lnTo>
                  <a:lnTo>
                    <a:pt x="370" y="36"/>
                  </a:lnTo>
                  <a:lnTo>
                    <a:pt x="370" y="36"/>
                  </a:lnTo>
                  <a:lnTo>
                    <a:pt x="362" y="38"/>
                  </a:lnTo>
                  <a:lnTo>
                    <a:pt x="354" y="38"/>
                  </a:lnTo>
                  <a:lnTo>
                    <a:pt x="339" y="36"/>
                  </a:lnTo>
                  <a:lnTo>
                    <a:pt x="339" y="36"/>
                  </a:lnTo>
                  <a:lnTo>
                    <a:pt x="326" y="32"/>
                  </a:lnTo>
                  <a:lnTo>
                    <a:pt x="316" y="32"/>
                  </a:lnTo>
                  <a:lnTo>
                    <a:pt x="309" y="32"/>
                  </a:lnTo>
                  <a:lnTo>
                    <a:pt x="309" y="32"/>
                  </a:lnTo>
                  <a:lnTo>
                    <a:pt x="309" y="32"/>
                  </a:lnTo>
                  <a:lnTo>
                    <a:pt x="265" y="40"/>
                  </a:lnTo>
                  <a:lnTo>
                    <a:pt x="242" y="45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12" y="57"/>
                  </a:lnTo>
                  <a:lnTo>
                    <a:pt x="201" y="57"/>
                  </a:lnTo>
                  <a:lnTo>
                    <a:pt x="180" y="53"/>
                  </a:lnTo>
                  <a:lnTo>
                    <a:pt x="180" y="53"/>
                  </a:lnTo>
                  <a:lnTo>
                    <a:pt x="172" y="51"/>
                  </a:lnTo>
                  <a:lnTo>
                    <a:pt x="167" y="51"/>
                  </a:lnTo>
                  <a:lnTo>
                    <a:pt x="167" y="51"/>
                  </a:lnTo>
                  <a:lnTo>
                    <a:pt x="165" y="53"/>
                  </a:lnTo>
                  <a:lnTo>
                    <a:pt x="165" y="57"/>
                  </a:lnTo>
                  <a:lnTo>
                    <a:pt x="165" y="57"/>
                  </a:lnTo>
                  <a:lnTo>
                    <a:pt x="169" y="66"/>
                  </a:lnTo>
                  <a:lnTo>
                    <a:pt x="172" y="76"/>
                  </a:lnTo>
                  <a:lnTo>
                    <a:pt x="184" y="95"/>
                  </a:lnTo>
                  <a:lnTo>
                    <a:pt x="184" y="95"/>
                  </a:lnTo>
                  <a:lnTo>
                    <a:pt x="191" y="110"/>
                  </a:lnTo>
                  <a:lnTo>
                    <a:pt x="199" y="125"/>
                  </a:lnTo>
                  <a:lnTo>
                    <a:pt x="199" y="125"/>
                  </a:lnTo>
                  <a:lnTo>
                    <a:pt x="205" y="138"/>
                  </a:lnTo>
                  <a:lnTo>
                    <a:pt x="210" y="153"/>
                  </a:lnTo>
                  <a:lnTo>
                    <a:pt x="210" y="153"/>
                  </a:lnTo>
                  <a:lnTo>
                    <a:pt x="220" y="170"/>
                  </a:lnTo>
                  <a:lnTo>
                    <a:pt x="227" y="189"/>
                  </a:lnTo>
                  <a:lnTo>
                    <a:pt x="227" y="189"/>
                  </a:lnTo>
                  <a:lnTo>
                    <a:pt x="229" y="205"/>
                  </a:lnTo>
                  <a:lnTo>
                    <a:pt x="229" y="216"/>
                  </a:lnTo>
                  <a:lnTo>
                    <a:pt x="227" y="225"/>
                  </a:lnTo>
                  <a:lnTo>
                    <a:pt x="223" y="233"/>
                  </a:lnTo>
                  <a:lnTo>
                    <a:pt x="223" y="233"/>
                  </a:lnTo>
                  <a:lnTo>
                    <a:pt x="222" y="241"/>
                  </a:lnTo>
                  <a:lnTo>
                    <a:pt x="222" y="241"/>
                  </a:lnTo>
                  <a:lnTo>
                    <a:pt x="223" y="250"/>
                  </a:lnTo>
                  <a:lnTo>
                    <a:pt x="227" y="263"/>
                  </a:lnTo>
                  <a:lnTo>
                    <a:pt x="227" y="263"/>
                  </a:lnTo>
                  <a:lnTo>
                    <a:pt x="233" y="273"/>
                  </a:lnTo>
                  <a:lnTo>
                    <a:pt x="235" y="280"/>
                  </a:lnTo>
                  <a:lnTo>
                    <a:pt x="235" y="280"/>
                  </a:lnTo>
                  <a:lnTo>
                    <a:pt x="237" y="292"/>
                  </a:lnTo>
                  <a:lnTo>
                    <a:pt x="237" y="296"/>
                  </a:lnTo>
                  <a:lnTo>
                    <a:pt x="235" y="299"/>
                  </a:lnTo>
                  <a:lnTo>
                    <a:pt x="235" y="301"/>
                  </a:lnTo>
                  <a:lnTo>
                    <a:pt x="235" y="301"/>
                  </a:lnTo>
                  <a:lnTo>
                    <a:pt x="233" y="305"/>
                  </a:lnTo>
                  <a:lnTo>
                    <a:pt x="227" y="307"/>
                  </a:lnTo>
                  <a:lnTo>
                    <a:pt x="222" y="309"/>
                  </a:lnTo>
                  <a:lnTo>
                    <a:pt x="212" y="311"/>
                  </a:lnTo>
                  <a:lnTo>
                    <a:pt x="212" y="311"/>
                  </a:lnTo>
                  <a:lnTo>
                    <a:pt x="206" y="311"/>
                  </a:lnTo>
                  <a:lnTo>
                    <a:pt x="201" y="313"/>
                  </a:lnTo>
                  <a:lnTo>
                    <a:pt x="193" y="316"/>
                  </a:lnTo>
                  <a:lnTo>
                    <a:pt x="193" y="316"/>
                  </a:lnTo>
                  <a:lnTo>
                    <a:pt x="189" y="320"/>
                  </a:lnTo>
                  <a:lnTo>
                    <a:pt x="184" y="322"/>
                  </a:lnTo>
                  <a:lnTo>
                    <a:pt x="178" y="322"/>
                  </a:lnTo>
                  <a:lnTo>
                    <a:pt x="169" y="320"/>
                  </a:lnTo>
                  <a:lnTo>
                    <a:pt x="169" y="320"/>
                  </a:lnTo>
                  <a:lnTo>
                    <a:pt x="155" y="315"/>
                  </a:lnTo>
                  <a:lnTo>
                    <a:pt x="146" y="309"/>
                  </a:lnTo>
                  <a:lnTo>
                    <a:pt x="146" y="309"/>
                  </a:lnTo>
                  <a:lnTo>
                    <a:pt x="138" y="305"/>
                  </a:lnTo>
                  <a:lnTo>
                    <a:pt x="132" y="303"/>
                  </a:lnTo>
                  <a:lnTo>
                    <a:pt x="132" y="303"/>
                  </a:lnTo>
                  <a:lnTo>
                    <a:pt x="127" y="301"/>
                  </a:lnTo>
                  <a:lnTo>
                    <a:pt x="123" y="297"/>
                  </a:lnTo>
                  <a:lnTo>
                    <a:pt x="123" y="297"/>
                  </a:lnTo>
                  <a:lnTo>
                    <a:pt x="117" y="296"/>
                  </a:lnTo>
                  <a:lnTo>
                    <a:pt x="114" y="296"/>
                  </a:lnTo>
                  <a:lnTo>
                    <a:pt x="108" y="297"/>
                  </a:lnTo>
                  <a:lnTo>
                    <a:pt x="108" y="297"/>
                  </a:lnTo>
                  <a:lnTo>
                    <a:pt x="85" y="311"/>
                  </a:lnTo>
                  <a:lnTo>
                    <a:pt x="85" y="311"/>
                  </a:lnTo>
                  <a:lnTo>
                    <a:pt x="96" y="307"/>
                  </a:lnTo>
                  <a:lnTo>
                    <a:pt x="100" y="305"/>
                  </a:lnTo>
                  <a:lnTo>
                    <a:pt x="106" y="305"/>
                  </a:lnTo>
                  <a:lnTo>
                    <a:pt x="106" y="305"/>
                  </a:lnTo>
                  <a:lnTo>
                    <a:pt x="108" y="305"/>
                  </a:lnTo>
                  <a:lnTo>
                    <a:pt x="110" y="309"/>
                  </a:lnTo>
                  <a:lnTo>
                    <a:pt x="108" y="316"/>
                  </a:lnTo>
                  <a:lnTo>
                    <a:pt x="95" y="335"/>
                  </a:lnTo>
                  <a:lnTo>
                    <a:pt x="95" y="335"/>
                  </a:lnTo>
                  <a:lnTo>
                    <a:pt x="89" y="341"/>
                  </a:lnTo>
                  <a:lnTo>
                    <a:pt x="83" y="345"/>
                  </a:lnTo>
                  <a:lnTo>
                    <a:pt x="76" y="347"/>
                  </a:lnTo>
                  <a:lnTo>
                    <a:pt x="66" y="347"/>
                  </a:lnTo>
                  <a:lnTo>
                    <a:pt x="66" y="347"/>
                  </a:lnTo>
                  <a:lnTo>
                    <a:pt x="55" y="349"/>
                  </a:lnTo>
                  <a:lnTo>
                    <a:pt x="49" y="347"/>
                  </a:lnTo>
                  <a:lnTo>
                    <a:pt x="43" y="345"/>
                  </a:lnTo>
                  <a:lnTo>
                    <a:pt x="38" y="341"/>
                  </a:lnTo>
                  <a:lnTo>
                    <a:pt x="38" y="341"/>
                  </a:lnTo>
                  <a:lnTo>
                    <a:pt x="28" y="337"/>
                  </a:lnTo>
                  <a:lnTo>
                    <a:pt x="17" y="333"/>
                  </a:lnTo>
                  <a:lnTo>
                    <a:pt x="7" y="332"/>
                  </a:lnTo>
                  <a:lnTo>
                    <a:pt x="2" y="332"/>
                  </a:lnTo>
                  <a:lnTo>
                    <a:pt x="0" y="332"/>
                  </a:lnTo>
                  <a:lnTo>
                    <a:pt x="0" y="332"/>
                  </a:lnTo>
                  <a:lnTo>
                    <a:pt x="0" y="333"/>
                  </a:lnTo>
                  <a:lnTo>
                    <a:pt x="2" y="335"/>
                  </a:lnTo>
                  <a:lnTo>
                    <a:pt x="7" y="343"/>
                  </a:lnTo>
                  <a:lnTo>
                    <a:pt x="19" y="349"/>
                  </a:lnTo>
                  <a:lnTo>
                    <a:pt x="34" y="356"/>
                  </a:lnTo>
                  <a:lnTo>
                    <a:pt x="34" y="356"/>
                  </a:lnTo>
                  <a:lnTo>
                    <a:pt x="55" y="364"/>
                  </a:lnTo>
                  <a:lnTo>
                    <a:pt x="62" y="366"/>
                  </a:lnTo>
                  <a:lnTo>
                    <a:pt x="74" y="366"/>
                  </a:lnTo>
                  <a:lnTo>
                    <a:pt x="74" y="366"/>
                  </a:lnTo>
                  <a:lnTo>
                    <a:pt x="85" y="368"/>
                  </a:lnTo>
                  <a:lnTo>
                    <a:pt x="95" y="371"/>
                  </a:lnTo>
                  <a:lnTo>
                    <a:pt x="100" y="379"/>
                  </a:lnTo>
                  <a:lnTo>
                    <a:pt x="104" y="385"/>
                  </a:lnTo>
                  <a:lnTo>
                    <a:pt x="104" y="385"/>
                  </a:lnTo>
                  <a:lnTo>
                    <a:pt x="108" y="394"/>
                  </a:lnTo>
                  <a:lnTo>
                    <a:pt x="110" y="402"/>
                  </a:lnTo>
                  <a:lnTo>
                    <a:pt x="108" y="411"/>
                  </a:lnTo>
                  <a:lnTo>
                    <a:pt x="108" y="413"/>
                  </a:lnTo>
                  <a:lnTo>
                    <a:pt x="104" y="417"/>
                  </a:lnTo>
                  <a:lnTo>
                    <a:pt x="104" y="417"/>
                  </a:lnTo>
                  <a:lnTo>
                    <a:pt x="102" y="419"/>
                  </a:lnTo>
                  <a:lnTo>
                    <a:pt x="100" y="423"/>
                  </a:lnTo>
                  <a:lnTo>
                    <a:pt x="100" y="430"/>
                  </a:lnTo>
                  <a:lnTo>
                    <a:pt x="108" y="453"/>
                  </a:lnTo>
                  <a:lnTo>
                    <a:pt x="108" y="453"/>
                  </a:lnTo>
                  <a:lnTo>
                    <a:pt x="108" y="459"/>
                  </a:lnTo>
                  <a:lnTo>
                    <a:pt x="108" y="464"/>
                  </a:lnTo>
                  <a:lnTo>
                    <a:pt x="108" y="468"/>
                  </a:lnTo>
                  <a:lnTo>
                    <a:pt x="106" y="470"/>
                  </a:lnTo>
                  <a:lnTo>
                    <a:pt x="98" y="474"/>
                  </a:lnTo>
                  <a:lnTo>
                    <a:pt x="89" y="476"/>
                  </a:lnTo>
                  <a:lnTo>
                    <a:pt x="89" y="476"/>
                  </a:lnTo>
                  <a:lnTo>
                    <a:pt x="83" y="478"/>
                  </a:lnTo>
                  <a:lnTo>
                    <a:pt x="81" y="476"/>
                  </a:lnTo>
                  <a:lnTo>
                    <a:pt x="77" y="472"/>
                  </a:lnTo>
                  <a:lnTo>
                    <a:pt x="76" y="466"/>
                  </a:lnTo>
                  <a:lnTo>
                    <a:pt x="74" y="455"/>
                  </a:lnTo>
                  <a:lnTo>
                    <a:pt x="72" y="443"/>
                  </a:lnTo>
                  <a:lnTo>
                    <a:pt x="72" y="443"/>
                  </a:lnTo>
                  <a:lnTo>
                    <a:pt x="72" y="440"/>
                  </a:lnTo>
                  <a:lnTo>
                    <a:pt x="70" y="436"/>
                  </a:lnTo>
                  <a:lnTo>
                    <a:pt x="62" y="432"/>
                  </a:lnTo>
                  <a:lnTo>
                    <a:pt x="57" y="428"/>
                  </a:lnTo>
                  <a:lnTo>
                    <a:pt x="57" y="426"/>
                  </a:lnTo>
                  <a:lnTo>
                    <a:pt x="55" y="423"/>
                  </a:lnTo>
                  <a:lnTo>
                    <a:pt x="55" y="423"/>
                  </a:lnTo>
                  <a:lnTo>
                    <a:pt x="55" y="419"/>
                  </a:lnTo>
                  <a:lnTo>
                    <a:pt x="51" y="417"/>
                  </a:lnTo>
                  <a:lnTo>
                    <a:pt x="41" y="411"/>
                  </a:lnTo>
                  <a:lnTo>
                    <a:pt x="34" y="407"/>
                  </a:lnTo>
                  <a:lnTo>
                    <a:pt x="32" y="407"/>
                  </a:lnTo>
                  <a:lnTo>
                    <a:pt x="30" y="409"/>
                  </a:lnTo>
                  <a:lnTo>
                    <a:pt x="30" y="409"/>
                  </a:lnTo>
                  <a:lnTo>
                    <a:pt x="32" y="413"/>
                  </a:lnTo>
                  <a:lnTo>
                    <a:pt x="30" y="417"/>
                  </a:lnTo>
                  <a:lnTo>
                    <a:pt x="30" y="426"/>
                  </a:lnTo>
                  <a:lnTo>
                    <a:pt x="30" y="442"/>
                  </a:lnTo>
                  <a:lnTo>
                    <a:pt x="30" y="442"/>
                  </a:lnTo>
                  <a:lnTo>
                    <a:pt x="32" y="451"/>
                  </a:lnTo>
                  <a:lnTo>
                    <a:pt x="34" y="457"/>
                  </a:lnTo>
                  <a:lnTo>
                    <a:pt x="38" y="461"/>
                  </a:lnTo>
                  <a:lnTo>
                    <a:pt x="41" y="464"/>
                  </a:lnTo>
                  <a:lnTo>
                    <a:pt x="51" y="470"/>
                  </a:lnTo>
                  <a:lnTo>
                    <a:pt x="55" y="472"/>
                  </a:lnTo>
                  <a:lnTo>
                    <a:pt x="59" y="476"/>
                  </a:lnTo>
                  <a:lnTo>
                    <a:pt x="59" y="476"/>
                  </a:lnTo>
                  <a:lnTo>
                    <a:pt x="62" y="485"/>
                  </a:lnTo>
                  <a:lnTo>
                    <a:pt x="60" y="495"/>
                  </a:lnTo>
                  <a:lnTo>
                    <a:pt x="59" y="504"/>
                  </a:lnTo>
                  <a:lnTo>
                    <a:pt x="53" y="514"/>
                  </a:lnTo>
                  <a:lnTo>
                    <a:pt x="53" y="514"/>
                  </a:lnTo>
                  <a:lnTo>
                    <a:pt x="53" y="519"/>
                  </a:lnTo>
                  <a:lnTo>
                    <a:pt x="53" y="525"/>
                  </a:lnTo>
                  <a:lnTo>
                    <a:pt x="57" y="529"/>
                  </a:lnTo>
                  <a:lnTo>
                    <a:pt x="60" y="533"/>
                  </a:lnTo>
                  <a:lnTo>
                    <a:pt x="72" y="542"/>
                  </a:lnTo>
                  <a:lnTo>
                    <a:pt x="83" y="550"/>
                  </a:lnTo>
                  <a:lnTo>
                    <a:pt x="83" y="550"/>
                  </a:lnTo>
                  <a:lnTo>
                    <a:pt x="104" y="565"/>
                  </a:lnTo>
                  <a:lnTo>
                    <a:pt x="136" y="589"/>
                  </a:lnTo>
                  <a:lnTo>
                    <a:pt x="136" y="589"/>
                  </a:lnTo>
                  <a:lnTo>
                    <a:pt x="157" y="607"/>
                  </a:lnTo>
                  <a:lnTo>
                    <a:pt x="174" y="624"/>
                  </a:lnTo>
                  <a:lnTo>
                    <a:pt x="182" y="633"/>
                  </a:lnTo>
                  <a:lnTo>
                    <a:pt x="187" y="644"/>
                  </a:lnTo>
                  <a:lnTo>
                    <a:pt x="191" y="656"/>
                  </a:lnTo>
                  <a:lnTo>
                    <a:pt x="195" y="667"/>
                  </a:lnTo>
                  <a:lnTo>
                    <a:pt x="195" y="667"/>
                  </a:lnTo>
                  <a:lnTo>
                    <a:pt x="197" y="686"/>
                  </a:lnTo>
                  <a:lnTo>
                    <a:pt x="197" y="686"/>
                  </a:lnTo>
                  <a:lnTo>
                    <a:pt x="205" y="686"/>
                  </a:lnTo>
                  <a:lnTo>
                    <a:pt x="212" y="686"/>
                  </a:lnTo>
                  <a:lnTo>
                    <a:pt x="220" y="688"/>
                  </a:lnTo>
                  <a:lnTo>
                    <a:pt x="227" y="692"/>
                  </a:lnTo>
                  <a:lnTo>
                    <a:pt x="227" y="692"/>
                  </a:lnTo>
                  <a:lnTo>
                    <a:pt x="235" y="701"/>
                  </a:lnTo>
                  <a:lnTo>
                    <a:pt x="239" y="709"/>
                  </a:lnTo>
                  <a:lnTo>
                    <a:pt x="239" y="709"/>
                  </a:lnTo>
                  <a:lnTo>
                    <a:pt x="241" y="715"/>
                  </a:lnTo>
                  <a:lnTo>
                    <a:pt x="244" y="718"/>
                  </a:lnTo>
                  <a:lnTo>
                    <a:pt x="250" y="722"/>
                  </a:lnTo>
                  <a:lnTo>
                    <a:pt x="256" y="724"/>
                  </a:lnTo>
                  <a:lnTo>
                    <a:pt x="256" y="724"/>
                  </a:lnTo>
                  <a:lnTo>
                    <a:pt x="263" y="728"/>
                  </a:lnTo>
                  <a:lnTo>
                    <a:pt x="269" y="734"/>
                  </a:lnTo>
                  <a:lnTo>
                    <a:pt x="273" y="739"/>
                  </a:lnTo>
                  <a:lnTo>
                    <a:pt x="275" y="747"/>
                  </a:lnTo>
                  <a:lnTo>
                    <a:pt x="275" y="747"/>
                  </a:lnTo>
                  <a:lnTo>
                    <a:pt x="278" y="756"/>
                  </a:lnTo>
                  <a:lnTo>
                    <a:pt x="282" y="760"/>
                  </a:lnTo>
                  <a:lnTo>
                    <a:pt x="286" y="762"/>
                  </a:lnTo>
                  <a:lnTo>
                    <a:pt x="286" y="762"/>
                  </a:lnTo>
                  <a:lnTo>
                    <a:pt x="297" y="766"/>
                  </a:lnTo>
                  <a:lnTo>
                    <a:pt x="305" y="770"/>
                  </a:lnTo>
                  <a:lnTo>
                    <a:pt x="305" y="770"/>
                  </a:lnTo>
                  <a:lnTo>
                    <a:pt x="315" y="773"/>
                  </a:lnTo>
                  <a:lnTo>
                    <a:pt x="332" y="777"/>
                  </a:lnTo>
                  <a:lnTo>
                    <a:pt x="332" y="777"/>
                  </a:lnTo>
                  <a:lnTo>
                    <a:pt x="349" y="779"/>
                  </a:lnTo>
                  <a:lnTo>
                    <a:pt x="364" y="775"/>
                  </a:lnTo>
                  <a:lnTo>
                    <a:pt x="364" y="775"/>
                  </a:lnTo>
                  <a:lnTo>
                    <a:pt x="373" y="771"/>
                  </a:lnTo>
                  <a:lnTo>
                    <a:pt x="377" y="768"/>
                  </a:lnTo>
                  <a:lnTo>
                    <a:pt x="379" y="762"/>
                  </a:lnTo>
                  <a:lnTo>
                    <a:pt x="379" y="762"/>
                  </a:lnTo>
                  <a:lnTo>
                    <a:pt x="385" y="753"/>
                  </a:lnTo>
                  <a:lnTo>
                    <a:pt x="390" y="745"/>
                  </a:lnTo>
                  <a:lnTo>
                    <a:pt x="390" y="745"/>
                  </a:lnTo>
                  <a:lnTo>
                    <a:pt x="400" y="737"/>
                  </a:lnTo>
                  <a:lnTo>
                    <a:pt x="409" y="734"/>
                  </a:lnTo>
                  <a:lnTo>
                    <a:pt x="409" y="734"/>
                  </a:lnTo>
                  <a:lnTo>
                    <a:pt x="413" y="732"/>
                  </a:lnTo>
                  <a:lnTo>
                    <a:pt x="421" y="732"/>
                  </a:lnTo>
                  <a:lnTo>
                    <a:pt x="421" y="732"/>
                  </a:lnTo>
                  <a:lnTo>
                    <a:pt x="428" y="732"/>
                  </a:lnTo>
                  <a:lnTo>
                    <a:pt x="436" y="730"/>
                  </a:lnTo>
                  <a:lnTo>
                    <a:pt x="440" y="730"/>
                  </a:lnTo>
                  <a:lnTo>
                    <a:pt x="443" y="726"/>
                  </a:lnTo>
                  <a:lnTo>
                    <a:pt x="445" y="722"/>
                  </a:lnTo>
                  <a:lnTo>
                    <a:pt x="445" y="718"/>
                  </a:lnTo>
                  <a:lnTo>
                    <a:pt x="445" y="718"/>
                  </a:lnTo>
                  <a:lnTo>
                    <a:pt x="445" y="705"/>
                  </a:lnTo>
                  <a:lnTo>
                    <a:pt x="445" y="705"/>
                  </a:lnTo>
                  <a:lnTo>
                    <a:pt x="445" y="690"/>
                  </a:lnTo>
                  <a:lnTo>
                    <a:pt x="445" y="675"/>
                  </a:lnTo>
                  <a:lnTo>
                    <a:pt x="449" y="667"/>
                  </a:lnTo>
                  <a:lnTo>
                    <a:pt x="451" y="661"/>
                  </a:lnTo>
                  <a:lnTo>
                    <a:pt x="457" y="656"/>
                  </a:lnTo>
                  <a:lnTo>
                    <a:pt x="464" y="652"/>
                  </a:lnTo>
                  <a:lnTo>
                    <a:pt x="464" y="652"/>
                  </a:lnTo>
                  <a:close/>
                </a:path>
              </a:pathLst>
            </a:custGeom>
            <a:grpFill/>
            <a:ln w="19050"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kern="0" dirty="0">
                <a:solidFill>
                  <a:srgbClr val="222223"/>
                </a:solidFill>
                <a:latin typeface="Calibri"/>
              </a:endParaRPr>
            </a:p>
          </p:txBody>
        </p:sp>
        <p:grpSp>
          <p:nvGrpSpPr>
            <p:cNvPr id="180" name="GROUPE_179">
              <a:extLst>
                <a:ext uri="{FF2B5EF4-FFF2-40B4-BE49-F238E27FC236}">
                  <a16:creationId xmlns:a16="http://schemas.microsoft.com/office/drawing/2014/main" id="{D1C61ED6-0F29-403E-FDA2-F59561B4335E}"/>
                </a:ext>
              </a:extLst>
            </p:cNvPr>
            <p:cNvGrpSpPr/>
            <p:nvPr/>
          </p:nvGrpSpPr>
          <p:grpSpPr>
            <a:xfrm>
              <a:off x="3576265" y="3844255"/>
              <a:ext cx="2138839" cy="1532620"/>
              <a:chOff x="4029300" y="1828116"/>
              <a:chExt cx="2576892" cy="1846515"/>
            </a:xfrm>
            <a:grpFill/>
          </p:grpSpPr>
          <p:sp>
            <p:nvSpPr>
              <p:cNvPr id="181" name="FREEFORM_18">
                <a:extLst>
                  <a:ext uri="{FF2B5EF4-FFF2-40B4-BE49-F238E27FC236}">
                    <a16:creationId xmlns:a16="http://schemas.microsoft.com/office/drawing/2014/main" id="{8211F726-7BFA-0FCC-67C2-7D44DD22A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9776" y="2408044"/>
                <a:ext cx="1036416" cy="1251157"/>
              </a:xfrm>
              <a:custGeom>
                <a:avLst/>
                <a:gdLst>
                  <a:gd name="T0" fmla="*/ 190 w 806"/>
                  <a:gd name="T1" fmla="*/ 419 h 973"/>
                  <a:gd name="T2" fmla="*/ 165 w 806"/>
                  <a:gd name="T3" fmla="*/ 463 h 973"/>
                  <a:gd name="T4" fmla="*/ 118 w 806"/>
                  <a:gd name="T5" fmla="*/ 492 h 973"/>
                  <a:gd name="T6" fmla="*/ 76 w 806"/>
                  <a:gd name="T7" fmla="*/ 501 h 973"/>
                  <a:gd name="T8" fmla="*/ 33 w 806"/>
                  <a:gd name="T9" fmla="*/ 575 h 973"/>
                  <a:gd name="T10" fmla="*/ 0 w 806"/>
                  <a:gd name="T11" fmla="*/ 664 h 973"/>
                  <a:gd name="T12" fmla="*/ 61 w 806"/>
                  <a:gd name="T13" fmla="*/ 717 h 973"/>
                  <a:gd name="T14" fmla="*/ 93 w 806"/>
                  <a:gd name="T15" fmla="*/ 755 h 973"/>
                  <a:gd name="T16" fmla="*/ 148 w 806"/>
                  <a:gd name="T17" fmla="*/ 732 h 973"/>
                  <a:gd name="T18" fmla="*/ 181 w 806"/>
                  <a:gd name="T19" fmla="*/ 780 h 973"/>
                  <a:gd name="T20" fmla="*/ 217 w 806"/>
                  <a:gd name="T21" fmla="*/ 846 h 973"/>
                  <a:gd name="T22" fmla="*/ 234 w 806"/>
                  <a:gd name="T23" fmla="*/ 894 h 973"/>
                  <a:gd name="T24" fmla="*/ 289 w 806"/>
                  <a:gd name="T25" fmla="*/ 924 h 973"/>
                  <a:gd name="T26" fmla="*/ 302 w 806"/>
                  <a:gd name="T27" fmla="*/ 967 h 973"/>
                  <a:gd name="T28" fmla="*/ 376 w 806"/>
                  <a:gd name="T29" fmla="*/ 967 h 973"/>
                  <a:gd name="T30" fmla="*/ 454 w 806"/>
                  <a:gd name="T31" fmla="*/ 956 h 973"/>
                  <a:gd name="T32" fmla="*/ 490 w 806"/>
                  <a:gd name="T33" fmla="*/ 954 h 973"/>
                  <a:gd name="T34" fmla="*/ 556 w 806"/>
                  <a:gd name="T35" fmla="*/ 962 h 973"/>
                  <a:gd name="T36" fmla="*/ 609 w 806"/>
                  <a:gd name="T37" fmla="*/ 926 h 973"/>
                  <a:gd name="T38" fmla="*/ 668 w 806"/>
                  <a:gd name="T39" fmla="*/ 909 h 973"/>
                  <a:gd name="T40" fmla="*/ 666 w 806"/>
                  <a:gd name="T41" fmla="*/ 880 h 973"/>
                  <a:gd name="T42" fmla="*/ 687 w 806"/>
                  <a:gd name="T43" fmla="*/ 857 h 973"/>
                  <a:gd name="T44" fmla="*/ 744 w 806"/>
                  <a:gd name="T45" fmla="*/ 827 h 973"/>
                  <a:gd name="T46" fmla="*/ 785 w 806"/>
                  <a:gd name="T47" fmla="*/ 816 h 973"/>
                  <a:gd name="T48" fmla="*/ 789 w 806"/>
                  <a:gd name="T49" fmla="*/ 736 h 973"/>
                  <a:gd name="T50" fmla="*/ 767 w 806"/>
                  <a:gd name="T51" fmla="*/ 634 h 973"/>
                  <a:gd name="T52" fmla="*/ 744 w 806"/>
                  <a:gd name="T53" fmla="*/ 590 h 973"/>
                  <a:gd name="T54" fmla="*/ 748 w 806"/>
                  <a:gd name="T55" fmla="*/ 545 h 973"/>
                  <a:gd name="T56" fmla="*/ 759 w 806"/>
                  <a:gd name="T57" fmla="*/ 505 h 973"/>
                  <a:gd name="T58" fmla="*/ 748 w 806"/>
                  <a:gd name="T59" fmla="*/ 446 h 973"/>
                  <a:gd name="T60" fmla="*/ 770 w 806"/>
                  <a:gd name="T61" fmla="*/ 418 h 973"/>
                  <a:gd name="T62" fmla="*/ 787 w 806"/>
                  <a:gd name="T63" fmla="*/ 385 h 973"/>
                  <a:gd name="T64" fmla="*/ 806 w 806"/>
                  <a:gd name="T65" fmla="*/ 342 h 973"/>
                  <a:gd name="T66" fmla="*/ 787 w 806"/>
                  <a:gd name="T67" fmla="*/ 325 h 973"/>
                  <a:gd name="T68" fmla="*/ 734 w 806"/>
                  <a:gd name="T69" fmla="*/ 298 h 973"/>
                  <a:gd name="T70" fmla="*/ 651 w 806"/>
                  <a:gd name="T71" fmla="*/ 313 h 973"/>
                  <a:gd name="T72" fmla="*/ 638 w 806"/>
                  <a:gd name="T73" fmla="*/ 289 h 973"/>
                  <a:gd name="T74" fmla="*/ 632 w 806"/>
                  <a:gd name="T75" fmla="*/ 256 h 973"/>
                  <a:gd name="T76" fmla="*/ 609 w 806"/>
                  <a:gd name="T77" fmla="*/ 237 h 973"/>
                  <a:gd name="T78" fmla="*/ 583 w 806"/>
                  <a:gd name="T79" fmla="*/ 234 h 973"/>
                  <a:gd name="T80" fmla="*/ 531 w 806"/>
                  <a:gd name="T81" fmla="*/ 245 h 973"/>
                  <a:gd name="T82" fmla="*/ 511 w 806"/>
                  <a:gd name="T83" fmla="*/ 224 h 973"/>
                  <a:gd name="T84" fmla="*/ 493 w 806"/>
                  <a:gd name="T85" fmla="*/ 184 h 973"/>
                  <a:gd name="T86" fmla="*/ 456 w 806"/>
                  <a:gd name="T87" fmla="*/ 148 h 973"/>
                  <a:gd name="T88" fmla="*/ 427 w 806"/>
                  <a:gd name="T89" fmla="*/ 105 h 973"/>
                  <a:gd name="T90" fmla="*/ 412 w 806"/>
                  <a:gd name="T91" fmla="*/ 44 h 973"/>
                  <a:gd name="T92" fmla="*/ 389 w 806"/>
                  <a:gd name="T93" fmla="*/ 0 h 973"/>
                  <a:gd name="T94" fmla="*/ 349 w 806"/>
                  <a:gd name="T95" fmla="*/ 44 h 973"/>
                  <a:gd name="T96" fmla="*/ 304 w 806"/>
                  <a:gd name="T97" fmla="*/ 61 h 973"/>
                  <a:gd name="T98" fmla="*/ 220 w 806"/>
                  <a:gd name="T99" fmla="*/ 91 h 973"/>
                  <a:gd name="T100" fmla="*/ 258 w 806"/>
                  <a:gd name="T101" fmla="*/ 154 h 973"/>
                  <a:gd name="T102" fmla="*/ 262 w 806"/>
                  <a:gd name="T103" fmla="*/ 181 h 973"/>
                  <a:gd name="T104" fmla="*/ 217 w 806"/>
                  <a:gd name="T105" fmla="*/ 222 h 973"/>
                  <a:gd name="T106" fmla="*/ 217 w 806"/>
                  <a:gd name="T107" fmla="*/ 266 h 973"/>
                  <a:gd name="T108" fmla="*/ 241 w 806"/>
                  <a:gd name="T109" fmla="*/ 283 h 973"/>
                  <a:gd name="T110" fmla="*/ 220 w 806"/>
                  <a:gd name="T111" fmla="*/ 323 h 9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6" h="973">
                    <a:moveTo>
                      <a:pt x="207" y="380"/>
                    </a:moveTo>
                    <a:lnTo>
                      <a:pt x="207" y="380"/>
                    </a:lnTo>
                    <a:lnTo>
                      <a:pt x="205" y="389"/>
                    </a:lnTo>
                    <a:lnTo>
                      <a:pt x="203" y="397"/>
                    </a:lnTo>
                    <a:lnTo>
                      <a:pt x="196" y="406"/>
                    </a:lnTo>
                    <a:lnTo>
                      <a:pt x="196" y="406"/>
                    </a:lnTo>
                    <a:lnTo>
                      <a:pt x="192" y="410"/>
                    </a:lnTo>
                    <a:lnTo>
                      <a:pt x="190" y="419"/>
                    </a:lnTo>
                    <a:lnTo>
                      <a:pt x="190" y="419"/>
                    </a:lnTo>
                    <a:lnTo>
                      <a:pt x="188" y="433"/>
                    </a:lnTo>
                    <a:lnTo>
                      <a:pt x="182" y="446"/>
                    </a:lnTo>
                    <a:lnTo>
                      <a:pt x="182" y="446"/>
                    </a:lnTo>
                    <a:lnTo>
                      <a:pt x="181" y="452"/>
                    </a:lnTo>
                    <a:lnTo>
                      <a:pt x="175" y="457"/>
                    </a:lnTo>
                    <a:lnTo>
                      <a:pt x="171" y="461"/>
                    </a:lnTo>
                    <a:lnTo>
                      <a:pt x="165" y="463"/>
                    </a:lnTo>
                    <a:lnTo>
                      <a:pt x="165" y="463"/>
                    </a:lnTo>
                    <a:lnTo>
                      <a:pt x="158" y="467"/>
                    </a:lnTo>
                    <a:lnTo>
                      <a:pt x="152" y="471"/>
                    </a:lnTo>
                    <a:lnTo>
                      <a:pt x="152" y="471"/>
                    </a:lnTo>
                    <a:lnTo>
                      <a:pt x="145" y="478"/>
                    </a:lnTo>
                    <a:lnTo>
                      <a:pt x="133" y="486"/>
                    </a:lnTo>
                    <a:lnTo>
                      <a:pt x="133" y="486"/>
                    </a:lnTo>
                    <a:lnTo>
                      <a:pt x="118" y="492"/>
                    </a:lnTo>
                    <a:lnTo>
                      <a:pt x="107" y="495"/>
                    </a:lnTo>
                    <a:lnTo>
                      <a:pt x="107" y="495"/>
                    </a:lnTo>
                    <a:lnTo>
                      <a:pt x="99" y="495"/>
                    </a:lnTo>
                    <a:lnTo>
                      <a:pt x="91" y="499"/>
                    </a:lnTo>
                    <a:lnTo>
                      <a:pt x="91" y="499"/>
                    </a:lnTo>
                    <a:lnTo>
                      <a:pt x="82" y="501"/>
                    </a:lnTo>
                    <a:lnTo>
                      <a:pt x="76" y="501"/>
                    </a:lnTo>
                    <a:lnTo>
                      <a:pt x="76" y="501"/>
                    </a:lnTo>
                    <a:lnTo>
                      <a:pt x="72" y="501"/>
                    </a:lnTo>
                    <a:lnTo>
                      <a:pt x="67" y="503"/>
                    </a:lnTo>
                    <a:lnTo>
                      <a:pt x="63" y="509"/>
                    </a:lnTo>
                    <a:lnTo>
                      <a:pt x="57" y="520"/>
                    </a:lnTo>
                    <a:lnTo>
                      <a:pt x="57" y="520"/>
                    </a:lnTo>
                    <a:lnTo>
                      <a:pt x="42" y="556"/>
                    </a:lnTo>
                    <a:lnTo>
                      <a:pt x="42" y="556"/>
                    </a:lnTo>
                    <a:lnTo>
                      <a:pt x="33" y="575"/>
                    </a:lnTo>
                    <a:lnTo>
                      <a:pt x="29" y="592"/>
                    </a:lnTo>
                    <a:lnTo>
                      <a:pt x="27" y="594"/>
                    </a:lnTo>
                    <a:lnTo>
                      <a:pt x="27" y="594"/>
                    </a:lnTo>
                    <a:lnTo>
                      <a:pt x="23" y="611"/>
                    </a:lnTo>
                    <a:lnTo>
                      <a:pt x="19" y="632"/>
                    </a:lnTo>
                    <a:lnTo>
                      <a:pt x="10" y="651"/>
                    </a:lnTo>
                    <a:lnTo>
                      <a:pt x="6" y="658"/>
                    </a:lnTo>
                    <a:lnTo>
                      <a:pt x="0" y="664"/>
                    </a:lnTo>
                    <a:lnTo>
                      <a:pt x="0" y="664"/>
                    </a:lnTo>
                    <a:lnTo>
                      <a:pt x="29" y="679"/>
                    </a:lnTo>
                    <a:lnTo>
                      <a:pt x="42" y="689"/>
                    </a:lnTo>
                    <a:lnTo>
                      <a:pt x="52" y="696"/>
                    </a:lnTo>
                    <a:lnTo>
                      <a:pt x="52" y="696"/>
                    </a:lnTo>
                    <a:lnTo>
                      <a:pt x="59" y="708"/>
                    </a:lnTo>
                    <a:lnTo>
                      <a:pt x="61" y="717"/>
                    </a:lnTo>
                    <a:lnTo>
                      <a:pt x="61" y="717"/>
                    </a:lnTo>
                    <a:lnTo>
                      <a:pt x="63" y="725"/>
                    </a:lnTo>
                    <a:lnTo>
                      <a:pt x="67" y="736"/>
                    </a:lnTo>
                    <a:lnTo>
                      <a:pt x="67" y="736"/>
                    </a:lnTo>
                    <a:lnTo>
                      <a:pt x="72" y="748"/>
                    </a:lnTo>
                    <a:lnTo>
                      <a:pt x="78" y="755"/>
                    </a:lnTo>
                    <a:lnTo>
                      <a:pt x="78" y="755"/>
                    </a:lnTo>
                    <a:lnTo>
                      <a:pt x="86" y="757"/>
                    </a:lnTo>
                    <a:lnTo>
                      <a:pt x="93" y="755"/>
                    </a:lnTo>
                    <a:lnTo>
                      <a:pt x="93" y="755"/>
                    </a:lnTo>
                    <a:lnTo>
                      <a:pt x="103" y="751"/>
                    </a:lnTo>
                    <a:lnTo>
                      <a:pt x="112" y="746"/>
                    </a:lnTo>
                    <a:lnTo>
                      <a:pt x="112" y="746"/>
                    </a:lnTo>
                    <a:lnTo>
                      <a:pt x="122" y="740"/>
                    </a:lnTo>
                    <a:lnTo>
                      <a:pt x="129" y="734"/>
                    </a:lnTo>
                    <a:lnTo>
                      <a:pt x="139" y="732"/>
                    </a:lnTo>
                    <a:lnTo>
                      <a:pt x="148" y="732"/>
                    </a:lnTo>
                    <a:lnTo>
                      <a:pt x="148" y="732"/>
                    </a:lnTo>
                    <a:lnTo>
                      <a:pt x="154" y="736"/>
                    </a:lnTo>
                    <a:lnTo>
                      <a:pt x="158" y="740"/>
                    </a:lnTo>
                    <a:lnTo>
                      <a:pt x="164" y="753"/>
                    </a:lnTo>
                    <a:lnTo>
                      <a:pt x="164" y="753"/>
                    </a:lnTo>
                    <a:lnTo>
                      <a:pt x="169" y="768"/>
                    </a:lnTo>
                    <a:lnTo>
                      <a:pt x="173" y="774"/>
                    </a:lnTo>
                    <a:lnTo>
                      <a:pt x="181" y="780"/>
                    </a:lnTo>
                    <a:lnTo>
                      <a:pt x="181" y="780"/>
                    </a:lnTo>
                    <a:lnTo>
                      <a:pt x="190" y="789"/>
                    </a:lnTo>
                    <a:lnTo>
                      <a:pt x="198" y="799"/>
                    </a:lnTo>
                    <a:lnTo>
                      <a:pt x="203" y="812"/>
                    </a:lnTo>
                    <a:lnTo>
                      <a:pt x="207" y="823"/>
                    </a:lnTo>
                    <a:lnTo>
                      <a:pt x="207" y="823"/>
                    </a:lnTo>
                    <a:lnTo>
                      <a:pt x="211" y="835"/>
                    </a:lnTo>
                    <a:lnTo>
                      <a:pt x="217" y="846"/>
                    </a:lnTo>
                    <a:lnTo>
                      <a:pt x="217" y="846"/>
                    </a:lnTo>
                    <a:lnTo>
                      <a:pt x="220" y="859"/>
                    </a:lnTo>
                    <a:lnTo>
                      <a:pt x="222" y="869"/>
                    </a:lnTo>
                    <a:lnTo>
                      <a:pt x="222" y="869"/>
                    </a:lnTo>
                    <a:lnTo>
                      <a:pt x="226" y="880"/>
                    </a:lnTo>
                    <a:lnTo>
                      <a:pt x="228" y="886"/>
                    </a:lnTo>
                    <a:lnTo>
                      <a:pt x="234" y="894"/>
                    </a:lnTo>
                    <a:lnTo>
                      <a:pt x="234" y="894"/>
                    </a:lnTo>
                    <a:lnTo>
                      <a:pt x="247" y="905"/>
                    </a:lnTo>
                    <a:lnTo>
                      <a:pt x="256" y="912"/>
                    </a:lnTo>
                    <a:lnTo>
                      <a:pt x="256" y="912"/>
                    </a:lnTo>
                    <a:lnTo>
                      <a:pt x="266" y="916"/>
                    </a:lnTo>
                    <a:lnTo>
                      <a:pt x="275" y="918"/>
                    </a:lnTo>
                    <a:lnTo>
                      <a:pt x="275" y="918"/>
                    </a:lnTo>
                    <a:lnTo>
                      <a:pt x="283" y="920"/>
                    </a:lnTo>
                    <a:lnTo>
                      <a:pt x="289" y="924"/>
                    </a:lnTo>
                    <a:lnTo>
                      <a:pt x="289" y="924"/>
                    </a:lnTo>
                    <a:lnTo>
                      <a:pt x="292" y="930"/>
                    </a:lnTo>
                    <a:lnTo>
                      <a:pt x="294" y="939"/>
                    </a:lnTo>
                    <a:lnTo>
                      <a:pt x="294" y="939"/>
                    </a:lnTo>
                    <a:lnTo>
                      <a:pt x="294" y="947"/>
                    </a:lnTo>
                    <a:lnTo>
                      <a:pt x="296" y="954"/>
                    </a:lnTo>
                    <a:lnTo>
                      <a:pt x="302" y="967"/>
                    </a:lnTo>
                    <a:lnTo>
                      <a:pt x="302" y="967"/>
                    </a:lnTo>
                    <a:lnTo>
                      <a:pt x="323" y="969"/>
                    </a:lnTo>
                    <a:lnTo>
                      <a:pt x="330" y="971"/>
                    </a:lnTo>
                    <a:lnTo>
                      <a:pt x="330" y="971"/>
                    </a:lnTo>
                    <a:lnTo>
                      <a:pt x="351" y="973"/>
                    </a:lnTo>
                    <a:lnTo>
                      <a:pt x="361" y="971"/>
                    </a:lnTo>
                    <a:lnTo>
                      <a:pt x="361" y="971"/>
                    </a:lnTo>
                    <a:lnTo>
                      <a:pt x="376" y="967"/>
                    </a:lnTo>
                    <a:lnTo>
                      <a:pt x="376" y="967"/>
                    </a:lnTo>
                    <a:lnTo>
                      <a:pt x="393" y="966"/>
                    </a:lnTo>
                    <a:lnTo>
                      <a:pt x="410" y="966"/>
                    </a:lnTo>
                    <a:lnTo>
                      <a:pt x="410" y="966"/>
                    </a:lnTo>
                    <a:lnTo>
                      <a:pt x="437" y="964"/>
                    </a:lnTo>
                    <a:lnTo>
                      <a:pt x="437" y="964"/>
                    </a:lnTo>
                    <a:lnTo>
                      <a:pt x="442" y="964"/>
                    </a:lnTo>
                    <a:lnTo>
                      <a:pt x="446" y="962"/>
                    </a:lnTo>
                    <a:lnTo>
                      <a:pt x="454" y="956"/>
                    </a:lnTo>
                    <a:lnTo>
                      <a:pt x="454" y="956"/>
                    </a:lnTo>
                    <a:lnTo>
                      <a:pt x="459" y="950"/>
                    </a:lnTo>
                    <a:lnTo>
                      <a:pt x="465" y="948"/>
                    </a:lnTo>
                    <a:lnTo>
                      <a:pt x="471" y="947"/>
                    </a:lnTo>
                    <a:lnTo>
                      <a:pt x="480" y="948"/>
                    </a:lnTo>
                    <a:lnTo>
                      <a:pt x="480" y="948"/>
                    </a:lnTo>
                    <a:lnTo>
                      <a:pt x="490" y="954"/>
                    </a:lnTo>
                    <a:lnTo>
                      <a:pt x="490" y="954"/>
                    </a:lnTo>
                    <a:lnTo>
                      <a:pt x="497" y="958"/>
                    </a:lnTo>
                    <a:lnTo>
                      <a:pt x="507" y="960"/>
                    </a:lnTo>
                    <a:lnTo>
                      <a:pt x="518" y="962"/>
                    </a:lnTo>
                    <a:lnTo>
                      <a:pt x="531" y="962"/>
                    </a:lnTo>
                    <a:lnTo>
                      <a:pt x="531" y="962"/>
                    </a:lnTo>
                    <a:lnTo>
                      <a:pt x="545" y="960"/>
                    </a:lnTo>
                    <a:lnTo>
                      <a:pt x="556" y="962"/>
                    </a:lnTo>
                    <a:lnTo>
                      <a:pt x="556" y="962"/>
                    </a:lnTo>
                    <a:lnTo>
                      <a:pt x="566" y="962"/>
                    </a:lnTo>
                    <a:lnTo>
                      <a:pt x="573" y="960"/>
                    </a:lnTo>
                    <a:lnTo>
                      <a:pt x="579" y="958"/>
                    </a:lnTo>
                    <a:lnTo>
                      <a:pt x="583" y="952"/>
                    </a:lnTo>
                    <a:lnTo>
                      <a:pt x="583" y="952"/>
                    </a:lnTo>
                    <a:lnTo>
                      <a:pt x="590" y="941"/>
                    </a:lnTo>
                    <a:lnTo>
                      <a:pt x="600" y="931"/>
                    </a:lnTo>
                    <a:lnTo>
                      <a:pt x="609" y="926"/>
                    </a:lnTo>
                    <a:lnTo>
                      <a:pt x="619" y="920"/>
                    </a:lnTo>
                    <a:lnTo>
                      <a:pt x="619" y="920"/>
                    </a:lnTo>
                    <a:lnTo>
                      <a:pt x="628" y="916"/>
                    </a:lnTo>
                    <a:lnTo>
                      <a:pt x="628" y="916"/>
                    </a:lnTo>
                    <a:lnTo>
                      <a:pt x="639" y="912"/>
                    </a:lnTo>
                    <a:lnTo>
                      <a:pt x="653" y="911"/>
                    </a:lnTo>
                    <a:lnTo>
                      <a:pt x="653" y="911"/>
                    </a:lnTo>
                    <a:lnTo>
                      <a:pt x="668" y="909"/>
                    </a:lnTo>
                    <a:lnTo>
                      <a:pt x="674" y="907"/>
                    </a:lnTo>
                    <a:lnTo>
                      <a:pt x="675" y="901"/>
                    </a:lnTo>
                    <a:lnTo>
                      <a:pt x="675" y="901"/>
                    </a:lnTo>
                    <a:lnTo>
                      <a:pt x="675" y="897"/>
                    </a:lnTo>
                    <a:lnTo>
                      <a:pt x="674" y="894"/>
                    </a:lnTo>
                    <a:lnTo>
                      <a:pt x="670" y="886"/>
                    </a:lnTo>
                    <a:lnTo>
                      <a:pt x="670" y="886"/>
                    </a:lnTo>
                    <a:lnTo>
                      <a:pt x="666" y="880"/>
                    </a:lnTo>
                    <a:lnTo>
                      <a:pt x="664" y="876"/>
                    </a:lnTo>
                    <a:lnTo>
                      <a:pt x="664" y="876"/>
                    </a:lnTo>
                    <a:lnTo>
                      <a:pt x="664" y="871"/>
                    </a:lnTo>
                    <a:lnTo>
                      <a:pt x="666" y="867"/>
                    </a:lnTo>
                    <a:lnTo>
                      <a:pt x="670" y="863"/>
                    </a:lnTo>
                    <a:lnTo>
                      <a:pt x="677" y="861"/>
                    </a:lnTo>
                    <a:lnTo>
                      <a:pt x="677" y="861"/>
                    </a:lnTo>
                    <a:lnTo>
                      <a:pt x="687" y="857"/>
                    </a:lnTo>
                    <a:lnTo>
                      <a:pt x="694" y="854"/>
                    </a:lnTo>
                    <a:lnTo>
                      <a:pt x="708" y="844"/>
                    </a:lnTo>
                    <a:lnTo>
                      <a:pt x="708" y="844"/>
                    </a:lnTo>
                    <a:lnTo>
                      <a:pt x="719" y="835"/>
                    </a:lnTo>
                    <a:lnTo>
                      <a:pt x="727" y="833"/>
                    </a:lnTo>
                    <a:lnTo>
                      <a:pt x="732" y="831"/>
                    </a:lnTo>
                    <a:lnTo>
                      <a:pt x="732" y="831"/>
                    </a:lnTo>
                    <a:lnTo>
                      <a:pt x="744" y="827"/>
                    </a:lnTo>
                    <a:lnTo>
                      <a:pt x="753" y="823"/>
                    </a:lnTo>
                    <a:lnTo>
                      <a:pt x="753" y="823"/>
                    </a:lnTo>
                    <a:lnTo>
                      <a:pt x="763" y="820"/>
                    </a:lnTo>
                    <a:lnTo>
                      <a:pt x="774" y="816"/>
                    </a:lnTo>
                    <a:lnTo>
                      <a:pt x="774" y="816"/>
                    </a:lnTo>
                    <a:lnTo>
                      <a:pt x="780" y="816"/>
                    </a:lnTo>
                    <a:lnTo>
                      <a:pt x="785" y="816"/>
                    </a:lnTo>
                    <a:lnTo>
                      <a:pt x="785" y="816"/>
                    </a:lnTo>
                    <a:lnTo>
                      <a:pt x="789" y="804"/>
                    </a:lnTo>
                    <a:lnTo>
                      <a:pt x="795" y="789"/>
                    </a:lnTo>
                    <a:lnTo>
                      <a:pt x="799" y="772"/>
                    </a:lnTo>
                    <a:lnTo>
                      <a:pt x="799" y="766"/>
                    </a:lnTo>
                    <a:lnTo>
                      <a:pt x="797" y="761"/>
                    </a:lnTo>
                    <a:lnTo>
                      <a:pt x="797" y="761"/>
                    </a:lnTo>
                    <a:lnTo>
                      <a:pt x="793" y="749"/>
                    </a:lnTo>
                    <a:lnTo>
                      <a:pt x="789" y="736"/>
                    </a:lnTo>
                    <a:lnTo>
                      <a:pt x="784" y="704"/>
                    </a:lnTo>
                    <a:lnTo>
                      <a:pt x="784" y="704"/>
                    </a:lnTo>
                    <a:lnTo>
                      <a:pt x="782" y="691"/>
                    </a:lnTo>
                    <a:lnTo>
                      <a:pt x="782" y="691"/>
                    </a:lnTo>
                    <a:lnTo>
                      <a:pt x="778" y="670"/>
                    </a:lnTo>
                    <a:lnTo>
                      <a:pt x="772" y="653"/>
                    </a:lnTo>
                    <a:lnTo>
                      <a:pt x="772" y="653"/>
                    </a:lnTo>
                    <a:lnTo>
                      <a:pt x="767" y="634"/>
                    </a:lnTo>
                    <a:lnTo>
                      <a:pt x="759" y="622"/>
                    </a:lnTo>
                    <a:lnTo>
                      <a:pt x="759" y="622"/>
                    </a:lnTo>
                    <a:lnTo>
                      <a:pt x="753" y="613"/>
                    </a:lnTo>
                    <a:lnTo>
                      <a:pt x="753" y="613"/>
                    </a:lnTo>
                    <a:lnTo>
                      <a:pt x="746" y="603"/>
                    </a:lnTo>
                    <a:lnTo>
                      <a:pt x="744" y="598"/>
                    </a:lnTo>
                    <a:lnTo>
                      <a:pt x="744" y="590"/>
                    </a:lnTo>
                    <a:lnTo>
                      <a:pt x="744" y="590"/>
                    </a:lnTo>
                    <a:lnTo>
                      <a:pt x="744" y="584"/>
                    </a:lnTo>
                    <a:lnTo>
                      <a:pt x="748" y="577"/>
                    </a:lnTo>
                    <a:lnTo>
                      <a:pt x="748" y="577"/>
                    </a:lnTo>
                    <a:lnTo>
                      <a:pt x="751" y="569"/>
                    </a:lnTo>
                    <a:lnTo>
                      <a:pt x="753" y="564"/>
                    </a:lnTo>
                    <a:lnTo>
                      <a:pt x="751" y="558"/>
                    </a:lnTo>
                    <a:lnTo>
                      <a:pt x="751" y="558"/>
                    </a:lnTo>
                    <a:lnTo>
                      <a:pt x="748" y="545"/>
                    </a:lnTo>
                    <a:lnTo>
                      <a:pt x="749" y="537"/>
                    </a:lnTo>
                    <a:lnTo>
                      <a:pt x="749" y="537"/>
                    </a:lnTo>
                    <a:lnTo>
                      <a:pt x="751" y="529"/>
                    </a:lnTo>
                    <a:lnTo>
                      <a:pt x="755" y="526"/>
                    </a:lnTo>
                    <a:lnTo>
                      <a:pt x="755" y="526"/>
                    </a:lnTo>
                    <a:lnTo>
                      <a:pt x="757" y="518"/>
                    </a:lnTo>
                    <a:lnTo>
                      <a:pt x="759" y="505"/>
                    </a:lnTo>
                    <a:lnTo>
                      <a:pt x="759" y="505"/>
                    </a:lnTo>
                    <a:lnTo>
                      <a:pt x="759" y="495"/>
                    </a:lnTo>
                    <a:lnTo>
                      <a:pt x="759" y="488"/>
                    </a:lnTo>
                    <a:lnTo>
                      <a:pt x="759" y="488"/>
                    </a:lnTo>
                    <a:lnTo>
                      <a:pt x="753" y="478"/>
                    </a:lnTo>
                    <a:lnTo>
                      <a:pt x="748" y="463"/>
                    </a:lnTo>
                    <a:lnTo>
                      <a:pt x="748" y="463"/>
                    </a:lnTo>
                    <a:lnTo>
                      <a:pt x="748" y="452"/>
                    </a:lnTo>
                    <a:lnTo>
                      <a:pt x="748" y="446"/>
                    </a:lnTo>
                    <a:lnTo>
                      <a:pt x="749" y="442"/>
                    </a:lnTo>
                    <a:lnTo>
                      <a:pt x="749" y="442"/>
                    </a:lnTo>
                    <a:lnTo>
                      <a:pt x="759" y="435"/>
                    </a:lnTo>
                    <a:lnTo>
                      <a:pt x="759" y="435"/>
                    </a:lnTo>
                    <a:lnTo>
                      <a:pt x="767" y="427"/>
                    </a:lnTo>
                    <a:lnTo>
                      <a:pt x="770" y="421"/>
                    </a:lnTo>
                    <a:lnTo>
                      <a:pt x="770" y="418"/>
                    </a:lnTo>
                    <a:lnTo>
                      <a:pt x="770" y="418"/>
                    </a:lnTo>
                    <a:lnTo>
                      <a:pt x="772" y="412"/>
                    </a:lnTo>
                    <a:lnTo>
                      <a:pt x="772" y="412"/>
                    </a:lnTo>
                    <a:lnTo>
                      <a:pt x="772" y="404"/>
                    </a:lnTo>
                    <a:lnTo>
                      <a:pt x="774" y="399"/>
                    </a:lnTo>
                    <a:lnTo>
                      <a:pt x="778" y="393"/>
                    </a:lnTo>
                    <a:lnTo>
                      <a:pt x="784" y="389"/>
                    </a:lnTo>
                    <a:lnTo>
                      <a:pt x="784" y="389"/>
                    </a:lnTo>
                    <a:lnTo>
                      <a:pt x="787" y="385"/>
                    </a:lnTo>
                    <a:lnTo>
                      <a:pt x="791" y="380"/>
                    </a:lnTo>
                    <a:lnTo>
                      <a:pt x="797" y="368"/>
                    </a:lnTo>
                    <a:lnTo>
                      <a:pt x="797" y="368"/>
                    </a:lnTo>
                    <a:lnTo>
                      <a:pt x="804" y="351"/>
                    </a:lnTo>
                    <a:lnTo>
                      <a:pt x="804" y="351"/>
                    </a:lnTo>
                    <a:lnTo>
                      <a:pt x="806" y="344"/>
                    </a:lnTo>
                    <a:lnTo>
                      <a:pt x="806" y="342"/>
                    </a:lnTo>
                    <a:lnTo>
                      <a:pt x="806" y="342"/>
                    </a:lnTo>
                    <a:lnTo>
                      <a:pt x="804" y="340"/>
                    </a:lnTo>
                    <a:lnTo>
                      <a:pt x="804" y="340"/>
                    </a:lnTo>
                    <a:lnTo>
                      <a:pt x="799" y="340"/>
                    </a:lnTo>
                    <a:lnTo>
                      <a:pt x="795" y="340"/>
                    </a:lnTo>
                    <a:lnTo>
                      <a:pt x="795" y="340"/>
                    </a:lnTo>
                    <a:lnTo>
                      <a:pt x="791" y="334"/>
                    </a:lnTo>
                    <a:lnTo>
                      <a:pt x="787" y="325"/>
                    </a:lnTo>
                    <a:lnTo>
                      <a:pt x="787" y="325"/>
                    </a:lnTo>
                    <a:lnTo>
                      <a:pt x="784" y="315"/>
                    </a:lnTo>
                    <a:lnTo>
                      <a:pt x="780" y="308"/>
                    </a:lnTo>
                    <a:lnTo>
                      <a:pt x="780" y="308"/>
                    </a:lnTo>
                    <a:lnTo>
                      <a:pt x="768" y="298"/>
                    </a:lnTo>
                    <a:lnTo>
                      <a:pt x="757" y="291"/>
                    </a:lnTo>
                    <a:lnTo>
                      <a:pt x="757" y="291"/>
                    </a:lnTo>
                    <a:lnTo>
                      <a:pt x="748" y="294"/>
                    </a:lnTo>
                    <a:lnTo>
                      <a:pt x="734" y="298"/>
                    </a:lnTo>
                    <a:lnTo>
                      <a:pt x="702" y="304"/>
                    </a:lnTo>
                    <a:lnTo>
                      <a:pt x="702" y="304"/>
                    </a:lnTo>
                    <a:lnTo>
                      <a:pt x="696" y="306"/>
                    </a:lnTo>
                    <a:lnTo>
                      <a:pt x="696" y="306"/>
                    </a:lnTo>
                    <a:lnTo>
                      <a:pt x="681" y="308"/>
                    </a:lnTo>
                    <a:lnTo>
                      <a:pt x="681" y="308"/>
                    </a:lnTo>
                    <a:lnTo>
                      <a:pt x="664" y="311"/>
                    </a:lnTo>
                    <a:lnTo>
                      <a:pt x="651" y="313"/>
                    </a:lnTo>
                    <a:lnTo>
                      <a:pt x="651" y="313"/>
                    </a:lnTo>
                    <a:lnTo>
                      <a:pt x="643" y="311"/>
                    </a:lnTo>
                    <a:lnTo>
                      <a:pt x="639" y="310"/>
                    </a:lnTo>
                    <a:lnTo>
                      <a:pt x="636" y="306"/>
                    </a:lnTo>
                    <a:lnTo>
                      <a:pt x="636" y="300"/>
                    </a:lnTo>
                    <a:lnTo>
                      <a:pt x="636" y="300"/>
                    </a:lnTo>
                    <a:lnTo>
                      <a:pt x="636" y="294"/>
                    </a:lnTo>
                    <a:lnTo>
                      <a:pt x="638" y="289"/>
                    </a:lnTo>
                    <a:lnTo>
                      <a:pt x="645" y="277"/>
                    </a:lnTo>
                    <a:lnTo>
                      <a:pt x="645" y="277"/>
                    </a:lnTo>
                    <a:lnTo>
                      <a:pt x="651" y="268"/>
                    </a:lnTo>
                    <a:lnTo>
                      <a:pt x="651" y="268"/>
                    </a:lnTo>
                    <a:lnTo>
                      <a:pt x="651" y="264"/>
                    </a:lnTo>
                    <a:lnTo>
                      <a:pt x="645" y="260"/>
                    </a:lnTo>
                    <a:lnTo>
                      <a:pt x="645" y="260"/>
                    </a:lnTo>
                    <a:lnTo>
                      <a:pt x="632" y="256"/>
                    </a:lnTo>
                    <a:lnTo>
                      <a:pt x="632" y="256"/>
                    </a:lnTo>
                    <a:lnTo>
                      <a:pt x="620" y="253"/>
                    </a:lnTo>
                    <a:lnTo>
                      <a:pt x="615" y="251"/>
                    </a:lnTo>
                    <a:lnTo>
                      <a:pt x="611" y="247"/>
                    </a:lnTo>
                    <a:lnTo>
                      <a:pt x="609" y="239"/>
                    </a:lnTo>
                    <a:lnTo>
                      <a:pt x="609" y="239"/>
                    </a:lnTo>
                    <a:lnTo>
                      <a:pt x="609" y="237"/>
                    </a:lnTo>
                    <a:lnTo>
                      <a:pt x="609" y="237"/>
                    </a:lnTo>
                    <a:lnTo>
                      <a:pt x="605" y="232"/>
                    </a:lnTo>
                    <a:lnTo>
                      <a:pt x="605" y="232"/>
                    </a:lnTo>
                    <a:lnTo>
                      <a:pt x="602" y="232"/>
                    </a:lnTo>
                    <a:lnTo>
                      <a:pt x="598" y="230"/>
                    </a:lnTo>
                    <a:lnTo>
                      <a:pt x="598" y="230"/>
                    </a:lnTo>
                    <a:lnTo>
                      <a:pt x="592" y="232"/>
                    </a:lnTo>
                    <a:lnTo>
                      <a:pt x="592" y="232"/>
                    </a:lnTo>
                    <a:lnTo>
                      <a:pt x="583" y="234"/>
                    </a:lnTo>
                    <a:lnTo>
                      <a:pt x="575" y="236"/>
                    </a:lnTo>
                    <a:lnTo>
                      <a:pt x="575" y="236"/>
                    </a:lnTo>
                    <a:lnTo>
                      <a:pt x="564" y="236"/>
                    </a:lnTo>
                    <a:lnTo>
                      <a:pt x="564" y="236"/>
                    </a:lnTo>
                    <a:lnTo>
                      <a:pt x="552" y="237"/>
                    </a:lnTo>
                    <a:lnTo>
                      <a:pt x="541" y="241"/>
                    </a:lnTo>
                    <a:lnTo>
                      <a:pt x="541" y="241"/>
                    </a:lnTo>
                    <a:lnTo>
                      <a:pt x="531" y="245"/>
                    </a:lnTo>
                    <a:lnTo>
                      <a:pt x="522" y="247"/>
                    </a:lnTo>
                    <a:lnTo>
                      <a:pt x="516" y="247"/>
                    </a:lnTo>
                    <a:lnTo>
                      <a:pt x="514" y="245"/>
                    </a:lnTo>
                    <a:lnTo>
                      <a:pt x="512" y="243"/>
                    </a:lnTo>
                    <a:lnTo>
                      <a:pt x="512" y="243"/>
                    </a:lnTo>
                    <a:lnTo>
                      <a:pt x="511" y="234"/>
                    </a:lnTo>
                    <a:lnTo>
                      <a:pt x="511" y="224"/>
                    </a:lnTo>
                    <a:lnTo>
                      <a:pt x="511" y="224"/>
                    </a:lnTo>
                    <a:lnTo>
                      <a:pt x="511" y="215"/>
                    </a:lnTo>
                    <a:lnTo>
                      <a:pt x="509" y="207"/>
                    </a:lnTo>
                    <a:lnTo>
                      <a:pt x="509" y="207"/>
                    </a:lnTo>
                    <a:lnTo>
                      <a:pt x="507" y="205"/>
                    </a:lnTo>
                    <a:lnTo>
                      <a:pt x="507" y="205"/>
                    </a:lnTo>
                    <a:lnTo>
                      <a:pt x="503" y="198"/>
                    </a:lnTo>
                    <a:lnTo>
                      <a:pt x="499" y="190"/>
                    </a:lnTo>
                    <a:lnTo>
                      <a:pt x="493" y="184"/>
                    </a:lnTo>
                    <a:lnTo>
                      <a:pt x="482" y="179"/>
                    </a:lnTo>
                    <a:lnTo>
                      <a:pt x="482" y="179"/>
                    </a:lnTo>
                    <a:lnTo>
                      <a:pt x="473" y="175"/>
                    </a:lnTo>
                    <a:lnTo>
                      <a:pt x="473" y="175"/>
                    </a:lnTo>
                    <a:lnTo>
                      <a:pt x="465" y="171"/>
                    </a:lnTo>
                    <a:lnTo>
                      <a:pt x="461" y="167"/>
                    </a:lnTo>
                    <a:lnTo>
                      <a:pt x="459" y="162"/>
                    </a:lnTo>
                    <a:lnTo>
                      <a:pt x="456" y="148"/>
                    </a:lnTo>
                    <a:lnTo>
                      <a:pt x="456" y="148"/>
                    </a:lnTo>
                    <a:lnTo>
                      <a:pt x="454" y="135"/>
                    </a:lnTo>
                    <a:lnTo>
                      <a:pt x="448" y="126"/>
                    </a:lnTo>
                    <a:lnTo>
                      <a:pt x="440" y="118"/>
                    </a:lnTo>
                    <a:lnTo>
                      <a:pt x="433" y="110"/>
                    </a:lnTo>
                    <a:lnTo>
                      <a:pt x="433" y="110"/>
                    </a:lnTo>
                    <a:lnTo>
                      <a:pt x="427" y="105"/>
                    </a:lnTo>
                    <a:lnTo>
                      <a:pt x="427" y="105"/>
                    </a:lnTo>
                    <a:lnTo>
                      <a:pt x="418" y="97"/>
                    </a:lnTo>
                    <a:lnTo>
                      <a:pt x="412" y="86"/>
                    </a:lnTo>
                    <a:lnTo>
                      <a:pt x="412" y="86"/>
                    </a:lnTo>
                    <a:lnTo>
                      <a:pt x="410" y="76"/>
                    </a:lnTo>
                    <a:lnTo>
                      <a:pt x="412" y="63"/>
                    </a:lnTo>
                    <a:lnTo>
                      <a:pt x="412" y="63"/>
                    </a:lnTo>
                    <a:lnTo>
                      <a:pt x="414" y="55"/>
                    </a:lnTo>
                    <a:lnTo>
                      <a:pt x="412" y="44"/>
                    </a:lnTo>
                    <a:lnTo>
                      <a:pt x="408" y="25"/>
                    </a:lnTo>
                    <a:lnTo>
                      <a:pt x="408" y="25"/>
                    </a:lnTo>
                    <a:lnTo>
                      <a:pt x="406" y="19"/>
                    </a:lnTo>
                    <a:lnTo>
                      <a:pt x="406" y="19"/>
                    </a:lnTo>
                    <a:lnTo>
                      <a:pt x="404" y="16"/>
                    </a:lnTo>
                    <a:lnTo>
                      <a:pt x="401" y="10"/>
                    </a:lnTo>
                    <a:lnTo>
                      <a:pt x="389" y="0"/>
                    </a:lnTo>
                    <a:lnTo>
                      <a:pt x="389" y="0"/>
                    </a:lnTo>
                    <a:lnTo>
                      <a:pt x="387" y="10"/>
                    </a:lnTo>
                    <a:lnTo>
                      <a:pt x="383" y="14"/>
                    </a:lnTo>
                    <a:lnTo>
                      <a:pt x="380" y="18"/>
                    </a:lnTo>
                    <a:lnTo>
                      <a:pt x="380" y="18"/>
                    </a:lnTo>
                    <a:lnTo>
                      <a:pt x="374" y="23"/>
                    </a:lnTo>
                    <a:lnTo>
                      <a:pt x="374" y="23"/>
                    </a:lnTo>
                    <a:lnTo>
                      <a:pt x="357" y="36"/>
                    </a:lnTo>
                    <a:lnTo>
                      <a:pt x="349" y="44"/>
                    </a:lnTo>
                    <a:lnTo>
                      <a:pt x="342" y="52"/>
                    </a:lnTo>
                    <a:lnTo>
                      <a:pt x="342" y="52"/>
                    </a:lnTo>
                    <a:lnTo>
                      <a:pt x="336" y="57"/>
                    </a:lnTo>
                    <a:lnTo>
                      <a:pt x="330" y="61"/>
                    </a:lnTo>
                    <a:lnTo>
                      <a:pt x="323" y="61"/>
                    </a:lnTo>
                    <a:lnTo>
                      <a:pt x="315" y="61"/>
                    </a:lnTo>
                    <a:lnTo>
                      <a:pt x="315" y="61"/>
                    </a:lnTo>
                    <a:lnTo>
                      <a:pt x="304" y="61"/>
                    </a:lnTo>
                    <a:lnTo>
                      <a:pt x="292" y="63"/>
                    </a:lnTo>
                    <a:lnTo>
                      <a:pt x="292" y="63"/>
                    </a:lnTo>
                    <a:lnTo>
                      <a:pt x="275" y="67"/>
                    </a:lnTo>
                    <a:lnTo>
                      <a:pt x="255" y="74"/>
                    </a:lnTo>
                    <a:lnTo>
                      <a:pt x="220" y="88"/>
                    </a:lnTo>
                    <a:lnTo>
                      <a:pt x="220" y="88"/>
                    </a:lnTo>
                    <a:lnTo>
                      <a:pt x="220" y="91"/>
                    </a:lnTo>
                    <a:lnTo>
                      <a:pt x="220" y="91"/>
                    </a:lnTo>
                    <a:lnTo>
                      <a:pt x="230" y="110"/>
                    </a:lnTo>
                    <a:lnTo>
                      <a:pt x="230" y="110"/>
                    </a:lnTo>
                    <a:lnTo>
                      <a:pt x="237" y="124"/>
                    </a:lnTo>
                    <a:lnTo>
                      <a:pt x="237" y="124"/>
                    </a:lnTo>
                    <a:lnTo>
                      <a:pt x="251" y="141"/>
                    </a:lnTo>
                    <a:lnTo>
                      <a:pt x="251" y="141"/>
                    </a:lnTo>
                    <a:lnTo>
                      <a:pt x="256" y="148"/>
                    </a:lnTo>
                    <a:lnTo>
                      <a:pt x="258" y="154"/>
                    </a:lnTo>
                    <a:lnTo>
                      <a:pt x="258" y="154"/>
                    </a:lnTo>
                    <a:lnTo>
                      <a:pt x="258" y="154"/>
                    </a:lnTo>
                    <a:lnTo>
                      <a:pt x="258" y="154"/>
                    </a:lnTo>
                    <a:lnTo>
                      <a:pt x="264" y="160"/>
                    </a:lnTo>
                    <a:lnTo>
                      <a:pt x="266" y="165"/>
                    </a:lnTo>
                    <a:lnTo>
                      <a:pt x="266" y="169"/>
                    </a:lnTo>
                    <a:lnTo>
                      <a:pt x="266" y="175"/>
                    </a:lnTo>
                    <a:lnTo>
                      <a:pt x="262" y="181"/>
                    </a:lnTo>
                    <a:lnTo>
                      <a:pt x="258" y="186"/>
                    </a:lnTo>
                    <a:lnTo>
                      <a:pt x="258" y="186"/>
                    </a:lnTo>
                    <a:lnTo>
                      <a:pt x="245" y="200"/>
                    </a:lnTo>
                    <a:lnTo>
                      <a:pt x="234" y="209"/>
                    </a:lnTo>
                    <a:lnTo>
                      <a:pt x="234" y="209"/>
                    </a:lnTo>
                    <a:lnTo>
                      <a:pt x="220" y="217"/>
                    </a:lnTo>
                    <a:lnTo>
                      <a:pt x="220" y="217"/>
                    </a:lnTo>
                    <a:lnTo>
                      <a:pt x="217" y="222"/>
                    </a:lnTo>
                    <a:lnTo>
                      <a:pt x="215" y="226"/>
                    </a:lnTo>
                    <a:lnTo>
                      <a:pt x="215" y="236"/>
                    </a:lnTo>
                    <a:lnTo>
                      <a:pt x="215" y="236"/>
                    </a:lnTo>
                    <a:lnTo>
                      <a:pt x="215" y="243"/>
                    </a:lnTo>
                    <a:lnTo>
                      <a:pt x="215" y="243"/>
                    </a:lnTo>
                    <a:lnTo>
                      <a:pt x="211" y="266"/>
                    </a:lnTo>
                    <a:lnTo>
                      <a:pt x="211" y="266"/>
                    </a:lnTo>
                    <a:lnTo>
                      <a:pt x="217" y="266"/>
                    </a:lnTo>
                    <a:lnTo>
                      <a:pt x="217" y="266"/>
                    </a:lnTo>
                    <a:lnTo>
                      <a:pt x="230" y="268"/>
                    </a:lnTo>
                    <a:lnTo>
                      <a:pt x="230" y="268"/>
                    </a:lnTo>
                    <a:lnTo>
                      <a:pt x="236" y="270"/>
                    </a:lnTo>
                    <a:lnTo>
                      <a:pt x="239" y="272"/>
                    </a:lnTo>
                    <a:lnTo>
                      <a:pt x="241" y="277"/>
                    </a:lnTo>
                    <a:lnTo>
                      <a:pt x="241" y="283"/>
                    </a:lnTo>
                    <a:lnTo>
                      <a:pt x="241" y="283"/>
                    </a:lnTo>
                    <a:lnTo>
                      <a:pt x="237" y="289"/>
                    </a:lnTo>
                    <a:lnTo>
                      <a:pt x="236" y="294"/>
                    </a:lnTo>
                    <a:lnTo>
                      <a:pt x="228" y="304"/>
                    </a:lnTo>
                    <a:lnTo>
                      <a:pt x="228" y="304"/>
                    </a:lnTo>
                    <a:lnTo>
                      <a:pt x="222" y="311"/>
                    </a:lnTo>
                    <a:lnTo>
                      <a:pt x="220" y="317"/>
                    </a:lnTo>
                    <a:lnTo>
                      <a:pt x="220" y="323"/>
                    </a:lnTo>
                    <a:lnTo>
                      <a:pt x="220" y="323"/>
                    </a:lnTo>
                    <a:lnTo>
                      <a:pt x="220" y="330"/>
                    </a:lnTo>
                    <a:lnTo>
                      <a:pt x="220" y="338"/>
                    </a:lnTo>
                    <a:lnTo>
                      <a:pt x="215" y="351"/>
                    </a:lnTo>
                    <a:lnTo>
                      <a:pt x="215" y="351"/>
                    </a:lnTo>
                    <a:lnTo>
                      <a:pt x="209" y="365"/>
                    </a:lnTo>
                    <a:lnTo>
                      <a:pt x="207" y="380"/>
                    </a:lnTo>
                    <a:lnTo>
                      <a:pt x="207" y="38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3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82" name="FREEFORM_24">
                <a:extLst>
                  <a:ext uri="{FF2B5EF4-FFF2-40B4-BE49-F238E27FC236}">
                    <a16:creationId xmlns:a16="http://schemas.microsoft.com/office/drawing/2014/main" id="{9FFA2B3E-E90C-3139-D9CF-10B1557F09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8928" y="1828116"/>
                <a:ext cx="531067" cy="682801"/>
              </a:xfrm>
              <a:custGeom>
                <a:avLst/>
                <a:gdLst>
                  <a:gd name="T0" fmla="*/ 87 w 413"/>
                  <a:gd name="T1" fmla="*/ 249 h 531"/>
                  <a:gd name="T2" fmla="*/ 44 w 413"/>
                  <a:gd name="T3" fmla="*/ 256 h 531"/>
                  <a:gd name="T4" fmla="*/ 49 w 413"/>
                  <a:gd name="T5" fmla="*/ 277 h 531"/>
                  <a:gd name="T6" fmla="*/ 59 w 413"/>
                  <a:gd name="T7" fmla="*/ 298 h 531"/>
                  <a:gd name="T8" fmla="*/ 68 w 413"/>
                  <a:gd name="T9" fmla="*/ 326 h 531"/>
                  <a:gd name="T10" fmla="*/ 80 w 413"/>
                  <a:gd name="T11" fmla="*/ 353 h 531"/>
                  <a:gd name="T12" fmla="*/ 76 w 413"/>
                  <a:gd name="T13" fmla="*/ 404 h 531"/>
                  <a:gd name="T14" fmla="*/ 78 w 413"/>
                  <a:gd name="T15" fmla="*/ 433 h 531"/>
                  <a:gd name="T16" fmla="*/ 95 w 413"/>
                  <a:gd name="T17" fmla="*/ 450 h 531"/>
                  <a:gd name="T18" fmla="*/ 116 w 413"/>
                  <a:gd name="T19" fmla="*/ 459 h 531"/>
                  <a:gd name="T20" fmla="*/ 127 w 413"/>
                  <a:gd name="T21" fmla="*/ 478 h 531"/>
                  <a:gd name="T22" fmla="*/ 138 w 413"/>
                  <a:gd name="T23" fmla="*/ 486 h 531"/>
                  <a:gd name="T24" fmla="*/ 152 w 413"/>
                  <a:gd name="T25" fmla="*/ 508 h 531"/>
                  <a:gd name="T26" fmla="*/ 163 w 413"/>
                  <a:gd name="T27" fmla="*/ 525 h 531"/>
                  <a:gd name="T28" fmla="*/ 205 w 413"/>
                  <a:gd name="T29" fmla="*/ 518 h 531"/>
                  <a:gd name="T30" fmla="*/ 258 w 413"/>
                  <a:gd name="T31" fmla="*/ 505 h 531"/>
                  <a:gd name="T32" fmla="*/ 286 w 413"/>
                  <a:gd name="T33" fmla="*/ 503 h 531"/>
                  <a:gd name="T34" fmla="*/ 305 w 413"/>
                  <a:gd name="T35" fmla="*/ 482 h 531"/>
                  <a:gd name="T36" fmla="*/ 330 w 413"/>
                  <a:gd name="T37" fmla="*/ 463 h 531"/>
                  <a:gd name="T38" fmla="*/ 332 w 413"/>
                  <a:gd name="T39" fmla="*/ 433 h 531"/>
                  <a:gd name="T40" fmla="*/ 328 w 413"/>
                  <a:gd name="T41" fmla="*/ 410 h 531"/>
                  <a:gd name="T42" fmla="*/ 339 w 413"/>
                  <a:gd name="T43" fmla="*/ 385 h 531"/>
                  <a:gd name="T44" fmla="*/ 360 w 413"/>
                  <a:gd name="T45" fmla="*/ 379 h 531"/>
                  <a:gd name="T46" fmla="*/ 383 w 413"/>
                  <a:gd name="T47" fmla="*/ 360 h 531"/>
                  <a:gd name="T48" fmla="*/ 389 w 413"/>
                  <a:gd name="T49" fmla="*/ 343 h 531"/>
                  <a:gd name="T50" fmla="*/ 394 w 413"/>
                  <a:gd name="T51" fmla="*/ 317 h 531"/>
                  <a:gd name="T52" fmla="*/ 410 w 413"/>
                  <a:gd name="T53" fmla="*/ 287 h 531"/>
                  <a:gd name="T54" fmla="*/ 410 w 413"/>
                  <a:gd name="T55" fmla="*/ 277 h 531"/>
                  <a:gd name="T56" fmla="*/ 396 w 413"/>
                  <a:gd name="T57" fmla="*/ 268 h 531"/>
                  <a:gd name="T58" fmla="*/ 394 w 413"/>
                  <a:gd name="T59" fmla="*/ 250 h 531"/>
                  <a:gd name="T60" fmla="*/ 413 w 413"/>
                  <a:gd name="T61" fmla="*/ 220 h 531"/>
                  <a:gd name="T62" fmla="*/ 404 w 413"/>
                  <a:gd name="T63" fmla="*/ 205 h 531"/>
                  <a:gd name="T64" fmla="*/ 394 w 413"/>
                  <a:gd name="T65" fmla="*/ 197 h 531"/>
                  <a:gd name="T66" fmla="*/ 402 w 413"/>
                  <a:gd name="T67" fmla="*/ 173 h 531"/>
                  <a:gd name="T68" fmla="*/ 411 w 413"/>
                  <a:gd name="T69" fmla="*/ 150 h 531"/>
                  <a:gd name="T70" fmla="*/ 406 w 413"/>
                  <a:gd name="T71" fmla="*/ 146 h 531"/>
                  <a:gd name="T72" fmla="*/ 387 w 413"/>
                  <a:gd name="T73" fmla="*/ 133 h 531"/>
                  <a:gd name="T74" fmla="*/ 392 w 413"/>
                  <a:gd name="T75" fmla="*/ 118 h 531"/>
                  <a:gd name="T76" fmla="*/ 410 w 413"/>
                  <a:gd name="T77" fmla="*/ 99 h 531"/>
                  <a:gd name="T78" fmla="*/ 404 w 413"/>
                  <a:gd name="T79" fmla="*/ 82 h 531"/>
                  <a:gd name="T80" fmla="*/ 353 w 413"/>
                  <a:gd name="T81" fmla="*/ 21 h 531"/>
                  <a:gd name="T82" fmla="*/ 334 w 413"/>
                  <a:gd name="T83" fmla="*/ 0 h 531"/>
                  <a:gd name="T84" fmla="*/ 277 w 413"/>
                  <a:gd name="T85" fmla="*/ 57 h 531"/>
                  <a:gd name="T86" fmla="*/ 201 w 413"/>
                  <a:gd name="T87" fmla="*/ 70 h 531"/>
                  <a:gd name="T88" fmla="*/ 70 w 413"/>
                  <a:gd name="T89" fmla="*/ 123 h 531"/>
                  <a:gd name="T90" fmla="*/ 32 w 413"/>
                  <a:gd name="T91" fmla="*/ 154 h 531"/>
                  <a:gd name="T92" fmla="*/ 2 w 413"/>
                  <a:gd name="T93" fmla="*/ 213 h 531"/>
                  <a:gd name="T94" fmla="*/ 4 w 413"/>
                  <a:gd name="T95" fmla="*/ 230 h 531"/>
                  <a:gd name="T96" fmla="*/ 70 w 413"/>
                  <a:gd name="T97" fmla="*/ 239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13" h="531">
                    <a:moveTo>
                      <a:pt x="81" y="243"/>
                    </a:moveTo>
                    <a:lnTo>
                      <a:pt x="81" y="243"/>
                    </a:lnTo>
                    <a:lnTo>
                      <a:pt x="87" y="247"/>
                    </a:lnTo>
                    <a:lnTo>
                      <a:pt x="87" y="249"/>
                    </a:lnTo>
                    <a:lnTo>
                      <a:pt x="85" y="250"/>
                    </a:lnTo>
                    <a:lnTo>
                      <a:pt x="80" y="252"/>
                    </a:lnTo>
                    <a:lnTo>
                      <a:pt x="64" y="254"/>
                    </a:lnTo>
                    <a:lnTo>
                      <a:pt x="44" y="256"/>
                    </a:lnTo>
                    <a:lnTo>
                      <a:pt x="44" y="256"/>
                    </a:lnTo>
                    <a:lnTo>
                      <a:pt x="47" y="268"/>
                    </a:lnTo>
                    <a:lnTo>
                      <a:pt x="49" y="277"/>
                    </a:lnTo>
                    <a:lnTo>
                      <a:pt x="49" y="277"/>
                    </a:lnTo>
                    <a:lnTo>
                      <a:pt x="51" y="285"/>
                    </a:lnTo>
                    <a:lnTo>
                      <a:pt x="53" y="290"/>
                    </a:lnTo>
                    <a:lnTo>
                      <a:pt x="53" y="290"/>
                    </a:lnTo>
                    <a:lnTo>
                      <a:pt x="59" y="298"/>
                    </a:lnTo>
                    <a:lnTo>
                      <a:pt x="61" y="309"/>
                    </a:lnTo>
                    <a:lnTo>
                      <a:pt x="61" y="309"/>
                    </a:lnTo>
                    <a:lnTo>
                      <a:pt x="63" y="319"/>
                    </a:lnTo>
                    <a:lnTo>
                      <a:pt x="68" y="326"/>
                    </a:lnTo>
                    <a:lnTo>
                      <a:pt x="68" y="326"/>
                    </a:lnTo>
                    <a:lnTo>
                      <a:pt x="74" y="334"/>
                    </a:lnTo>
                    <a:lnTo>
                      <a:pt x="78" y="343"/>
                    </a:lnTo>
                    <a:lnTo>
                      <a:pt x="80" y="353"/>
                    </a:lnTo>
                    <a:lnTo>
                      <a:pt x="80" y="364"/>
                    </a:lnTo>
                    <a:lnTo>
                      <a:pt x="80" y="364"/>
                    </a:lnTo>
                    <a:lnTo>
                      <a:pt x="76" y="389"/>
                    </a:lnTo>
                    <a:lnTo>
                      <a:pt x="76" y="404"/>
                    </a:lnTo>
                    <a:lnTo>
                      <a:pt x="76" y="404"/>
                    </a:lnTo>
                    <a:lnTo>
                      <a:pt x="76" y="412"/>
                    </a:lnTo>
                    <a:lnTo>
                      <a:pt x="76" y="412"/>
                    </a:lnTo>
                    <a:lnTo>
                      <a:pt x="78" y="433"/>
                    </a:lnTo>
                    <a:lnTo>
                      <a:pt x="83" y="451"/>
                    </a:lnTo>
                    <a:lnTo>
                      <a:pt x="83" y="451"/>
                    </a:lnTo>
                    <a:lnTo>
                      <a:pt x="89" y="450"/>
                    </a:lnTo>
                    <a:lnTo>
                      <a:pt x="95" y="450"/>
                    </a:lnTo>
                    <a:lnTo>
                      <a:pt x="102" y="451"/>
                    </a:lnTo>
                    <a:lnTo>
                      <a:pt x="110" y="455"/>
                    </a:lnTo>
                    <a:lnTo>
                      <a:pt x="110" y="455"/>
                    </a:lnTo>
                    <a:lnTo>
                      <a:pt x="116" y="459"/>
                    </a:lnTo>
                    <a:lnTo>
                      <a:pt x="119" y="463"/>
                    </a:lnTo>
                    <a:lnTo>
                      <a:pt x="125" y="472"/>
                    </a:lnTo>
                    <a:lnTo>
                      <a:pt x="125" y="472"/>
                    </a:lnTo>
                    <a:lnTo>
                      <a:pt x="127" y="478"/>
                    </a:lnTo>
                    <a:lnTo>
                      <a:pt x="131" y="482"/>
                    </a:lnTo>
                    <a:lnTo>
                      <a:pt x="133" y="482"/>
                    </a:lnTo>
                    <a:lnTo>
                      <a:pt x="133" y="482"/>
                    </a:lnTo>
                    <a:lnTo>
                      <a:pt x="138" y="486"/>
                    </a:lnTo>
                    <a:lnTo>
                      <a:pt x="146" y="491"/>
                    </a:lnTo>
                    <a:lnTo>
                      <a:pt x="152" y="499"/>
                    </a:lnTo>
                    <a:lnTo>
                      <a:pt x="152" y="505"/>
                    </a:lnTo>
                    <a:lnTo>
                      <a:pt x="152" y="508"/>
                    </a:lnTo>
                    <a:lnTo>
                      <a:pt x="152" y="508"/>
                    </a:lnTo>
                    <a:lnTo>
                      <a:pt x="152" y="512"/>
                    </a:lnTo>
                    <a:lnTo>
                      <a:pt x="155" y="516"/>
                    </a:lnTo>
                    <a:lnTo>
                      <a:pt x="163" y="525"/>
                    </a:lnTo>
                    <a:lnTo>
                      <a:pt x="163" y="525"/>
                    </a:lnTo>
                    <a:lnTo>
                      <a:pt x="169" y="531"/>
                    </a:lnTo>
                    <a:lnTo>
                      <a:pt x="169" y="531"/>
                    </a:lnTo>
                    <a:lnTo>
                      <a:pt x="205" y="518"/>
                    </a:lnTo>
                    <a:lnTo>
                      <a:pt x="226" y="510"/>
                    </a:lnTo>
                    <a:lnTo>
                      <a:pt x="245" y="506"/>
                    </a:lnTo>
                    <a:lnTo>
                      <a:pt x="245" y="506"/>
                    </a:lnTo>
                    <a:lnTo>
                      <a:pt x="258" y="505"/>
                    </a:lnTo>
                    <a:lnTo>
                      <a:pt x="269" y="505"/>
                    </a:lnTo>
                    <a:lnTo>
                      <a:pt x="269" y="505"/>
                    </a:lnTo>
                    <a:lnTo>
                      <a:pt x="282" y="505"/>
                    </a:lnTo>
                    <a:lnTo>
                      <a:pt x="286" y="503"/>
                    </a:lnTo>
                    <a:lnTo>
                      <a:pt x="290" y="499"/>
                    </a:lnTo>
                    <a:lnTo>
                      <a:pt x="290" y="499"/>
                    </a:lnTo>
                    <a:lnTo>
                      <a:pt x="298" y="489"/>
                    </a:lnTo>
                    <a:lnTo>
                      <a:pt x="305" y="482"/>
                    </a:lnTo>
                    <a:lnTo>
                      <a:pt x="322" y="469"/>
                    </a:lnTo>
                    <a:lnTo>
                      <a:pt x="322" y="469"/>
                    </a:lnTo>
                    <a:lnTo>
                      <a:pt x="330" y="463"/>
                    </a:lnTo>
                    <a:lnTo>
                      <a:pt x="330" y="463"/>
                    </a:lnTo>
                    <a:lnTo>
                      <a:pt x="334" y="457"/>
                    </a:lnTo>
                    <a:lnTo>
                      <a:pt x="336" y="450"/>
                    </a:lnTo>
                    <a:lnTo>
                      <a:pt x="334" y="442"/>
                    </a:lnTo>
                    <a:lnTo>
                      <a:pt x="332" y="433"/>
                    </a:lnTo>
                    <a:lnTo>
                      <a:pt x="332" y="433"/>
                    </a:lnTo>
                    <a:lnTo>
                      <a:pt x="330" y="421"/>
                    </a:lnTo>
                    <a:lnTo>
                      <a:pt x="328" y="410"/>
                    </a:lnTo>
                    <a:lnTo>
                      <a:pt x="328" y="410"/>
                    </a:lnTo>
                    <a:lnTo>
                      <a:pt x="328" y="396"/>
                    </a:lnTo>
                    <a:lnTo>
                      <a:pt x="330" y="393"/>
                    </a:lnTo>
                    <a:lnTo>
                      <a:pt x="332" y="389"/>
                    </a:lnTo>
                    <a:lnTo>
                      <a:pt x="339" y="385"/>
                    </a:lnTo>
                    <a:lnTo>
                      <a:pt x="351" y="383"/>
                    </a:lnTo>
                    <a:lnTo>
                      <a:pt x="351" y="383"/>
                    </a:lnTo>
                    <a:lnTo>
                      <a:pt x="360" y="379"/>
                    </a:lnTo>
                    <a:lnTo>
                      <a:pt x="360" y="379"/>
                    </a:lnTo>
                    <a:lnTo>
                      <a:pt x="372" y="378"/>
                    </a:lnTo>
                    <a:lnTo>
                      <a:pt x="377" y="372"/>
                    </a:lnTo>
                    <a:lnTo>
                      <a:pt x="381" y="368"/>
                    </a:lnTo>
                    <a:lnTo>
                      <a:pt x="383" y="360"/>
                    </a:lnTo>
                    <a:lnTo>
                      <a:pt x="383" y="360"/>
                    </a:lnTo>
                    <a:lnTo>
                      <a:pt x="387" y="351"/>
                    </a:lnTo>
                    <a:lnTo>
                      <a:pt x="387" y="351"/>
                    </a:lnTo>
                    <a:lnTo>
                      <a:pt x="389" y="343"/>
                    </a:lnTo>
                    <a:lnTo>
                      <a:pt x="391" y="336"/>
                    </a:lnTo>
                    <a:lnTo>
                      <a:pt x="391" y="336"/>
                    </a:lnTo>
                    <a:lnTo>
                      <a:pt x="392" y="326"/>
                    </a:lnTo>
                    <a:lnTo>
                      <a:pt x="394" y="317"/>
                    </a:lnTo>
                    <a:lnTo>
                      <a:pt x="398" y="305"/>
                    </a:lnTo>
                    <a:lnTo>
                      <a:pt x="406" y="292"/>
                    </a:lnTo>
                    <a:lnTo>
                      <a:pt x="406" y="292"/>
                    </a:lnTo>
                    <a:lnTo>
                      <a:pt x="410" y="287"/>
                    </a:lnTo>
                    <a:lnTo>
                      <a:pt x="411" y="281"/>
                    </a:lnTo>
                    <a:lnTo>
                      <a:pt x="411" y="279"/>
                    </a:lnTo>
                    <a:lnTo>
                      <a:pt x="410" y="277"/>
                    </a:lnTo>
                    <a:lnTo>
                      <a:pt x="410" y="277"/>
                    </a:lnTo>
                    <a:lnTo>
                      <a:pt x="406" y="273"/>
                    </a:lnTo>
                    <a:lnTo>
                      <a:pt x="406" y="273"/>
                    </a:lnTo>
                    <a:lnTo>
                      <a:pt x="398" y="269"/>
                    </a:lnTo>
                    <a:lnTo>
                      <a:pt x="396" y="268"/>
                    </a:lnTo>
                    <a:lnTo>
                      <a:pt x="394" y="264"/>
                    </a:lnTo>
                    <a:lnTo>
                      <a:pt x="394" y="264"/>
                    </a:lnTo>
                    <a:lnTo>
                      <a:pt x="392" y="258"/>
                    </a:lnTo>
                    <a:lnTo>
                      <a:pt x="394" y="250"/>
                    </a:lnTo>
                    <a:lnTo>
                      <a:pt x="402" y="239"/>
                    </a:lnTo>
                    <a:lnTo>
                      <a:pt x="402" y="239"/>
                    </a:lnTo>
                    <a:lnTo>
                      <a:pt x="410" y="230"/>
                    </a:lnTo>
                    <a:lnTo>
                      <a:pt x="413" y="220"/>
                    </a:lnTo>
                    <a:lnTo>
                      <a:pt x="413" y="220"/>
                    </a:lnTo>
                    <a:lnTo>
                      <a:pt x="411" y="214"/>
                    </a:lnTo>
                    <a:lnTo>
                      <a:pt x="410" y="211"/>
                    </a:lnTo>
                    <a:lnTo>
                      <a:pt x="404" y="205"/>
                    </a:lnTo>
                    <a:lnTo>
                      <a:pt x="404" y="205"/>
                    </a:lnTo>
                    <a:lnTo>
                      <a:pt x="398" y="201"/>
                    </a:lnTo>
                    <a:lnTo>
                      <a:pt x="394" y="197"/>
                    </a:lnTo>
                    <a:lnTo>
                      <a:pt x="394" y="197"/>
                    </a:lnTo>
                    <a:lnTo>
                      <a:pt x="394" y="192"/>
                    </a:lnTo>
                    <a:lnTo>
                      <a:pt x="394" y="186"/>
                    </a:lnTo>
                    <a:lnTo>
                      <a:pt x="402" y="173"/>
                    </a:lnTo>
                    <a:lnTo>
                      <a:pt x="402" y="173"/>
                    </a:lnTo>
                    <a:lnTo>
                      <a:pt x="411" y="158"/>
                    </a:lnTo>
                    <a:lnTo>
                      <a:pt x="411" y="158"/>
                    </a:lnTo>
                    <a:lnTo>
                      <a:pt x="413" y="152"/>
                    </a:lnTo>
                    <a:lnTo>
                      <a:pt x="411" y="150"/>
                    </a:lnTo>
                    <a:lnTo>
                      <a:pt x="411" y="148"/>
                    </a:lnTo>
                    <a:lnTo>
                      <a:pt x="411" y="148"/>
                    </a:lnTo>
                    <a:lnTo>
                      <a:pt x="406" y="146"/>
                    </a:lnTo>
                    <a:lnTo>
                      <a:pt x="406" y="146"/>
                    </a:lnTo>
                    <a:lnTo>
                      <a:pt x="398" y="142"/>
                    </a:lnTo>
                    <a:lnTo>
                      <a:pt x="391" y="139"/>
                    </a:lnTo>
                    <a:lnTo>
                      <a:pt x="391" y="139"/>
                    </a:lnTo>
                    <a:lnTo>
                      <a:pt x="387" y="133"/>
                    </a:lnTo>
                    <a:lnTo>
                      <a:pt x="387" y="127"/>
                    </a:lnTo>
                    <a:lnTo>
                      <a:pt x="389" y="123"/>
                    </a:lnTo>
                    <a:lnTo>
                      <a:pt x="392" y="118"/>
                    </a:lnTo>
                    <a:lnTo>
                      <a:pt x="392" y="118"/>
                    </a:lnTo>
                    <a:lnTo>
                      <a:pt x="398" y="112"/>
                    </a:lnTo>
                    <a:lnTo>
                      <a:pt x="398" y="112"/>
                    </a:lnTo>
                    <a:lnTo>
                      <a:pt x="406" y="103"/>
                    </a:lnTo>
                    <a:lnTo>
                      <a:pt x="410" y="99"/>
                    </a:lnTo>
                    <a:lnTo>
                      <a:pt x="410" y="95"/>
                    </a:lnTo>
                    <a:lnTo>
                      <a:pt x="410" y="95"/>
                    </a:lnTo>
                    <a:lnTo>
                      <a:pt x="408" y="89"/>
                    </a:lnTo>
                    <a:lnTo>
                      <a:pt x="404" y="82"/>
                    </a:lnTo>
                    <a:lnTo>
                      <a:pt x="389" y="63"/>
                    </a:lnTo>
                    <a:lnTo>
                      <a:pt x="389" y="63"/>
                    </a:lnTo>
                    <a:lnTo>
                      <a:pt x="372" y="44"/>
                    </a:lnTo>
                    <a:lnTo>
                      <a:pt x="353" y="21"/>
                    </a:lnTo>
                    <a:lnTo>
                      <a:pt x="353" y="21"/>
                    </a:lnTo>
                    <a:lnTo>
                      <a:pt x="345" y="10"/>
                    </a:lnTo>
                    <a:lnTo>
                      <a:pt x="334" y="0"/>
                    </a:lnTo>
                    <a:lnTo>
                      <a:pt x="334" y="0"/>
                    </a:lnTo>
                    <a:lnTo>
                      <a:pt x="309" y="23"/>
                    </a:lnTo>
                    <a:lnTo>
                      <a:pt x="294" y="38"/>
                    </a:lnTo>
                    <a:lnTo>
                      <a:pt x="284" y="50"/>
                    </a:lnTo>
                    <a:lnTo>
                      <a:pt x="277" y="57"/>
                    </a:lnTo>
                    <a:lnTo>
                      <a:pt x="267" y="61"/>
                    </a:lnTo>
                    <a:lnTo>
                      <a:pt x="254" y="63"/>
                    </a:lnTo>
                    <a:lnTo>
                      <a:pt x="201" y="70"/>
                    </a:lnTo>
                    <a:lnTo>
                      <a:pt x="201" y="70"/>
                    </a:lnTo>
                    <a:lnTo>
                      <a:pt x="188" y="72"/>
                    </a:lnTo>
                    <a:lnTo>
                      <a:pt x="167" y="80"/>
                    </a:lnTo>
                    <a:lnTo>
                      <a:pt x="118" y="101"/>
                    </a:lnTo>
                    <a:lnTo>
                      <a:pt x="70" y="123"/>
                    </a:lnTo>
                    <a:lnTo>
                      <a:pt x="53" y="133"/>
                    </a:lnTo>
                    <a:lnTo>
                      <a:pt x="44" y="139"/>
                    </a:lnTo>
                    <a:lnTo>
                      <a:pt x="44" y="139"/>
                    </a:lnTo>
                    <a:lnTo>
                      <a:pt x="32" y="154"/>
                    </a:lnTo>
                    <a:lnTo>
                      <a:pt x="21" y="169"/>
                    </a:lnTo>
                    <a:lnTo>
                      <a:pt x="11" y="190"/>
                    </a:lnTo>
                    <a:lnTo>
                      <a:pt x="2" y="213"/>
                    </a:lnTo>
                    <a:lnTo>
                      <a:pt x="2" y="213"/>
                    </a:lnTo>
                    <a:lnTo>
                      <a:pt x="0" y="218"/>
                    </a:lnTo>
                    <a:lnTo>
                      <a:pt x="0" y="222"/>
                    </a:lnTo>
                    <a:lnTo>
                      <a:pt x="2" y="226"/>
                    </a:lnTo>
                    <a:lnTo>
                      <a:pt x="4" y="230"/>
                    </a:lnTo>
                    <a:lnTo>
                      <a:pt x="13" y="233"/>
                    </a:lnTo>
                    <a:lnTo>
                      <a:pt x="26" y="235"/>
                    </a:lnTo>
                    <a:lnTo>
                      <a:pt x="55" y="237"/>
                    </a:lnTo>
                    <a:lnTo>
                      <a:pt x="70" y="239"/>
                    </a:lnTo>
                    <a:lnTo>
                      <a:pt x="81" y="243"/>
                    </a:lnTo>
                    <a:lnTo>
                      <a:pt x="81" y="24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3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83" name="FREEFORM_29">
                <a:extLst>
                  <a:ext uri="{FF2B5EF4-FFF2-40B4-BE49-F238E27FC236}">
                    <a16:creationId xmlns:a16="http://schemas.microsoft.com/office/drawing/2014/main" id="{662CB737-01ED-A4C6-D29F-D2A579651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9300" y="2366897"/>
                <a:ext cx="1211295" cy="702088"/>
              </a:xfrm>
              <a:custGeom>
                <a:avLst/>
                <a:gdLst>
                  <a:gd name="T0" fmla="*/ 571 w 942"/>
                  <a:gd name="T1" fmla="*/ 544 h 546"/>
                  <a:gd name="T2" fmla="*/ 611 w 942"/>
                  <a:gd name="T3" fmla="*/ 539 h 546"/>
                  <a:gd name="T4" fmla="*/ 635 w 942"/>
                  <a:gd name="T5" fmla="*/ 527 h 546"/>
                  <a:gd name="T6" fmla="*/ 664 w 942"/>
                  <a:gd name="T7" fmla="*/ 478 h 546"/>
                  <a:gd name="T8" fmla="*/ 713 w 942"/>
                  <a:gd name="T9" fmla="*/ 465 h 546"/>
                  <a:gd name="T10" fmla="*/ 745 w 942"/>
                  <a:gd name="T11" fmla="*/ 465 h 546"/>
                  <a:gd name="T12" fmla="*/ 783 w 942"/>
                  <a:gd name="T13" fmla="*/ 440 h 546"/>
                  <a:gd name="T14" fmla="*/ 848 w 942"/>
                  <a:gd name="T15" fmla="*/ 427 h 546"/>
                  <a:gd name="T16" fmla="*/ 870 w 942"/>
                  <a:gd name="T17" fmla="*/ 434 h 546"/>
                  <a:gd name="T18" fmla="*/ 886 w 942"/>
                  <a:gd name="T19" fmla="*/ 410 h 546"/>
                  <a:gd name="T20" fmla="*/ 906 w 942"/>
                  <a:gd name="T21" fmla="*/ 362 h 546"/>
                  <a:gd name="T22" fmla="*/ 931 w 942"/>
                  <a:gd name="T23" fmla="*/ 347 h 546"/>
                  <a:gd name="T24" fmla="*/ 920 w 942"/>
                  <a:gd name="T25" fmla="*/ 258 h 546"/>
                  <a:gd name="T26" fmla="*/ 941 w 942"/>
                  <a:gd name="T27" fmla="*/ 190 h 546"/>
                  <a:gd name="T28" fmla="*/ 886 w 942"/>
                  <a:gd name="T29" fmla="*/ 152 h 546"/>
                  <a:gd name="T30" fmla="*/ 868 w 942"/>
                  <a:gd name="T31" fmla="*/ 160 h 546"/>
                  <a:gd name="T32" fmla="*/ 842 w 942"/>
                  <a:gd name="T33" fmla="*/ 182 h 546"/>
                  <a:gd name="T34" fmla="*/ 819 w 942"/>
                  <a:gd name="T35" fmla="*/ 150 h 546"/>
                  <a:gd name="T36" fmla="*/ 758 w 942"/>
                  <a:gd name="T37" fmla="*/ 122 h 546"/>
                  <a:gd name="T38" fmla="*/ 738 w 942"/>
                  <a:gd name="T39" fmla="*/ 82 h 546"/>
                  <a:gd name="T40" fmla="*/ 614 w 942"/>
                  <a:gd name="T41" fmla="*/ 108 h 546"/>
                  <a:gd name="T42" fmla="*/ 565 w 942"/>
                  <a:gd name="T43" fmla="*/ 118 h 546"/>
                  <a:gd name="T44" fmla="*/ 535 w 942"/>
                  <a:gd name="T45" fmla="*/ 142 h 546"/>
                  <a:gd name="T46" fmla="*/ 497 w 942"/>
                  <a:gd name="T47" fmla="*/ 95 h 546"/>
                  <a:gd name="T48" fmla="*/ 421 w 942"/>
                  <a:gd name="T49" fmla="*/ 6 h 546"/>
                  <a:gd name="T50" fmla="*/ 334 w 942"/>
                  <a:gd name="T51" fmla="*/ 17 h 546"/>
                  <a:gd name="T52" fmla="*/ 302 w 942"/>
                  <a:gd name="T53" fmla="*/ 61 h 546"/>
                  <a:gd name="T54" fmla="*/ 277 w 942"/>
                  <a:gd name="T55" fmla="*/ 51 h 546"/>
                  <a:gd name="T56" fmla="*/ 133 w 942"/>
                  <a:gd name="T57" fmla="*/ 63 h 546"/>
                  <a:gd name="T58" fmla="*/ 8 w 942"/>
                  <a:gd name="T59" fmla="*/ 122 h 546"/>
                  <a:gd name="T60" fmla="*/ 4 w 942"/>
                  <a:gd name="T61" fmla="*/ 173 h 546"/>
                  <a:gd name="T62" fmla="*/ 70 w 942"/>
                  <a:gd name="T63" fmla="*/ 160 h 546"/>
                  <a:gd name="T64" fmla="*/ 87 w 942"/>
                  <a:gd name="T65" fmla="*/ 171 h 546"/>
                  <a:gd name="T66" fmla="*/ 135 w 942"/>
                  <a:gd name="T67" fmla="*/ 197 h 546"/>
                  <a:gd name="T68" fmla="*/ 87 w 942"/>
                  <a:gd name="T69" fmla="*/ 205 h 546"/>
                  <a:gd name="T70" fmla="*/ 42 w 942"/>
                  <a:gd name="T71" fmla="*/ 184 h 546"/>
                  <a:gd name="T72" fmla="*/ 49 w 942"/>
                  <a:gd name="T73" fmla="*/ 214 h 546"/>
                  <a:gd name="T74" fmla="*/ 51 w 942"/>
                  <a:gd name="T75" fmla="*/ 243 h 546"/>
                  <a:gd name="T76" fmla="*/ 95 w 942"/>
                  <a:gd name="T77" fmla="*/ 220 h 546"/>
                  <a:gd name="T78" fmla="*/ 131 w 942"/>
                  <a:gd name="T79" fmla="*/ 268 h 546"/>
                  <a:gd name="T80" fmla="*/ 82 w 942"/>
                  <a:gd name="T81" fmla="*/ 273 h 546"/>
                  <a:gd name="T82" fmla="*/ 9 w 942"/>
                  <a:gd name="T83" fmla="*/ 285 h 546"/>
                  <a:gd name="T84" fmla="*/ 34 w 942"/>
                  <a:gd name="T85" fmla="*/ 307 h 546"/>
                  <a:gd name="T86" fmla="*/ 89 w 942"/>
                  <a:gd name="T87" fmla="*/ 342 h 546"/>
                  <a:gd name="T88" fmla="*/ 93 w 942"/>
                  <a:gd name="T89" fmla="*/ 372 h 546"/>
                  <a:gd name="T90" fmla="*/ 127 w 942"/>
                  <a:gd name="T91" fmla="*/ 381 h 546"/>
                  <a:gd name="T92" fmla="*/ 135 w 942"/>
                  <a:gd name="T93" fmla="*/ 360 h 546"/>
                  <a:gd name="T94" fmla="*/ 161 w 942"/>
                  <a:gd name="T95" fmla="*/ 372 h 546"/>
                  <a:gd name="T96" fmla="*/ 195 w 942"/>
                  <a:gd name="T97" fmla="*/ 362 h 546"/>
                  <a:gd name="T98" fmla="*/ 222 w 942"/>
                  <a:gd name="T99" fmla="*/ 398 h 546"/>
                  <a:gd name="T100" fmla="*/ 288 w 942"/>
                  <a:gd name="T101" fmla="*/ 429 h 546"/>
                  <a:gd name="T102" fmla="*/ 379 w 942"/>
                  <a:gd name="T103" fmla="*/ 461 h 546"/>
                  <a:gd name="T104" fmla="*/ 400 w 942"/>
                  <a:gd name="T105" fmla="*/ 525 h 546"/>
                  <a:gd name="T106" fmla="*/ 410 w 942"/>
                  <a:gd name="T107" fmla="*/ 499 h 546"/>
                  <a:gd name="T108" fmla="*/ 436 w 942"/>
                  <a:gd name="T109" fmla="*/ 489 h 546"/>
                  <a:gd name="T110" fmla="*/ 455 w 942"/>
                  <a:gd name="T111" fmla="*/ 493 h 546"/>
                  <a:gd name="T112" fmla="*/ 491 w 942"/>
                  <a:gd name="T113" fmla="*/ 488 h 546"/>
                  <a:gd name="T114" fmla="*/ 461 w 942"/>
                  <a:gd name="T115" fmla="*/ 512 h 546"/>
                  <a:gd name="T116" fmla="*/ 503 w 942"/>
                  <a:gd name="T117" fmla="*/ 533 h 546"/>
                  <a:gd name="T118" fmla="*/ 550 w 942"/>
                  <a:gd name="T119" fmla="*/ 525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42" h="546">
                    <a:moveTo>
                      <a:pt x="550" y="525"/>
                    </a:moveTo>
                    <a:lnTo>
                      <a:pt x="550" y="525"/>
                    </a:lnTo>
                    <a:lnTo>
                      <a:pt x="556" y="525"/>
                    </a:lnTo>
                    <a:lnTo>
                      <a:pt x="561" y="527"/>
                    </a:lnTo>
                    <a:lnTo>
                      <a:pt x="567" y="533"/>
                    </a:lnTo>
                    <a:lnTo>
                      <a:pt x="571" y="541"/>
                    </a:lnTo>
                    <a:lnTo>
                      <a:pt x="571" y="544"/>
                    </a:lnTo>
                    <a:lnTo>
                      <a:pt x="571" y="544"/>
                    </a:lnTo>
                    <a:lnTo>
                      <a:pt x="567" y="546"/>
                    </a:lnTo>
                    <a:lnTo>
                      <a:pt x="567" y="546"/>
                    </a:lnTo>
                    <a:lnTo>
                      <a:pt x="580" y="546"/>
                    </a:lnTo>
                    <a:lnTo>
                      <a:pt x="594" y="543"/>
                    </a:lnTo>
                    <a:lnTo>
                      <a:pt x="594" y="543"/>
                    </a:lnTo>
                    <a:lnTo>
                      <a:pt x="611" y="539"/>
                    </a:lnTo>
                    <a:lnTo>
                      <a:pt x="616" y="539"/>
                    </a:lnTo>
                    <a:lnTo>
                      <a:pt x="624" y="539"/>
                    </a:lnTo>
                    <a:lnTo>
                      <a:pt x="624" y="539"/>
                    </a:lnTo>
                    <a:lnTo>
                      <a:pt x="628" y="539"/>
                    </a:lnTo>
                    <a:lnTo>
                      <a:pt x="631" y="537"/>
                    </a:lnTo>
                    <a:lnTo>
                      <a:pt x="635" y="527"/>
                    </a:lnTo>
                    <a:lnTo>
                      <a:pt x="635" y="527"/>
                    </a:lnTo>
                    <a:lnTo>
                      <a:pt x="641" y="518"/>
                    </a:lnTo>
                    <a:lnTo>
                      <a:pt x="641" y="518"/>
                    </a:lnTo>
                    <a:lnTo>
                      <a:pt x="647" y="505"/>
                    </a:lnTo>
                    <a:lnTo>
                      <a:pt x="647" y="505"/>
                    </a:lnTo>
                    <a:lnTo>
                      <a:pt x="652" y="495"/>
                    </a:lnTo>
                    <a:lnTo>
                      <a:pt x="658" y="486"/>
                    </a:lnTo>
                    <a:lnTo>
                      <a:pt x="664" y="478"/>
                    </a:lnTo>
                    <a:lnTo>
                      <a:pt x="667" y="476"/>
                    </a:lnTo>
                    <a:lnTo>
                      <a:pt x="671" y="474"/>
                    </a:lnTo>
                    <a:lnTo>
                      <a:pt x="671" y="474"/>
                    </a:lnTo>
                    <a:lnTo>
                      <a:pt x="685" y="470"/>
                    </a:lnTo>
                    <a:lnTo>
                      <a:pt x="685" y="470"/>
                    </a:lnTo>
                    <a:lnTo>
                      <a:pt x="704" y="467"/>
                    </a:lnTo>
                    <a:lnTo>
                      <a:pt x="713" y="465"/>
                    </a:lnTo>
                    <a:lnTo>
                      <a:pt x="724" y="465"/>
                    </a:lnTo>
                    <a:lnTo>
                      <a:pt x="724" y="465"/>
                    </a:lnTo>
                    <a:lnTo>
                      <a:pt x="738" y="467"/>
                    </a:lnTo>
                    <a:lnTo>
                      <a:pt x="738" y="467"/>
                    </a:lnTo>
                    <a:lnTo>
                      <a:pt x="740" y="467"/>
                    </a:lnTo>
                    <a:lnTo>
                      <a:pt x="740" y="467"/>
                    </a:lnTo>
                    <a:lnTo>
                      <a:pt x="745" y="465"/>
                    </a:lnTo>
                    <a:lnTo>
                      <a:pt x="745" y="465"/>
                    </a:lnTo>
                    <a:lnTo>
                      <a:pt x="758" y="459"/>
                    </a:lnTo>
                    <a:lnTo>
                      <a:pt x="758" y="459"/>
                    </a:lnTo>
                    <a:lnTo>
                      <a:pt x="766" y="455"/>
                    </a:lnTo>
                    <a:lnTo>
                      <a:pt x="774" y="451"/>
                    </a:lnTo>
                    <a:lnTo>
                      <a:pt x="783" y="440"/>
                    </a:lnTo>
                    <a:lnTo>
                      <a:pt x="783" y="440"/>
                    </a:lnTo>
                    <a:lnTo>
                      <a:pt x="789" y="434"/>
                    </a:lnTo>
                    <a:lnTo>
                      <a:pt x="796" y="429"/>
                    </a:lnTo>
                    <a:lnTo>
                      <a:pt x="804" y="425"/>
                    </a:lnTo>
                    <a:lnTo>
                      <a:pt x="815" y="425"/>
                    </a:lnTo>
                    <a:lnTo>
                      <a:pt x="815" y="425"/>
                    </a:lnTo>
                    <a:lnTo>
                      <a:pt x="836" y="425"/>
                    </a:lnTo>
                    <a:lnTo>
                      <a:pt x="848" y="427"/>
                    </a:lnTo>
                    <a:lnTo>
                      <a:pt x="848" y="427"/>
                    </a:lnTo>
                    <a:lnTo>
                      <a:pt x="853" y="429"/>
                    </a:lnTo>
                    <a:lnTo>
                      <a:pt x="853" y="429"/>
                    </a:lnTo>
                    <a:lnTo>
                      <a:pt x="861" y="433"/>
                    </a:lnTo>
                    <a:lnTo>
                      <a:pt x="861" y="433"/>
                    </a:lnTo>
                    <a:lnTo>
                      <a:pt x="870" y="434"/>
                    </a:lnTo>
                    <a:lnTo>
                      <a:pt x="870" y="434"/>
                    </a:lnTo>
                    <a:lnTo>
                      <a:pt x="874" y="434"/>
                    </a:lnTo>
                    <a:lnTo>
                      <a:pt x="878" y="434"/>
                    </a:lnTo>
                    <a:lnTo>
                      <a:pt x="880" y="433"/>
                    </a:lnTo>
                    <a:lnTo>
                      <a:pt x="882" y="429"/>
                    </a:lnTo>
                    <a:lnTo>
                      <a:pt x="882" y="429"/>
                    </a:lnTo>
                    <a:lnTo>
                      <a:pt x="886" y="410"/>
                    </a:lnTo>
                    <a:lnTo>
                      <a:pt x="886" y="410"/>
                    </a:lnTo>
                    <a:lnTo>
                      <a:pt x="887" y="395"/>
                    </a:lnTo>
                    <a:lnTo>
                      <a:pt x="889" y="379"/>
                    </a:lnTo>
                    <a:lnTo>
                      <a:pt x="893" y="374"/>
                    </a:lnTo>
                    <a:lnTo>
                      <a:pt x="897" y="368"/>
                    </a:lnTo>
                    <a:lnTo>
                      <a:pt x="901" y="364"/>
                    </a:lnTo>
                    <a:lnTo>
                      <a:pt x="906" y="362"/>
                    </a:lnTo>
                    <a:lnTo>
                      <a:pt x="906" y="362"/>
                    </a:lnTo>
                    <a:lnTo>
                      <a:pt x="918" y="362"/>
                    </a:lnTo>
                    <a:lnTo>
                      <a:pt x="925" y="366"/>
                    </a:lnTo>
                    <a:lnTo>
                      <a:pt x="925" y="366"/>
                    </a:lnTo>
                    <a:lnTo>
                      <a:pt x="931" y="366"/>
                    </a:lnTo>
                    <a:lnTo>
                      <a:pt x="931" y="366"/>
                    </a:lnTo>
                    <a:lnTo>
                      <a:pt x="931" y="362"/>
                    </a:lnTo>
                    <a:lnTo>
                      <a:pt x="931" y="347"/>
                    </a:lnTo>
                    <a:lnTo>
                      <a:pt x="931" y="347"/>
                    </a:lnTo>
                    <a:lnTo>
                      <a:pt x="927" y="324"/>
                    </a:lnTo>
                    <a:lnTo>
                      <a:pt x="923" y="304"/>
                    </a:lnTo>
                    <a:lnTo>
                      <a:pt x="923" y="304"/>
                    </a:lnTo>
                    <a:lnTo>
                      <a:pt x="918" y="277"/>
                    </a:lnTo>
                    <a:lnTo>
                      <a:pt x="918" y="266"/>
                    </a:lnTo>
                    <a:lnTo>
                      <a:pt x="920" y="258"/>
                    </a:lnTo>
                    <a:lnTo>
                      <a:pt x="920" y="258"/>
                    </a:lnTo>
                    <a:lnTo>
                      <a:pt x="931" y="233"/>
                    </a:lnTo>
                    <a:lnTo>
                      <a:pt x="931" y="233"/>
                    </a:lnTo>
                    <a:lnTo>
                      <a:pt x="937" y="218"/>
                    </a:lnTo>
                    <a:lnTo>
                      <a:pt x="939" y="205"/>
                    </a:lnTo>
                    <a:lnTo>
                      <a:pt x="939" y="205"/>
                    </a:lnTo>
                    <a:lnTo>
                      <a:pt x="941" y="190"/>
                    </a:lnTo>
                    <a:lnTo>
                      <a:pt x="942" y="178"/>
                    </a:lnTo>
                    <a:lnTo>
                      <a:pt x="942" y="178"/>
                    </a:lnTo>
                    <a:lnTo>
                      <a:pt x="929" y="177"/>
                    </a:lnTo>
                    <a:lnTo>
                      <a:pt x="918" y="171"/>
                    </a:lnTo>
                    <a:lnTo>
                      <a:pt x="918" y="171"/>
                    </a:lnTo>
                    <a:lnTo>
                      <a:pt x="903" y="163"/>
                    </a:lnTo>
                    <a:lnTo>
                      <a:pt x="886" y="152"/>
                    </a:lnTo>
                    <a:lnTo>
                      <a:pt x="886" y="152"/>
                    </a:lnTo>
                    <a:lnTo>
                      <a:pt x="880" y="150"/>
                    </a:lnTo>
                    <a:lnTo>
                      <a:pt x="876" y="150"/>
                    </a:lnTo>
                    <a:lnTo>
                      <a:pt x="874" y="152"/>
                    </a:lnTo>
                    <a:lnTo>
                      <a:pt x="870" y="156"/>
                    </a:lnTo>
                    <a:lnTo>
                      <a:pt x="870" y="156"/>
                    </a:lnTo>
                    <a:lnTo>
                      <a:pt x="868" y="160"/>
                    </a:lnTo>
                    <a:lnTo>
                      <a:pt x="868" y="160"/>
                    </a:lnTo>
                    <a:lnTo>
                      <a:pt x="863" y="169"/>
                    </a:lnTo>
                    <a:lnTo>
                      <a:pt x="859" y="173"/>
                    </a:lnTo>
                    <a:lnTo>
                      <a:pt x="855" y="177"/>
                    </a:lnTo>
                    <a:lnTo>
                      <a:pt x="855" y="177"/>
                    </a:lnTo>
                    <a:lnTo>
                      <a:pt x="848" y="180"/>
                    </a:lnTo>
                    <a:lnTo>
                      <a:pt x="842" y="182"/>
                    </a:lnTo>
                    <a:lnTo>
                      <a:pt x="836" y="180"/>
                    </a:lnTo>
                    <a:lnTo>
                      <a:pt x="832" y="178"/>
                    </a:lnTo>
                    <a:lnTo>
                      <a:pt x="832" y="178"/>
                    </a:lnTo>
                    <a:lnTo>
                      <a:pt x="829" y="175"/>
                    </a:lnTo>
                    <a:lnTo>
                      <a:pt x="825" y="167"/>
                    </a:lnTo>
                    <a:lnTo>
                      <a:pt x="819" y="150"/>
                    </a:lnTo>
                    <a:lnTo>
                      <a:pt x="819" y="150"/>
                    </a:lnTo>
                    <a:lnTo>
                      <a:pt x="812" y="133"/>
                    </a:lnTo>
                    <a:lnTo>
                      <a:pt x="802" y="116"/>
                    </a:lnTo>
                    <a:lnTo>
                      <a:pt x="802" y="116"/>
                    </a:lnTo>
                    <a:lnTo>
                      <a:pt x="783" y="122"/>
                    </a:lnTo>
                    <a:lnTo>
                      <a:pt x="772" y="123"/>
                    </a:lnTo>
                    <a:lnTo>
                      <a:pt x="758" y="122"/>
                    </a:lnTo>
                    <a:lnTo>
                      <a:pt x="758" y="122"/>
                    </a:lnTo>
                    <a:lnTo>
                      <a:pt x="747" y="120"/>
                    </a:lnTo>
                    <a:lnTo>
                      <a:pt x="741" y="116"/>
                    </a:lnTo>
                    <a:lnTo>
                      <a:pt x="740" y="110"/>
                    </a:lnTo>
                    <a:lnTo>
                      <a:pt x="740" y="103"/>
                    </a:lnTo>
                    <a:lnTo>
                      <a:pt x="741" y="89"/>
                    </a:lnTo>
                    <a:lnTo>
                      <a:pt x="741" y="84"/>
                    </a:lnTo>
                    <a:lnTo>
                      <a:pt x="738" y="82"/>
                    </a:lnTo>
                    <a:lnTo>
                      <a:pt x="738" y="82"/>
                    </a:lnTo>
                    <a:lnTo>
                      <a:pt x="730" y="82"/>
                    </a:lnTo>
                    <a:lnTo>
                      <a:pt x="717" y="84"/>
                    </a:lnTo>
                    <a:lnTo>
                      <a:pt x="679" y="97"/>
                    </a:lnTo>
                    <a:lnTo>
                      <a:pt x="656" y="103"/>
                    </a:lnTo>
                    <a:lnTo>
                      <a:pt x="633" y="106"/>
                    </a:lnTo>
                    <a:lnTo>
                      <a:pt x="614" y="108"/>
                    </a:lnTo>
                    <a:lnTo>
                      <a:pt x="605" y="106"/>
                    </a:lnTo>
                    <a:lnTo>
                      <a:pt x="597" y="105"/>
                    </a:lnTo>
                    <a:lnTo>
                      <a:pt x="597" y="105"/>
                    </a:lnTo>
                    <a:lnTo>
                      <a:pt x="588" y="105"/>
                    </a:lnTo>
                    <a:lnTo>
                      <a:pt x="580" y="106"/>
                    </a:lnTo>
                    <a:lnTo>
                      <a:pt x="573" y="112"/>
                    </a:lnTo>
                    <a:lnTo>
                      <a:pt x="565" y="118"/>
                    </a:lnTo>
                    <a:lnTo>
                      <a:pt x="554" y="131"/>
                    </a:lnTo>
                    <a:lnTo>
                      <a:pt x="548" y="137"/>
                    </a:lnTo>
                    <a:lnTo>
                      <a:pt x="548" y="137"/>
                    </a:lnTo>
                    <a:lnTo>
                      <a:pt x="544" y="139"/>
                    </a:lnTo>
                    <a:lnTo>
                      <a:pt x="540" y="141"/>
                    </a:lnTo>
                    <a:lnTo>
                      <a:pt x="535" y="142"/>
                    </a:lnTo>
                    <a:lnTo>
                      <a:pt x="535" y="142"/>
                    </a:lnTo>
                    <a:lnTo>
                      <a:pt x="527" y="141"/>
                    </a:lnTo>
                    <a:lnTo>
                      <a:pt x="520" y="135"/>
                    </a:lnTo>
                    <a:lnTo>
                      <a:pt x="512" y="127"/>
                    </a:lnTo>
                    <a:lnTo>
                      <a:pt x="508" y="118"/>
                    </a:lnTo>
                    <a:lnTo>
                      <a:pt x="508" y="118"/>
                    </a:lnTo>
                    <a:lnTo>
                      <a:pt x="504" y="106"/>
                    </a:lnTo>
                    <a:lnTo>
                      <a:pt x="497" y="95"/>
                    </a:lnTo>
                    <a:lnTo>
                      <a:pt x="487" y="82"/>
                    </a:lnTo>
                    <a:lnTo>
                      <a:pt x="487" y="82"/>
                    </a:lnTo>
                    <a:lnTo>
                      <a:pt x="472" y="57"/>
                    </a:lnTo>
                    <a:lnTo>
                      <a:pt x="455" y="34"/>
                    </a:lnTo>
                    <a:lnTo>
                      <a:pt x="440" y="19"/>
                    </a:lnTo>
                    <a:lnTo>
                      <a:pt x="430" y="12"/>
                    </a:lnTo>
                    <a:lnTo>
                      <a:pt x="421" y="6"/>
                    </a:lnTo>
                    <a:lnTo>
                      <a:pt x="411" y="2"/>
                    </a:lnTo>
                    <a:lnTo>
                      <a:pt x="400" y="0"/>
                    </a:lnTo>
                    <a:lnTo>
                      <a:pt x="389" y="0"/>
                    </a:lnTo>
                    <a:lnTo>
                      <a:pt x="377" y="2"/>
                    </a:lnTo>
                    <a:lnTo>
                      <a:pt x="364" y="6"/>
                    </a:lnTo>
                    <a:lnTo>
                      <a:pt x="349" y="10"/>
                    </a:lnTo>
                    <a:lnTo>
                      <a:pt x="334" y="17"/>
                    </a:lnTo>
                    <a:lnTo>
                      <a:pt x="317" y="29"/>
                    </a:lnTo>
                    <a:lnTo>
                      <a:pt x="317" y="29"/>
                    </a:lnTo>
                    <a:lnTo>
                      <a:pt x="313" y="32"/>
                    </a:lnTo>
                    <a:lnTo>
                      <a:pt x="309" y="36"/>
                    </a:lnTo>
                    <a:lnTo>
                      <a:pt x="307" y="46"/>
                    </a:lnTo>
                    <a:lnTo>
                      <a:pt x="305" y="57"/>
                    </a:lnTo>
                    <a:lnTo>
                      <a:pt x="302" y="61"/>
                    </a:lnTo>
                    <a:lnTo>
                      <a:pt x="298" y="63"/>
                    </a:lnTo>
                    <a:lnTo>
                      <a:pt x="298" y="63"/>
                    </a:lnTo>
                    <a:lnTo>
                      <a:pt x="294" y="65"/>
                    </a:lnTo>
                    <a:lnTo>
                      <a:pt x="288" y="65"/>
                    </a:lnTo>
                    <a:lnTo>
                      <a:pt x="284" y="61"/>
                    </a:lnTo>
                    <a:lnTo>
                      <a:pt x="283" y="59"/>
                    </a:lnTo>
                    <a:lnTo>
                      <a:pt x="277" y="51"/>
                    </a:lnTo>
                    <a:lnTo>
                      <a:pt x="273" y="50"/>
                    </a:lnTo>
                    <a:lnTo>
                      <a:pt x="271" y="48"/>
                    </a:lnTo>
                    <a:lnTo>
                      <a:pt x="271" y="48"/>
                    </a:lnTo>
                    <a:lnTo>
                      <a:pt x="229" y="53"/>
                    </a:lnTo>
                    <a:lnTo>
                      <a:pt x="195" y="57"/>
                    </a:lnTo>
                    <a:lnTo>
                      <a:pt x="163" y="59"/>
                    </a:lnTo>
                    <a:lnTo>
                      <a:pt x="133" y="63"/>
                    </a:lnTo>
                    <a:lnTo>
                      <a:pt x="104" y="68"/>
                    </a:lnTo>
                    <a:lnTo>
                      <a:pt x="89" y="74"/>
                    </a:lnTo>
                    <a:lnTo>
                      <a:pt x="74" y="80"/>
                    </a:lnTo>
                    <a:lnTo>
                      <a:pt x="59" y="87"/>
                    </a:lnTo>
                    <a:lnTo>
                      <a:pt x="44" y="97"/>
                    </a:lnTo>
                    <a:lnTo>
                      <a:pt x="27" y="108"/>
                    </a:lnTo>
                    <a:lnTo>
                      <a:pt x="8" y="122"/>
                    </a:lnTo>
                    <a:lnTo>
                      <a:pt x="8" y="122"/>
                    </a:lnTo>
                    <a:lnTo>
                      <a:pt x="4" y="125"/>
                    </a:lnTo>
                    <a:lnTo>
                      <a:pt x="2" y="131"/>
                    </a:lnTo>
                    <a:lnTo>
                      <a:pt x="0" y="144"/>
                    </a:lnTo>
                    <a:lnTo>
                      <a:pt x="2" y="160"/>
                    </a:lnTo>
                    <a:lnTo>
                      <a:pt x="4" y="173"/>
                    </a:lnTo>
                    <a:lnTo>
                      <a:pt x="4" y="173"/>
                    </a:lnTo>
                    <a:lnTo>
                      <a:pt x="6" y="175"/>
                    </a:lnTo>
                    <a:lnTo>
                      <a:pt x="8" y="177"/>
                    </a:lnTo>
                    <a:lnTo>
                      <a:pt x="15" y="177"/>
                    </a:lnTo>
                    <a:lnTo>
                      <a:pt x="23" y="175"/>
                    </a:lnTo>
                    <a:lnTo>
                      <a:pt x="34" y="173"/>
                    </a:lnTo>
                    <a:lnTo>
                      <a:pt x="59" y="163"/>
                    </a:lnTo>
                    <a:lnTo>
                      <a:pt x="70" y="160"/>
                    </a:lnTo>
                    <a:lnTo>
                      <a:pt x="82" y="156"/>
                    </a:lnTo>
                    <a:lnTo>
                      <a:pt x="82" y="156"/>
                    </a:lnTo>
                    <a:lnTo>
                      <a:pt x="95" y="156"/>
                    </a:lnTo>
                    <a:lnTo>
                      <a:pt x="97" y="156"/>
                    </a:lnTo>
                    <a:lnTo>
                      <a:pt x="97" y="158"/>
                    </a:lnTo>
                    <a:lnTo>
                      <a:pt x="93" y="163"/>
                    </a:lnTo>
                    <a:lnTo>
                      <a:pt x="87" y="171"/>
                    </a:lnTo>
                    <a:lnTo>
                      <a:pt x="87" y="171"/>
                    </a:lnTo>
                    <a:lnTo>
                      <a:pt x="85" y="175"/>
                    </a:lnTo>
                    <a:lnTo>
                      <a:pt x="87" y="177"/>
                    </a:lnTo>
                    <a:lnTo>
                      <a:pt x="97" y="182"/>
                    </a:lnTo>
                    <a:lnTo>
                      <a:pt x="114" y="188"/>
                    </a:lnTo>
                    <a:lnTo>
                      <a:pt x="135" y="197"/>
                    </a:lnTo>
                    <a:lnTo>
                      <a:pt x="135" y="197"/>
                    </a:lnTo>
                    <a:lnTo>
                      <a:pt x="142" y="203"/>
                    </a:lnTo>
                    <a:lnTo>
                      <a:pt x="142" y="205"/>
                    </a:lnTo>
                    <a:lnTo>
                      <a:pt x="140" y="205"/>
                    </a:lnTo>
                    <a:lnTo>
                      <a:pt x="135" y="207"/>
                    </a:lnTo>
                    <a:lnTo>
                      <a:pt x="125" y="207"/>
                    </a:lnTo>
                    <a:lnTo>
                      <a:pt x="87" y="205"/>
                    </a:lnTo>
                    <a:lnTo>
                      <a:pt x="87" y="205"/>
                    </a:lnTo>
                    <a:lnTo>
                      <a:pt x="80" y="203"/>
                    </a:lnTo>
                    <a:lnTo>
                      <a:pt x="70" y="197"/>
                    </a:lnTo>
                    <a:lnTo>
                      <a:pt x="59" y="190"/>
                    </a:lnTo>
                    <a:lnTo>
                      <a:pt x="49" y="184"/>
                    </a:lnTo>
                    <a:lnTo>
                      <a:pt x="49" y="184"/>
                    </a:lnTo>
                    <a:lnTo>
                      <a:pt x="46" y="184"/>
                    </a:lnTo>
                    <a:lnTo>
                      <a:pt x="42" y="184"/>
                    </a:lnTo>
                    <a:lnTo>
                      <a:pt x="38" y="188"/>
                    </a:lnTo>
                    <a:lnTo>
                      <a:pt x="38" y="190"/>
                    </a:lnTo>
                    <a:lnTo>
                      <a:pt x="38" y="199"/>
                    </a:lnTo>
                    <a:lnTo>
                      <a:pt x="40" y="203"/>
                    </a:lnTo>
                    <a:lnTo>
                      <a:pt x="44" y="209"/>
                    </a:lnTo>
                    <a:lnTo>
                      <a:pt x="44" y="209"/>
                    </a:lnTo>
                    <a:lnTo>
                      <a:pt x="49" y="214"/>
                    </a:lnTo>
                    <a:lnTo>
                      <a:pt x="51" y="222"/>
                    </a:lnTo>
                    <a:lnTo>
                      <a:pt x="49" y="228"/>
                    </a:lnTo>
                    <a:lnTo>
                      <a:pt x="47" y="237"/>
                    </a:lnTo>
                    <a:lnTo>
                      <a:pt x="47" y="237"/>
                    </a:lnTo>
                    <a:lnTo>
                      <a:pt x="47" y="241"/>
                    </a:lnTo>
                    <a:lnTo>
                      <a:pt x="49" y="243"/>
                    </a:lnTo>
                    <a:lnTo>
                      <a:pt x="51" y="243"/>
                    </a:lnTo>
                    <a:lnTo>
                      <a:pt x="55" y="241"/>
                    </a:lnTo>
                    <a:lnTo>
                      <a:pt x="63" y="235"/>
                    </a:lnTo>
                    <a:lnTo>
                      <a:pt x="76" y="224"/>
                    </a:lnTo>
                    <a:lnTo>
                      <a:pt x="76" y="224"/>
                    </a:lnTo>
                    <a:lnTo>
                      <a:pt x="83" y="218"/>
                    </a:lnTo>
                    <a:lnTo>
                      <a:pt x="89" y="216"/>
                    </a:lnTo>
                    <a:lnTo>
                      <a:pt x="95" y="220"/>
                    </a:lnTo>
                    <a:lnTo>
                      <a:pt x="101" y="224"/>
                    </a:lnTo>
                    <a:lnTo>
                      <a:pt x="110" y="237"/>
                    </a:lnTo>
                    <a:lnTo>
                      <a:pt x="123" y="252"/>
                    </a:lnTo>
                    <a:lnTo>
                      <a:pt x="123" y="252"/>
                    </a:lnTo>
                    <a:lnTo>
                      <a:pt x="129" y="258"/>
                    </a:lnTo>
                    <a:lnTo>
                      <a:pt x="131" y="264"/>
                    </a:lnTo>
                    <a:lnTo>
                      <a:pt x="131" y="268"/>
                    </a:lnTo>
                    <a:lnTo>
                      <a:pt x="129" y="269"/>
                    </a:lnTo>
                    <a:lnTo>
                      <a:pt x="125" y="271"/>
                    </a:lnTo>
                    <a:lnTo>
                      <a:pt x="119" y="273"/>
                    </a:lnTo>
                    <a:lnTo>
                      <a:pt x="104" y="273"/>
                    </a:lnTo>
                    <a:lnTo>
                      <a:pt x="104" y="273"/>
                    </a:lnTo>
                    <a:lnTo>
                      <a:pt x="91" y="271"/>
                    </a:lnTo>
                    <a:lnTo>
                      <a:pt x="82" y="273"/>
                    </a:lnTo>
                    <a:lnTo>
                      <a:pt x="59" y="277"/>
                    </a:lnTo>
                    <a:lnTo>
                      <a:pt x="59" y="277"/>
                    </a:lnTo>
                    <a:lnTo>
                      <a:pt x="44" y="279"/>
                    </a:lnTo>
                    <a:lnTo>
                      <a:pt x="27" y="279"/>
                    </a:lnTo>
                    <a:lnTo>
                      <a:pt x="21" y="279"/>
                    </a:lnTo>
                    <a:lnTo>
                      <a:pt x="13" y="281"/>
                    </a:lnTo>
                    <a:lnTo>
                      <a:pt x="9" y="285"/>
                    </a:lnTo>
                    <a:lnTo>
                      <a:pt x="6" y="288"/>
                    </a:lnTo>
                    <a:lnTo>
                      <a:pt x="6" y="288"/>
                    </a:lnTo>
                    <a:lnTo>
                      <a:pt x="6" y="294"/>
                    </a:lnTo>
                    <a:lnTo>
                      <a:pt x="8" y="298"/>
                    </a:lnTo>
                    <a:lnTo>
                      <a:pt x="13" y="302"/>
                    </a:lnTo>
                    <a:lnTo>
                      <a:pt x="19" y="304"/>
                    </a:lnTo>
                    <a:lnTo>
                      <a:pt x="34" y="307"/>
                    </a:lnTo>
                    <a:lnTo>
                      <a:pt x="49" y="313"/>
                    </a:lnTo>
                    <a:lnTo>
                      <a:pt x="49" y="313"/>
                    </a:lnTo>
                    <a:lnTo>
                      <a:pt x="61" y="319"/>
                    </a:lnTo>
                    <a:lnTo>
                      <a:pt x="68" y="324"/>
                    </a:lnTo>
                    <a:lnTo>
                      <a:pt x="76" y="332"/>
                    </a:lnTo>
                    <a:lnTo>
                      <a:pt x="89" y="342"/>
                    </a:lnTo>
                    <a:lnTo>
                      <a:pt x="89" y="342"/>
                    </a:lnTo>
                    <a:lnTo>
                      <a:pt x="95" y="345"/>
                    </a:lnTo>
                    <a:lnTo>
                      <a:pt x="99" y="349"/>
                    </a:lnTo>
                    <a:lnTo>
                      <a:pt x="99" y="353"/>
                    </a:lnTo>
                    <a:lnTo>
                      <a:pt x="99" y="355"/>
                    </a:lnTo>
                    <a:lnTo>
                      <a:pt x="95" y="362"/>
                    </a:lnTo>
                    <a:lnTo>
                      <a:pt x="93" y="366"/>
                    </a:lnTo>
                    <a:lnTo>
                      <a:pt x="93" y="372"/>
                    </a:lnTo>
                    <a:lnTo>
                      <a:pt x="93" y="372"/>
                    </a:lnTo>
                    <a:lnTo>
                      <a:pt x="93" y="376"/>
                    </a:lnTo>
                    <a:lnTo>
                      <a:pt x="95" y="379"/>
                    </a:lnTo>
                    <a:lnTo>
                      <a:pt x="97" y="381"/>
                    </a:lnTo>
                    <a:lnTo>
                      <a:pt x="101" y="381"/>
                    </a:lnTo>
                    <a:lnTo>
                      <a:pt x="112" y="381"/>
                    </a:lnTo>
                    <a:lnTo>
                      <a:pt x="127" y="381"/>
                    </a:lnTo>
                    <a:lnTo>
                      <a:pt x="127" y="381"/>
                    </a:lnTo>
                    <a:lnTo>
                      <a:pt x="138" y="379"/>
                    </a:lnTo>
                    <a:lnTo>
                      <a:pt x="140" y="378"/>
                    </a:lnTo>
                    <a:lnTo>
                      <a:pt x="138" y="376"/>
                    </a:lnTo>
                    <a:lnTo>
                      <a:pt x="135" y="370"/>
                    </a:lnTo>
                    <a:lnTo>
                      <a:pt x="135" y="366"/>
                    </a:lnTo>
                    <a:lnTo>
                      <a:pt x="135" y="360"/>
                    </a:lnTo>
                    <a:lnTo>
                      <a:pt x="135" y="360"/>
                    </a:lnTo>
                    <a:lnTo>
                      <a:pt x="135" y="357"/>
                    </a:lnTo>
                    <a:lnTo>
                      <a:pt x="137" y="355"/>
                    </a:lnTo>
                    <a:lnTo>
                      <a:pt x="140" y="355"/>
                    </a:lnTo>
                    <a:lnTo>
                      <a:pt x="144" y="357"/>
                    </a:lnTo>
                    <a:lnTo>
                      <a:pt x="152" y="362"/>
                    </a:lnTo>
                    <a:lnTo>
                      <a:pt x="161" y="372"/>
                    </a:lnTo>
                    <a:lnTo>
                      <a:pt x="161" y="372"/>
                    </a:lnTo>
                    <a:lnTo>
                      <a:pt x="167" y="376"/>
                    </a:lnTo>
                    <a:lnTo>
                      <a:pt x="171" y="378"/>
                    </a:lnTo>
                    <a:lnTo>
                      <a:pt x="174" y="378"/>
                    </a:lnTo>
                    <a:lnTo>
                      <a:pt x="178" y="378"/>
                    </a:lnTo>
                    <a:lnTo>
                      <a:pt x="186" y="370"/>
                    </a:lnTo>
                    <a:lnTo>
                      <a:pt x="195" y="362"/>
                    </a:lnTo>
                    <a:lnTo>
                      <a:pt x="195" y="362"/>
                    </a:lnTo>
                    <a:lnTo>
                      <a:pt x="201" y="360"/>
                    </a:lnTo>
                    <a:lnTo>
                      <a:pt x="207" y="360"/>
                    </a:lnTo>
                    <a:lnTo>
                      <a:pt x="210" y="366"/>
                    </a:lnTo>
                    <a:lnTo>
                      <a:pt x="212" y="372"/>
                    </a:lnTo>
                    <a:lnTo>
                      <a:pt x="218" y="387"/>
                    </a:lnTo>
                    <a:lnTo>
                      <a:pt x="222" y="398"/>
                    </a:lnTo>
                    <a:lnTo>
                      <a:pt x="222" y="398"/>
                    </a:lnTo>
                    <a:lnTo>
                      <a:pt x="231" y="415"/>
                    </a:lnTo>
                    <a:lnTo>
                      <a:pt x="241" y="425"/>
                    </a:lnTo>
                    <a:lnTo>
                      <a:pt x="252" y="431"/>
                    </a:lnTo>
                    <a:lnTo>
                      <a:pt x="264" y="433"/>
                    </a:lnTo>
                    <a:lnTo>
                      <a:pt x="277" y="433"/>
                    </a:lnTo>
                    <a:lnTo>
                      <a:pt x="288" y="429"/>
                    </a:lnTo>
                    <a:lnTo>
                      <a:pt x="315" y="423"/>
                    </a:lnTo>
                    <a:lnTo>
                      <a:pt x="326" y="419"/>
                    </a:lnTo>
                    <a:lnTo>
                      <a:pt x="338" y="419"/>
                    </a:lnTo>
                    <a:lnTo>
                      <a:pt x="349" y="423"/>
                    </a:lnTo>
                    <a:lnTo>
                      <a:pt x="360" y="431"/>
                    </a:lnTo>
                    <a:lnTo>
                      <a:pt x="370" y="442"/>
                    </a:lnTo>
                    <a:lnTo>
                      <a:pt x="379" y="461"/>
                    </a:lnTo>
                    <a:lnTo>
                      <a:pt x="387" y="488"/>
                    </a:lnTo>
                    <a:lnTo>
                      <a:pt x="393" y="524"/>
                    </a:lnTo>
                    <a:lnTo>
                      <a:pt x="393" y="524"/>
                    </a:lnTo>
                    <a:lnTo>
                      <a:pt x="394" y="527"/>
                    </a:lnTo>
                    <a:lnTo>
                      <a:pt x="396" y="529"/>
                    </a:lnTo>
                    <a:lnTo>
                      <a:pt x="398" y="527"/>
                    </a:lnTo>
                    <a:lnTo>
                      <a:pt x="400" y="525"/>
                    </a:lnTo>
                    <a:lnTo>
                      <a:pt x="402" y="524"/>
                    </a:lnTo>
                    <a:lnTo>
                      <a:pt x="404" y="510"/>
                    </a:lnTo>
                    <a:lnTo>
                      <a:pt x="404" y="510"/>
                    </a:lnTo>
                    <a:lnTo>
                      <a:pt x="404" y="501"/>
                    </a:lnTo>
                    <a:lnTo>
                      <a:pt x="404" y="499"/>
                    </a:lnTo>
                    <a:lnTo>
                      <a:pt x="406" y="499"/>
                    </a:lnTo>
                    <a:lnTo>
                      <a:pt x="410" y="499"/>
                    </a:lnTo>
                    <a:lnTo>
                      <a:pt x="415" y="501"/>
                    </a:lnTo>
                    <a:lnTo>
                      <a:pt x="415" y="501"/>
                    </a:lnTo>
                    <a:lnTo>
                      <a:pt x="421" y="501"/>
                    </a:lnTo>
                    <a:lnTo>
                      <a:pt x="427" y="499"/>
                    </a:lnTo>
                    <a:lnTo>
                      <a:pt x="430" y="497"/>
                    </a:lnTo>
                    <a:lnTo>
                      <a:pt x="436" y="489"/>
                    </a:lnTo>
                    <a:lnTo>
                      <a:pt x="436" y="489"/>
                    </a:lnTo>
                    <a:lnTo>
                      <a:pt x="442" y="484"/>
                    </a:lnTo>
                    <a:lnTo>
                      <a:pt x="444" y="484"/>
                    </a:lnTo>
                    <a:lnTo>
                      <a:pt x="444" y="486"/>
                    </a:lnTo>
                    <a:lnTo>
                      <a:pt x="446" y="489"/>
                    </a:lnTo>
                    <a:lnTo>
                      <a:pt x="449" y="493"/>
                    </a:lnTo>
                    <a:lnTo>
                      <a:pt x="449" y="493"/>
                    </a:lnTo>
                    <a:lnTo>
                      <a:pt x="455" y="493"/>
                    </a:lnTo>
                    <a:lnTo>
                      <a:pt x="463" y="491"/>
                    </a:lnTo>
                    <a:lnTo>
                      <a:pt x="482" y="480"/>
                    </a:lnTo>
                    <a:lnTo>
                      <a:pt x="482" y="480"/>
                    </a:lnTo>
                    <a:lnTo>
                      <a:pt x="487" y="478"/>
                    </a:lnTo>
                    <a:lnTo>
                      <a:pt x="491" y="480"/>
                    </a:lnTo>
                    <a:lnTo>
                      <a:pt x="491" y="482"/>
                    </a:lnTo>
                    <a:lnTo>
                      <a:pt x="491" y="488"/>
                    </a:lnTo>
                    <a:lnTo>
                      <a:pt x="489" y="499"/>
                    </a:lnTo>
                    <a:lnTo>
                      <a:pt x="485" y="506"/>
                    </a:lnTo>
                    <a:lnTo>
                      <a:pt x="485" y="506"/>
                    </a:lnTo>
                    <a:lnTo>
                      <a:pt x="478" y="510"/>
                    </a:lnTo>
                    <a:lnTo>
                      <a:pt x="470" y="512"/>
                    </a:lnTo>
                    <a:lnTo>
                      <a:pt x="461" y="512"/>
                    </a:lnTo>
                    <a:lnTo>
                      <a:pt x="461" y="512"/>
                    </a:lnTo>
                    <a:lnTo>
                      <a:pt x="466" y="520"/>
                    </a:lnTo>
                    <a:lnTo>
                      <a:pt x="474" y="525"/>
                    </a:lnTo>
                    <a:lnTo>
                      <a:pt x="484" y="533"/>
                    </a:lnTo>
                    <a:lnTo>
                      <a:pt x="484" y="533"/>
                    </a:lnTo>
                    <a:lnTo>
                      <a:pt x="491" y="537"/>
                    </a:lnTo>
                    <a:lnTo>
                      <a:pt x="499" y="537"/>
                    </a:lnTo>
                    <a:lnTo>
                      <a:pt x="503" y="533"/>
                    </a:lnTo>
                    <a:lnTo>
                      <a:pt x="508" y="531"/>
                    </a:lnTo>
                    <a:lnTo>
                      <a:pt x="508" y="531"/>
                    </a:lnTo>
                    <a:lnTo>
                      <a:pt x="514" y="527"/>
                    </a:lnTo>
                    <a:lnTo>
                      <a:pt x="523" y="525"/>
                    </a:lnTo>
                    <a:lnTo>
                      <a:pt x="537" y="524"/>
                    </a:lnTo>
                    <a:lnTo>
                      <a:pt x="550" y="525"/>
                    </a:lnTo>
                    <a:lnTo>
                      <a:pt x="550" y="5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3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84" name="FREEFORM_31">
                <a:extLst>
                  <a:ext uri="{FF2B5EF4-FFF2-40B4-BE49-F238E27FC236}">
                    <a16:creationId xmlns:a16="http://schemas.microsoft.com/office/drawing/2014/main" id="{4A1ED751-0291-8808-C0C8-EA5BB2273C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7276" y="1955417"/>
                <a:ext cx="914259" cy="792100"/>
              </a:xfrm>
              <a:custGeom>
                <a:avLst/>
                <a:gdLst>
                  <a:gd name="T0" fmla="*/ 65 w 711"/>
                  <a:gd name="T1" fmla="*/ 229 h 616"/>
                  <a:gd name="T2" fmla="*/ 80 w 711"/>
                  <a:gd name="T3" fmla="*/ 322 h 616"/>
                  <a:gd name="T4" fmla="*/ 78 w 711"/>
                  <a:gd name="T5" fmla="*/ 377 h 616"/>
                  <a:gd name="T6" fmla="*/ 103 w 711"/>
                  <a:gd name="T7" fmla="*/ 407 h 616"/>
                  <a:gd name="T8" fmla="*/ 112 w 711"/>
                  <a:gd name="T9" fmla="*/ 434 h 616"/>
                  <a:gd name="T10" fmla="*/ 65 w 711"/>
                  <a:gd name="T11" fmla="*/ 434 h 616"/>
                  <a:gd name="T12" fmla="*/ 86 w 711"/>
                  <a:gd name="T13" fmla="*/ 483 h 616"/>
                  <a:gd name="T14" fmla="*/ 105 w 711"/>
                  <a:gd name="T15" fmla="*/ 491 h 616"/>
                  <a:gd name="T16" fmla="*/ 120 w 711"/>
                  <a:gd name="T17" fmla="*/ 470 h 616"/>
                  <a:gd name="T18" fmla="*/ 144 w 711"/>
                  <a:gd name="T19" fmla="*/ 466 h 616"/>
                  <a:gd name="T20" fmla="*/ 190 w 711"/>
                  <a:gd name="T21" fmla="*/ 489 h 616"/>
                  <a:gd name="T22" fmla="*/ 233 w 711"/>
                  <a:gd name="T23" fmla="*/ 493 h 616"/>
                  <a:gd name="T24" fmla="*/ 275 w 711"/>
                  <a:gd name="T25" fmla="*/ 504 h 616"/>
                  <a:gd name="T26" fmla="*/ 306 w 711"/>
                  <a:gd name="T27" fmla="*/ 502 h 616"/>
                  <a:gd name="T28" fmla="*/ 324 w 711"/>
                  <a:gd name="T29" fmla="*/ 506 h 616"/>
                  <a:gd name="T30" fmla="*/ 359 w 711"/>
                  <a:gd name="T31" fmla="*/ 493 h 616"/>
                  <a:gd name="T32" fmla="*/ 393 w 711"/>
                  <a:gd name="T33" fmla="*/ 491 h 616"/>
                  <a:gd name="T34" fmla="*/ 412 w 711"/>
                  <a:gd name="T35" fmla="*/ 478 h 616"/>
                  <a:gd name="T36" fmla="*/ 425 w 711"/>
                  <a:gd name="T37" fmla="*/ 483 h 616"/>
                  <a:gd name="T38" fmla="*/ 438 w 711"/>
                  <a:gd name="T39" fmla="*/ 514 h 616"/>
                  <a:gd name="T40" fmla="*/ 452 w 711"/>
                  <a:gd name="T41" fmla="*/ 542 h 616"/>
                  <a:gd name="T42" fmla="*/ 474 w 711"/>
                  <a:gd name="T43" fmla="*/ 540 h 616"/>
                  <a:gd name="T44" fmla="*/ 499 w 711"/>
                  <a:gd name="T45" fmla="*/ 521 h 616"/>
                  <a:gd name="T46" fmla="*/ 535 w 711"/>
                  <a:gd name="T47" fmla="*/ 504 h 616"/>
                  <a:gd name="T48" fmla="*/ 556 w 711"/>
                  <a:gd name="T49" fmla="*/ 534 h 616"/>
                  <a:gd name="T50" fmla="*/ 560 w 711"/>
                  <a:gd name="T51" fmla="*/ 553 h 616"/>
                  <a:gd name="T52" fmla="*/ 567 w 711"/>
                  <a:gd name="T53" fmla="*/ 578 h 616"/>
                  <a:gd name="T54" fmla="*/ 618 w 711"/>
                  <a:gd name="T55" fmla="*/ 599 h 616"/>
                  <a:gd name="T56" fmla="*/ 656 w 711"/>
                  <a:gd name="T57" fmla="*/ 616 h 616"/>
                  <a:gd name="T58" fmla="*/ 660 w 711"/>
                  <a:gd name="T59" fmla="*/ 582 h 616"/>
                  <a:gd name="T60" fmla="*/ 675 w 711"/>
                  <a:gd name="T61" fmla="*/ 557 h 616"/>
                  <a:gd name="T62" fmla="*/ 706 w 711"/>
                  <a:gd name="T63" fmla="*/ 533 h 616"/>
                  <a:gd name="T64" fmla="*/ 708 w 711"/>
                  <a:gd name="T65" fmla="*/ 512 h 616"/>
                  <a:gd name="T66" fmla="*/ 698 w 711"/>
                  <a:gd name="T67" fmla="*/ 498 h 616"/>
                  <a:gd name="T68" fmla="*/ 668 w 711"/>
                  <a:gd name="T69" fmla="*/ 445 h 616"/>
                  <a:gd name="T70" fmla="*/ 647 w 711"/>
                  <a:gd name="T71" fmla="*/ 421 h 616"/>
                  <a:gd name="T72" fmla="*/ 639 w 711"/>
                  <a:gd name="T73" fmla="*/ 398 h 616"/>
                  <a:gd name="T74" fmla="*/ 617 w 711"/>
                  <a:gd name="T75" fmla="*/ 377 h 616"/>
                  <a:gd name="T76" fmla="*/ 601 w 711"/>
                  <a:gd name="T77" fmla="*/ 360 h 616"/>
                  <a:gd name="T78" fmla="*/ 575 w 711"/>
                  <a:gd name="T79" fmla="*/ 358 h 616"/>
                  <a:gd name="T80" fmla="*/ 567 w 711"/>
                  <a:gd name="T81" fmla="*/ 313 h 616"/>
                  <a:gd name="T82" fmla="*/ 571 w 711"/>
                  <a:gd name="T83" fmla="*/ 265 h 616"/>
                  <a:gd name="T84" fmla="*/ 562 w 711"/>
                  <a:gd name="T85" fmla="*/ 231 h 616"/>
                  <a:gd name="T86" fmla="*/ 550 w 711"/>
                  <a:gd name="T87" fmla="*/ 203 h 616"/>
                  <a:gd name="T88" fmla="*/ 541 w 711"/>
                  <a:gd name="T89" fmla="*/ 178 h 616"/>
                  <a:gd name="T90" fmla="*/ 524 w 711"/>
                  <a:gd name="T91" fmla="*/ 159 h 616"/>
                  <a:gd name="T92" fmla="*/ 450 w 711"/>
                  <a:gd name="T93" fmla="*/ 199 h 616"/>
                  <a:gd name="T94" fmla="*/ 410 w 711"/>
                  <a:gd name="T95" fmla="*/ 205 h 616"/>
                  <a:gd name="T96" fmla="*/ 351 w 711"/>
                  <a:gd name="T97" fmla="*/ 182 h 616"/>
                  <a:gd name="T98" fmla="*/ 275 w 711"/>
                  <a:gd name="T99" fmla="*/ 165 h 616"/>
                  <a:gd name="T100" fmla="*/ 211 w 711"/>
                  <a:gd name="T101" fmla="*/ 178 h 616"/>
                  <a:gd name="T102" fmla="*/ 190 w 711"/>
                  <a:gd name="T103" fmla="*/ 184 h 616"/>
                  <a:gd name="T104" fmla="*/ 169 w 711"/>
                  <a:gd name="T105" fmla="*/ 98 h 616"/>
                  <a:gd name="T106" fmla="*/ 175 w 711"/>
                  <a:gd name="T107" fmla="*/ 62 h 616"/>
                  <a:gd name="T108" fmla="*/ 163 w 711"/>
                  <a:gd name="T109" fmla="*/ 36 h 616"/>
                  <a:gd name="T110" fmla="*/ 101 w 711"/>
                  <a:gd name="T111" fmla="*/ 53 h 616"/>
                  <a:gd name="T112" fmla="*/ 65 w 711"/>
                  <a:gd name="T113" fmla="*/ 45 h 616"/>
                  <a:gd name="T114" fmla="*/ 25 w 711"/>
                  <a:gd name="T115" fmla="*/ 4 h 616"/>
                  <a:gd name="T116" fmla="*/ 2 w 711"/>
                  <a:gd name="T117" fmla="*/ 15 h 616"/>
                  <a:gd name="T118" fmla="*/ 12 w 711"/>
                  <a:gd name="T119" fmla="*/ 72 h 616"/>
                  <a:gd name="T120" fmla="*/ 23 w 711"/>
                  <a:gd name="T121" fmla="*/ 134 h 616"/>
                  <a:gd name="T122" fmla="*/ 55 w 711"/>
                  <a:gd name="T123" fmla="*/ 188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11" h="616">
                    <a:moveTo>
                      <a:pt x="55" y="188"/>
                    </a:moveTo>
                    <a:lnTo>
                      <a:pt x="55" y="188"/>
                    </a:lnTo>
                    <a:lnTo>
                      <a:pt x="55" y="199"/>
                    </a:lnTo>
                    <a:lnTo>
                      <a:pt x="57" y="208"/>
                    </a:lnTo>
                    <a:lnTo>
                      <a:pt x="65" y="229"/>
                    </a:lnTo>
                    <a:lnTo>
                      <a:pt x="72" y="252"/>
                    </a:lnTo>
                    <a:lnTo>
                      <a:pt x="74" y="265"/>
                    </a:lnTo>
                    <a:lnTo>
                      <a:pt x="76" y="280"/>
                    </a:lnTo>
                    <a:lnTo>
                      <a:pt x="76" y="280"/>
                    </a:lnTo>
                    <a:lnTo>
                      <a:pt x="80" y="322"/>
                    </a:lnTo>
                    <a:lnTo>
                      <a:pt x="80" y="335"/>
                    </a:lnTo>
                    <a:lnTo>
                      <a:pt x="78" y="354"/>
                    </a:lnTo>
                    <a:lnTo>
                      <a:pt x="78" y="354"/>
                    </a:lnTo>
                    <a:lnTo>
                      <a:pt x="76" y="371"/>
                    </a:lnTo>
                    <a:lnTo>
                      <a:pt x="78" y="377"/>
                    </a:lnTo>
                    <a:lnTo>
                      <a:pt x="78" y="383"/>
                    </a:lnTo>
                    <a:lnTo>
                      <a:pt x="82" y="387"/>
                    </a:lnTo>
                    <a:lnTo>
                      <a:pt x="86" y="392"/>
                    </a:lnTo>
                    <a:lnTo>
                      <a:pt x="103" y="407"/>
                    </a:lnTo>
                    <a:lnTo>
                      <a:pt x="103" y="407"/>
                    </a:lnTo>
                    <a:lnTo>
                      <a:pt x="112" y="417"/>
                    </a:lnTo>
                    <a:lnTo>
                      <a:pt x="116" y="423"/>
                    </a:lnTo>
                    <a:lnTo>
                      <a:pt x="118" y="428"/>
                    </a:lnTo>
                    <a:lnTo>
                      <a:pt x="116" y="432"/>
                    </a:lnTo>
                    <a:lnTo>
                      <a:pt x="112" y="434"/>
                    </a:lnTo>
                    <a:lnTo>
                      <a:pt x="106" y="434"/>
                    </a:lnTo>
                    <a:lnTo>
                      <a:pt x="87" y="434"/>
                    </a:lnTo>
                    <a:lnTo>
                      <a:pt x="87" y="434"/>
                    </a:lnTo>
                    <a:lnTo>
                      <a:pt x="76" y="432"/>
                    </a:lnTo>
                    <a:lnTo>
                      <a:pt x="65" y="434"/>
                    </a:lnTo>
                    <a:lnTo>
                      <a:pt x="65" y="434"/>
                    </a:lnTo>
                    <a:lnTo>
                      <a:pt x="74" y="451"/>
                    </a:lnTo>
                    <a:lnTo>
                      <a:pt x="80" y="468"/>
                    </a:lnTo>
                    <a:lnTo>
                      <a:pt x="80" y="468"/>
                    </a:lnTo>
                    <a:lnTo>
                      <a:pt x="86" y="483"/>
                    </a:lnTo>
                    <a:lnTo>
                      <a:pt x="91" y="493"/>
                    </a:lnTo>
                    <a:lnTo>
                      <a:pt x="91" y="493"/>
                    </a:lnTo>
                    <a:lnTo>
                      <a:pt x="95" y="495"/>
                    </a:lnTo>
                    <a:lnTo>
                      <a:pt x="97" y="495"/>
                    </a:lnTo>
                    <a:lnTo>
                      <a:pt x="105" y="491"/>
                    </a:lnTo>
                    <a:lnTo>
                      <a:pt x="105" y="491"/>
                    </a:lnTo>
                    <a:lnTo>
                      <a:pt x="112" y="483"/>
                    </a:lnTo>
                    <a:lnTo>
                      <a:pt x="116" y="476"/>
                    </a:lnTo>
                    <a:lnTo>
                      <a:pt x="116" y="476"/>
                    </a:lnTo>
                    <a:lnTo>
                      <a:pt x="120" y="470"/>
                    </a:lnTo>
                    <a:lnTo>
                      <a:pt x="120" y="470"/>
                    </a:lnTo>
                    <a:lnTo>
                      <a:pt x="123" y="464"/>
                    </a:lnTo>
                    <a:lnTo>
                      <a:pt x="129" y="462"/>
                    </a:lnTo>
                    <a:lnTo>
                      <a:pt x="137" y="462"/>
                    </a:lnTo>
                    <a:lnTo>
                      <a:pt x="144" y="466"/>
                    </a:lnTo>
                    <a:lnTo>
                      <a:pt x="144" y="466"/>
                    </a:lnTo>
                    <a:lnTo>
                      <a:pt x="161" y="476"/>
                    </a:lnTo>
                    <a:lnTo>
                      <a:pt x="177" y="483"/>
                    </a:lnTo>
                    <a:lnTo>
                      <a:pt x="177" y="483"/>
                    </a:lnTo>
                    <a:lnTo>
                      <a:pt x="190" y="489"/>
                    </a:lnTo>
                    <a:lnTo>
                      <a:pt x="205" y="491"/>
                    </a:lnTo>
                    <a:lnTo>
                      <a:pt x="205" y="491"/>
                    </a:lnTo>
                    <a:lnTo>
                      <a:pt x="220" y="491"/>
                    </a:lnTo>
                    <a:lnTo>
                      <a:pt x="233" y="493"/>
                    </a:lnTo>
                    <a:lnTo>
                      <a:pt x="233" y="493"/>
                    </a:lnTo>
                    <a:lnTo>
                      <a:pt x="247" y="497"/>
                    </a:lnTo>
                    <a:lnTo>
                      <a:pt x="260" y="502"/>
                    </a:lnTo>
                    <a:lnTo>
                      <a:pt x="260" y="502"/>
                    </a:lnTo>
                    <a:lnTo>
                      <a:pt x="271" y="504"/>
                    </a:lnTo>
                    <a:lnTo>
                      <a:pt x="275" y="504"/>
                    </a:lnTo>
                    <a:lnTo>
                      <a:pt x="275" y="504"/>
                    </a:lnTo>
                    <a:lnTo>
                      <a:pt x="283" y="502"/>
                    </a:lnTo>
                    <a:lnTo>
                      <a:pt x="292" y="500"/>
                    </a:lnTo>
                    <a:lnTo>
                      <a:pt x="292" y="500"/>
                    </a:lnTo>
                    <a:lnTo>
                      <a:pt x="306" y="502"/>
                    </a:lnTo>
                    <a:lnTo>
                      <a:pt x="311" y="506"/>
                    </a:lnTo>
                    <a:lnTo>
                      <a:pt x="311" y="506"/>
                    </a:lnTo>
                    <a:lnTo>
                      <a:pt x="317" y="508"/>
                    </a:lnTo>
                    <a:lnTo>
                      <a:pt x="324" y="506"/>
                    </a:lnTo>
                    <a:lnTo>
                      <a:pt x="324" y="506"/>
                    </a:lnTo>
                    <a:lnTo>
                      <a:pt x="340" y="498"/>
                    </a:lnTo>
                    <a:lnTo>
                      <a:pt x="340" y="498"/>
                    </a:lnTo>
                    <a:lnTo>
                      <a:pt x="347" y="497"/>
                    </a:lnTo>
                    <a:lnTo>
                      <a:pt x="359" y="493"/>
                    </a:lnTo>
                    <a:lnTo>
                      <a:pt x="359" y="493"/>
                    </a:lnTo>
                    <a:lnTo>
                      <a:pt x="368" y="493"/>
                    </a:lnTo>
                    <a:lnTo>
                      <a:pt x="374" y="493"/>
                    </a:lnTo>
                    <a:lnTo>
                      <a:pt x="374" y="493"/>
                    </a:lnTo>
                    <a:lnTo>
                      <a:pt x="381" y="493"/>
                    </a:lnTo>
                    <a:lnTo>
                      <a:pt x="393" y="491"/>
                    </a:lnTo>
                    <a:lnTo>
                      <a:pt x="393" y="491"/>
                    </a:lnTo>
                    <a:lnTo>
                      <a:pt x="400" y="485"/>
                    </a:lnTo>
                    <a:lnTo>
                      <a:pt x="406" y="481"/>
                    </a:lnTo>
                    <a:lnTo>
                      <a:pt x="406" y="481"/>
                    </a:lnTo>
                    <a:lnTo>
                      <a:pt x="412" y="478"/>
                    </a:lnTo>
                    <a:lnTo>
                      <a:pt x="412" y="478"/>
                    </a:lnTo>
                    <a:lnTo>
                      <a:pt x="416" y="476"/>
                    </a:lnTo>
                    <a:lnTo>
                      <a:pt x="419" y="476"/>
                    </a:lnTo>
                    <a:lnTo>
                      <a:pt x="423" y="478"/>
                    </a:lnTo>
                    <a:lnTo>
                      <a:pt x="425" y="483"/>
                    </a:lnTo>
                    <a:lnTo>
                      <a:pt x="425" y="483"/>
                    </a:lnTo>
                    <a:lnTo>
                      <a:pt x="429" y="491"/>
                    </a:lnTo>
                    <a:lnTo>
                      <a:pt x="429" y="491"/>
                    </a:lnTo>
                    <a:lnTo>
                      <a:pt x="434" y="498"/>
                    </a:lnTo>
                    <a:lnTo>
                      <a:pt x="438" y="514"/>
                    </a:lnTo>
                    <a:lnTo>
                      <a:pt x="438" y="514"/>
                    </a:lnTo>
                    <a:lnTo>
                      <a:pt x="442" y="525"/>
                    </a:lnTo>
                    <a:lnTo>
                      <a:pt x="446" y="536"/>
                    </a:lnTo>
                    <a:lnTo>
                      <a:pt x="446" y="536"/>
                    </a:lnTo>
                    <a:lnTo>
                      <a:pt x="452" y="542"/>
                    </a:lnTo>
                    <a:lnTo>
                      <a:pt x="457" y="544"/>
                    </a:lnTo>
                    <a:lnTo>
                      <a:pt x="457" y="544"/>
                    </a:lnTo>
                    <a:lnTo>
                      <a:pt x="465" y="542"/>
                    </a:lnTo>
                    <a:lnTo>
                      <a:pt x="474" y="540"/>
                    </a:lnTo>
                    <a:lnTo>
                      <a:pt x="474" y="540"/>
                    </a:lnTo>
                    <a:lnTo>
                      <a:pt x="486" y="533"/>
                    </a:lnTo>
                    <a:lnTo>
                      <a:pt x="495" y="527"/>
                    </a:lnTo>
                    <a:lnTo>
                      <a:pt x="495" y="527"/>
                    </a:lnTo>
                    <a:lnTo>
                      <a:pt x="499" y="521"/>
                    </a:lnTo>
                    <a:lnTo>
                      <a:pt x="499" y="521"/>
                    </a:lnTo>
                    <a:lnTo>
                      <a:pt x="508" y="514"/>
                    </a:lnTo>
                    <a:lnTo>
                      <a:pt x="518" y="506"/>
                    </a:lnTo>
                    <a:lnTo>
                      <a:pt x="524" y="504"/>
                    </a:lnTo>
                    <a:lnTo>
                      <a:pt x="529" y="502"/>
                    </a:lnTo>
                    <a:lnTo>
                      <a:pt x="535" y="504"/>
                    </a:lnTo>
                    <a:lnTo>
                      <a:pt x="541" y="508"/>
                    </a:lnTo>
                    <a:lnTo>
                      <a:pt x="541" y="508"/>
                    </a:lnTo>
                    <a:lnTo>
                      <a:pt x="546" y="514"/>
                    </a:lnTo>
                    <a:lnTo>
                      <a:pt x="550" y="519"/>
                    </a:lnTo>
                    <a:lnTo>
                      <a:pt x="556" y="534"/>
                    </a:lnTo>
                    <a:lnTo>
                      <a:pt x="560" y="546"/>
                    </a:lnTo>
                    <a:lnTo>
                      <a:pt x="560" y="552"/>
                    </a:lnTo>
                    <a:lnTo>
                      <a:pt x="560" y="552"/>
                    </a:lnTo>
                    <a:lnTo>
                      <a:pt x="560" y="553"/>
                    </a:lnTo>
                    <a:lnTo>
                      <a:pt x="560" y="553"/>
                    </a:lnTo>
                    <a:lnTo>
                      <a:pt x="558" y="555"/>
                    </a:lnTo>
                    <a:lnTo>
                      <a:pt x="558" y="563"/>
                    </a:lnTo>
                    <a:lnTo>
                      <a:pt x="560" y="567"/>
                    </a:lnTo>
                    <a:lnTo>
                      <a:pt x="562" y="572"/>
                    </a:lnTo>
                    <a:lnTo>
                      <a:pt x="567" y="578"/>
                    </a:lnTo>
                    <a:lnTo>
                      <a:pt x="577" y="582"/>
                    </a:lnTo>
                    <a:lnTo>
                      <a:pt x="577" y="582"/>
                    </a:lnTo>
                    <a:lnTo>
                      <a:pt x="599" y="591"/>
                    </a:lnTo>
                    <a:lnTo>
                      <a:pt x="618" y="599"/>
                    </a:lnTo>
                    <a:lnTo>
                      <a:pt x="618" y="599"/>
                    </a:lnTo>
                    <a:lnTo>
                      <a:pt x="637" y="607"/>
                    </a:lnTo>
                    <a:lnTo>
                      <a:pt x="645" y="608"/>
                    </a:lnTo>
                    <a:lnTo>
                      <a:pt x="651" y="614"/>
                    </a:lnTo>
                    <a:lnTo>
                      <a:pt x="651" y="614"/>
                    </a:lnTo>
                    <a:lnTo>
                      <a:pt x="656" y="616"/>
                    </a:lnTo>
                    <a:lnTo>
                      <a:pt x="660" y="593"/>
                    </a:lnTo>
                    <a:lnTo>
                      <a:pt x="660" y="593"/>
                    </a:lnTo>
                    <a:lnTo>
                      <a:pt x="660" y="588"/>
                    </a:lnTo>
                    <a:lnTo>
                      <a:pt x="660" y="588"/>
                    </a:lnTo>
                    <a:lnTo>
                      <a:pt x="660" y="582"/>
                    </a:lnTo>
                    <a:lnTo>
                      <a:pt x="660" y="576"/>
                    </a:lnTo>
                    <a:lnTo>
                      <a:pt x="664" y="571"/>
                    </a:lnTo>
                    <a:lnTo>
                      <a:pt x="668" y="563"/>
                    </a:lnTo>
                    <a:lnTo>
                      <a:pt x="668" y="563"/>
                    </a:lnTo>
                    <a:lnTo>
                      <a:pt x="675" y="557"/>
                    </a:lnTo>
                    <a:lnTo>
                      <a:pt x="681" y="553"/>
                    </a:lnTo>
                    <a:lnTo>
                      <a:pt x="681" y="553"/>
                    </a:lnTo>
                    <a:lnTo>
                      <a:pt x="692" y="546"/>
                    </a:lnTo>
                    <a:lnTo>
                      <a:pt x="706" y="533"/>
                    </a:lnTo>
                    <a:lnTo>
                      <a:pt x="706" y="533"/>
                    </a:lnTo>
                    <a:lnTo>
                      <a:pt x="711" y="525"/>
                    </a:lnTo>
                    <a:lnTo>
                      <a:pt x="711" y="519"/>
                    </a:lnTo>
                    <a:lnTo>
                      <a:pt x="709" y="516"/>
                    </a:lnTo>
                    <a:lnTo>
                      <a:pt x="708" y="512"/>
                    </a:lnTo>
                    <a:lnTo>
                      <a:pt x="708" y="512"/>
                    </a:lnTo>
                    <a:lnTo>
                      <a:pt x="704" y="510"/>
                    </a:lnTo>
                    <a:lnTo>
                      <a:pt x="704" y="506"/>
                    </a:lnTo>
                    <a:lnTo>
                      <a:pt x="704" y="506"/>
                    </a:lnTo>
                    <a:lnTo>
                      <a:pt x="698" y="498"/>
                    </a:lnTo>
                    <a:lnTo>
                      <a:pt x="698" y="498"/>
                    </a:lnTo>
                    <a:lnTo>
                      <a:pt x="685" y="481"/>
                    </a:lnTo>
                    <a:lnTo>
                      <a:pt x="685" y="481"/>
                    </a:lnTo>
                    <a:lnTo>
                      <a:pt x="675" y="466"/>
                    </a:lnTo>
                    <a:lnTo>
                      <a:pt x="675" y="466"/>
                    </a:lnTo>
                    <a:lnTo>
                      <a:pt x="668" y="445"/>
                    </a:lnTo>
                    <a:lnTo>
                      <a:pt x="668" y="445"/>
                    </a:lnTo>
                    <a:lnTo>
                      <a:pt x="662" y="438"/>
                    </a:lnTo>
                    <a:lnTo>
                      <a:pt x="656" y="432"/>
                    </a:lnTo>
                    <a:lnTo>
                      <a:pt x="656" y="432"/>
                    </a:lnTo>
                    <a:lnTo>
                      <a:pt x="647" y="421"/>
                    </a:lnTo>
                    <a:lnTo>
                      <a:pt x="643" y="415"/>
                    </a:lnTo>
                    <a:lnTo>
                      <a:pt x="643" y="409"/>
                    </a:lnTo>
                    <a:lnTo>
                      <a:pt x="643" y="409"/>
                    </a:lnTo>
                    <a:lnTo>
                      <a:pt x="643" y="402"/>
                    </a:lnTo>
                    <a:lnTo>
                      <a:pt x="639" y="398"/>
                    </a:lnTo>
                    <a:lnTo>
                      <a:pt x="628" y="390"/>
                    </a:lnTo>
                    <a:lnTo>
                      <a:pt x="626" y="388"/>
                    </a:lnTo>
                    <a:lnTo>
                      <a:pt x="626" y="388"/>
                    </a:lnTo>
                    <a:lnTo>
                      <a:pt x="620" y="385"/>
                    </a:lnTo>
                    <a:lnTo>
                      <a:pt x="617" y="377"/>
                    </a:lnTo>
                    <a:lnTo>
                      <a:pt x="617" y="377"/>
                    </a:lnTo>
                    <a:lnTo>
                      <a:pt x="613" y="370"/>
                    </a:lnTo>
                    <a:lnTo>
                      <a:pt x="605" y="362"/>
                    </a:lnTo>
                    <a:lnTo>
                      <a:pt x="605" y="362"/>
                    </a:lnTo>
                    <a:lnTo>
                      <a:pt x="601" y="360"/>
                    </a:lnTo>
                    <a:lnTo>
                      <a:pt x="598" y="358"/>
                    </a:lnTo>
                    <a:lnTo>
                      <a:pt x="588" y="358"/>
                    </a:lnTo>
                    <a:lnTo>
                      <a:pt x="580" y="362"/>
                    </a:lnTo>
                    <a:lnTo>
                      <a:pt x="577" y="364"/>
                    </a:lnTo>
                    <a:lnTo>
                      <a:pt x="575" y="358"/>
                    </a:lnTo>
                    <a:lnTo>
                      <a:pt x="575" y="358"/>
                    </a:lnTo>
                    <a:lnTo>
                      <a:pt x="571" y="341"/>
                    </a:lnTo>
                    <a:lnTo>
                      <a:pt x="569" y="326"/>
                    </a:lnTo>
                    <a:lnTo>
                      <a:pt x="567" y="313"/>
                    </a:lnTo>
                    <a:lnTo>
                      <a:pt x="567" y="313"/>
                    </a:lnTo>
                    <a:lnTo>
                      <a:pt x="567" y="305"/>
                    </a:lnTo>
                    <a:lnTo>
                      <a:pt x="567" y="305"/>
                    </a:lnTo>
                    <a:lnTo>
                      <a:pt x="567" y="290"/>
                    </a:lnTo>
                    <a:lnTo>
                      <a:pt x="571" y="265"/>
                    </a:lnTo>
                    <a:lnTo>
                      <a:pt x="571" y="265"/>
                    </a:lnTo>
                    <a:lnTo>
                      <a:pt x="571" y="254"/>
                    </a:lnTo>
                    <a:lnTo>
                      <a:pt x="569" y="246"/>
                    </a:lnTo>
                    <a:lnTo>
                      <a:pt x="565" y="239"/>
                    </a:lnTo>
                    <a:lnTo>
                      <a:pt x="562" y="231"/>
                    </a:lnTo>
                    <a:lnTo>
                      <a:pt x="562" y="231"/>
                    </a:lnTo>
                    <a:lnTo>
                      <a:pt x="556" y="222"/>
                    </a:lnTo>
                    <a:lnTo>
                      <a:pt x="552" y="216"/>
                    </a:lnTo>
                    <a:lnTo>
                      <a:pt x="552" y="212"/>
                    </a:lnTo>
                    <a:lnTo>
                      <a:pt x="552" y="212"/>
                    </a:lnTo>
                    <a:lnTo>
                      <a:pt x="550" y="203"/>
                    </a:lnTo>
                    <a:lnTo>
                      <a:pt x="546" y="195"/>
                    </a:lnTo>
                    <a:lnTo>
                      <a:pt x="546" y="195"/>
                    </a:lnTo>
                    <a:lnTo>
                      <a:pt x="543" y="188"/>
                    </a:lnTo>
                    <a:lnTo>
                      <a:pt x="541" y="178"/>
                    </a:lnTo>
                    <a:lnTo>
                      <a:pt x="541" y="178"/>
                    </a:lnTo>
                    <a:lnTo>
                      <a:pt x="539" y="169"/>
                    </a:lnTo>
                    <a:lnTo>
                      <a:pt x="535" y="157"/>
                    </a:lnTo>
                    <a:lnTo>
                      <a:pt x="535" y="157"/>
                    </a:lnTo>
                    <a:lnTo>
                      <a:pt x="524" y="159"/>
                    </a:lnTo>
                    <a:lnTo>
                      <a:pt x="524" y="159"/>
                    </a:lnTo>
                    <a:lnTo>
                      <a:pt x="516" y="161"/>
                    </a:lnTo>
                    <a:lnTo>
                      <a:pt x="508" y="165"/>
                    </a:lnTo>
                    <a:lnTo>
                      <a:pt x="493" y="174"/>
                    </a:lnTo>
                    <a:lnTo>
                      <a:pt x="474" y="188"/>
                    </a:lnTo>
                    <a:lnTo>
                      <a:pt x="450" y="199"/>
                    </a:lnTo>
                    <a:lnTo>
                      <a:pt x="450" y="199"/>
                    </a:lnTo>
                    <a:lnTo>
                      <a:pt x="429" y="208"/>
                    </a:lnTo>
                    <a:lnTo>
                      <a:pt x="421" y="210"/>
                    </a:lnTo>
                    <a:lnTo>
                      <a:pt x="417" y="210"/>
                    </a:lnTo>
                    <a:lnTo>
                      <a:pt x="410" y="205"/>
                    </a:lnTo>
                    <a:lnTo>
                      <a:pt x="395" y="195"/>
                    </a:lnTo>
                    <a:lnTo>
                      <a:pt x="395" y="195"/>
                    </a:lnTo>
                    <a:lnTo>
                      <a:pt x="383" y="189"/>
                    </a:lnTo>
                    <a:lnTo>
                      <a:pt x="374" y="188"/>
                    </a:lnTo>
                    <a:lnTo>
                      <a:pt x="351" y="182"/>
                    </a:lnTo>
                    <a:lnTo>
                      <a:pt x="328" y="178"/>
                    </a:lnTo>
                    <a:lnTo>
                      <a:pt x="304" y="170"/>
                    </a:lnTo>
                    <a:lnTo>
                      <a:pt x="304" y="170"/>
                    </a:lnTo>
                    <a:lnTo>
                      <a:pt x="290" y="167"/>
                    </a:lnTo>
                    <a:lnTo>
                      <a:pt x="275" y="165"/>
                    </a:lnTo>
                    <a:lnTo>
                      <a:pt x="260" y="165"/>
                    </a:lnTo>
                    <a:lnTo>
                      <a:pt x="245" y="167"/>
                    </a:lnTo>
                    <a:lnTo>
                      <a:pt x="232" y="170"/>
                    </a:lnTo>
                    <a:lnTo>
                      <a:pt x="220" y="174"/>
                    </a:lnTo>
                    <a:lnTo>
                      <a:pt x="211" y="178"/>
                    </a:lnTo>
                    <a:lnTo>
                      <a:pt x="203" y="184"/>
                    </a:lnTo>
                    <a:lnTo>
                      <a:pt x="203" y="184"/>
                    </a:lnTo>
                    <a:lnTo>
                      <a:pt x="197" y="186"/>
                    </a:lnTo>
                    <a:lnTo>
                      <a:pt x="194" y="186"/>
                    </a:lnTo>
                    <a:lnTo>
                      <a:pt x="190" y="184"/>
                    </a:lnTo>
                    <a:lnTo>
                      <a:pt x="188" y="178"/>
                    </a:lnTo>
                    <a:lnTo>
                      <a:pt x="184" y="150"/>
                    </a:lnTo>
                    <a:lnTo>
                      <a:pt x="184" y="150"/>
                    </a:lnTo>
                    <a:lnTo>
                      <a:pt x="175" y="115"/>
                    </a:lnTo>
                    <a:lnTo>
                      <a:pt x="169" y="98"/>
                    </a:lnTo>
                    <a:lnTo>
                      <a:pt x="169" y="93"/>
                    </a:lnTo>
                    <a:lnTo>
                      <a:pt x="169" y="87"/>
                    </a:lnTo>
                    <a:lnTo>
                      <a:pt x="169" y="87"/>
                    </a:lnTo>
                    <a:lnTo>
                      <a:pt x="173" y="78"/>
                    </a:lnTo>
                    <a:lnTo>
                      <a:pt x="175" y="62"/>
                    </a:lnTo>
                    <a:lnTo>
                      <a:pt x="175" y="55"/>
                    </a:lnTo>
                    <a:lnTo>
                      <a:pt x="171" y="47"/>
                    </a:lnTo>
                    <a:lnTo>
                      <a:pt x="169" y="42"/>
                    </a:lnTo>
                    <a:lnTo>
                      <a:pt x="163" y="36"/>
                    </a:lnTo>
                    <a:lnTo>
                      <a:pt x="163" y="36"/>
                    </a:lnTo>
                    <a:lnTo>
                      <a:pt x="156" y="34"/>
                    </a:lnTo>
                    <a:lnTo>
                      <a:pt x="148" y="36"/>
                    </a:lnTo>
                    <a:lnTo>
                      <a:pt x="129" y="42"/>
                    </a:lnTo>
                    <a:lnTo>
                      <a:pt x="112" y="49"/>
                    </a:lnTo>
                    <a:lnTo>
                      <a:pt x="101" y="53"/>
                    </a:lnTo>
                    <a:lnTo>
                      <a:pt x="101" y="53"/>
                    </a:lnTo>
                    <a:lnTo>
                      <a:pt x="89" y="55"/>
                    </a:lnTo>
                    <a:lnTo>
                      <a:pt x="82" y="53"/>
                    </a:lnTo>
                    <a:lnTo>
                      <a:pt x="74" y="49"/>
                    </a:lnTo>
                    <a:lnTo>
                      <a:pt x="65" y="45"/>
                    </a:lnTo>
                    <a:lnTo>
                      <a:pt x="55" y="38"/>
                    </a:lnTo>
                    <a:lnTo>
                      <a:pt x="44" y="28"/>
                    </a:lnTo>
                    <a:lnTo>
                      <a:pt x="34" y="15"/>
                    </a:lnTo>
                    <a:lnTo>
                      <a:pt x="34" y="15"/>
                    </a:lnTo>
                    <a:lnTo>
                      <a:pt x="25" y="4"/>
                    </a:lnTo>
                    <a:lnTo>
                      <a:pt x="17" y="0"/>
                    </a:lnTo>
                    <a:lnTo>
                      <a:pt x="12" y="0"/>
                    </a:lnTo>
                    <a:lnTo>
                      <a:pt x="6" y="4"/>
                    </a:lnTo>
                    <a:lnTo>
                      <a:pt x="4" y="9"/>
                    </a:lnTo>
                    <a:lnTo>
                      <a:pt x="2" y="15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4" y="36"/>
                    </a:lnTo>
                    <a:lnTo>
                      <a:pt x="8" y="47"/>
                    </a:lnTo>
                    <a:lnTo>
                      <a:pt x="12" y="72"/>
                    </a:lnTo>
                    <a:lnTo>
                      <a:pt x="13" y="95"/>
                    </a:lnTo>
                    <a:lnTo>
                      <a:pt x="17" y="123"/>
                    </a:lnTo>
                    <a:lnTo>
                      <a:pt x="17" y="123"/>
                    </a:lnTo>
                    <a:lnTo>
                      <a:pt x="19" y="129"/>
                    </a:lnTo>
                    <a:lnTo>
                      <a:pt x="23" y="134"/>
                    </a:lnTo>
                    <a:lnTo>
                      <a:pt x="36" y="150"/>
                    </a:lnTo>
                    <a:lnTo>
                      <a:pt x="42" y="159"/>
                    </a:lnTo>
                    <a:lnTo>
                      <a:pt x="48" y="167"/>
                    </a:lnTo>
                    <a:lnTo>
                      <a:pt x="53" y="178"/>
                    </a:lnTo>
                    <a:lnTo>
                      <a:pt x="55" y="188"/>
                    </a:lnTo>
                    <a:lnTo>
                      <a:pt x="55" y="18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222223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85" name="FREEFORM_32">
                <a:extLst>
                  <a:ext uri="{FF2B5EF4-FFF2-40B4-BE49-F238E27FC236}">
                    <a16:creationId xmlns:a16="http://schemas.microsoft.com/office/drawing/2014/main" id="{874E1C09-6EFA-151E-2F6A-496C6E038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6241" y="2576494"/>
                <a:ext cx="1144429" cy="1098137"/>
              </a:xfrm>
              <a:custGeom>
                <a:avLst/>
                <a:gdLst>
                  <a:gd name="T0" fmla="*/ 262 w 890"/>
                  <a:gd name="T1" fmla="*/ 821 h 854"/>
                  <a:gd name="T2" fmla="*/ 317 w 890"/>
                  <a:gd name="T3" fmla="*/ 854 h 854"/>
                  <a:gd name="T4" fmla="*/ 378 w 890"/>
                  <a:gd name="T5" fmla="*/ 831 h 854"/>
                  <a:gd name="T6" fmla="*/ 421 w 890"/>
                  <a:gd name="T7" fmla="*/ 852 h 854"/>
                  <a:gd name="T8" fmla="*/ 461 w 890"/>
                  <a:gd name="T9" fmla="*/ 840 h 854"/>
                  <a:gd name="T10" fmla="*/ 476 w 890"/>
                  <a:gd name="T11" fmla="*/ 821 h 854"/>
                  <a:gd name="T12" fmla="*/ 465 w 890"/>
                  <a:gd name="T13" fmla="*/ 768 h 854"/>
                  <a:gd name="T14" fmla="*/ 454 w 890"/>
                  <a:gd name="T15" fmla="*/ 696 h 854"/>
                  <a:gd name="T16" fmla="*/ 414 w 890"/>
                  <a:gd name="T17" fmla="*/ 618 h 854"/>
                  <a:gd name="T18" fmla="*/ 414 w 890"/>
                  <a:gd name="T19" fmla="*/ 582 h 854"/>
                  <a:gd name="T20" fmla="*/ 490 w 890"/>
                  <a:gd name="T21" fmla="*/ 577 h 854"/>
                  <a:gd name="T22" fmla="*/ 590 w 890"/>
                  <a:gd name="T23" fmla="*/ 567 h 854"/>
                  <a:gd name="T24" fmla="*/ 636 w 890"/>
                  <a:gd name="T25" fmla="*/ 548 h 854"/>
                  <a:gd name="T26" fmla="*/ 672 w 890"/>
                  <a:gd name="T27" fmla="*/ 478 h 854"/>
                  <a:gd name="T28" fmla="*/ 706 w 890"/>
                  <a:gd name="T29" fmla="*/ 387 h 854"/>
                  <a:gd name="T30" fmla="*/ 742 w 890"/>
                  <a:gd name="T31" fmla="*/ 361 h 854"/>
                  <a:gd name="T32" fmla="*/ 802 w 890"/>
                  <a:gd name="T33" fmla="*/ 334 h 854"/>
                  <a:gd name="T34" fmla="*/ 833 w 890"/>
                  <a:gd name="T35" fmla="*/ 311 h 854"/>
                  <a:gd name="T36" fmla="*/ 852 w 890"/>
                  <a:gd name="T37" fmla="*/ 262 h 854"/>
                  <a:gd name="T38" fmla="*/ 869 w 890"/>
                  <a:gd name="T39" fmla="*/ 205 h 854"/>
                  <a:gd name="T40" fmla="*/ 878 w 890"/>
                  <a:gd name="T41" fmla="*/ 167 h 854"/>
                  <a:gd name="T42" fmla="*/ 871 w 890"/>
                  <a:gd name="T43" fmla="*/ 143 h 854"/>
                  <a:gd name="T44" fmla="*/ 859 w 890"/>
                  <a:gd name="T45" fmla="*/ 141 h 854"/>
                  <a:gd name="T46" fmla="*/ 837 w 890"/>
                  <a:gd name="T47" fmla="*/ 129 h 854"/>
                  <a:gd name="T48" fmla="*/ 755 w 890"/>
                  <a:gd name="T49" fmla="*/ 89 h 854"/>
                  <a:gd name="T50" fmla="*/ 747 w 890"/>
                  <a:gd name="T51" fmla="*/ 40 h 854"/>
                  <a:gd name="T52" fmla="*/ 708 w 890"/>
                  <a:gd name="T53" fmla="*/ 44 h 854"/>
                  <a:gd name="T54" fmla="*/ 660 w 890"/>
                  <a:gd name="T55" fmla="*/ 69 h 854"/>
                  <a:gd name="T56" fmla="*/ 634 w 890"/>
                  <a:gd name="T57" fmla="*/ 33 h 854"/>
                  <a:gd name="T58" fmla="*/ 619 w 890"/>
                  <a:gd name="T59" fmla="*/ 0 h 854"/>
                  <a:gd name="T60" fmla="*/ 584 w 890"/>
                  <a:gd name="T61" fmla="*/ 19 h 854"/>
                  <a:gd name="T62" fmla="*/ 546 w 890"/>
                  <a:gd name="T63" fmla="*/ 23 h 854"/>
                  <a:gd name="T64" fmla="*/ 495 w 890"/>
                  <a:gd name="T65" fmla="*/ 25 h 854"/>
                  <a:gd name="T66" fmla="*/ 461 w 890"/>
                  <a:gd name="T67" fmla="*/ 27 h 854"/>
                  <a:gd name="T68" fmla="*/ 406 w 890"/>
                  <a:gd name="T69" fmla="*/ 27 h 854"/>
                  <a:gd name="T70" fmla="*/ 383 w 890"/>
                  <a:gd name="T71" fmla="*/ 106 h 854"/>
                  <a:gd name="T72" fmla="*/ 397 w 890"/>
                  <a:gd name="T73" fmla="*/ 205 h 854"/>
                  <a:gd name="T74" fmla="*/ 366 w 890"/>
                  <a:gd name="T75" fmla="*/ 207 h 854"/>
                  <a:gd name="T76" fmla="*/ 347 w 890"/>
                  <a:gd name="T77" fmla="*/ 268 h 854"/>
                  <a:gd name="T78" fmla="*/ 309 w 890"/>
                  <a:gd name="T79" fmla="*/ 273 h 854"/>
                  <a:gd name="T80" fmla="*/ 258 w 890"/>
                  <a:gd name="T81" fmla="*/ 273 h 854"/>
                  <a:gd name="T82" fmla="*/ 207 w 890"/>
                  <a:gd name="T83" fmla="*/ 309 h 854"/>
                  <a:gd name="T84" fmla="*/ 162 w 890"/>
                  <a:gd name="T85" fmla="*/ 311 h 854"/>
                  <a:gd name="T86" fmla="*/ 112 w 890"/>
                  <a:gd name="T87" fmla="*/ 345 h 854"/>
                  <a:gd name="T88" fmla="*/ 80 w 890"/>
                  <a:gd name="T89" fmla="*/ 383 h 854"/>
                  <a:gd name="T90" fmla="*/ 23 w 890"/>
                  <a:gd name="T91" fmla="*/ 393 h 854"/>
                  <a:gd name="T92" fmla="*/ 19 w 890"/>
                  <a:gd name="T93" fmla="*/ 410 h 854"/>
                  <a:gd name="T94" fmla="*/ 12 w 890"/>
                  <a:gd name="T95" fmla="*/ 436 h 854"/>
                  <a:gd name="T96" fmla="*/ 10 w 890"/>
                  <a:gd name="T97" fmla="*/ 457 h 854"/>
                  <a:gd name="T98" fmla="*/ 31 w 890"/>
                  <a:gd name="T99" fmla="*/ 459 h 854"/>
                  <a:gd name="T100" fmla="*/ 63 w 890"/>
                  <a:gd name="T101" fmla="*/ 478 h 854"/>
                  <a:gd name="T102" fmla="*/ 124 w 890"/>
                  <a:gd name="T103" fmla="*/ 452 h 854"/>
                  <a:gd name="T104" fmla="*/ 173 w 890"/>
                  <a:gd name="T105" fmla="*/ 478 h 854"/>
                  <a:gd name="T106" fmla="*/ 148 w 890"/>
                  <a:gd name="T107" fmla="*/ 472 h 854"/>
                  <a:gd name="T108" fmla="*/ 108 w 890"/>
                  <a:gd name="T109" fmla="*/ 469 h 854"/>
                  <a:gd name="T110" fmla="*/ 84 w 890"/>
                  <a:gd name="T111" fmla="*/ 518 h 854"/>
                  <a:gd name="T112" fmla="*/ 120 w 890"/>
                  <a:gd name="T113" fmla="*/ 533 h 854"/>
                  <a:gd name="T114" fmla="*/ 131 w 890"/>
                  <a:gd name="T115" fmla="*/ 569 h 854"/>
                  <a:gd name="T116" fmla="*/ 95 w 890"/>
                  <a:gd name="T117" fmla="*/ 584 h 854"/>
                  <a:gd name="T118" fmla="*/ 69 w 890"/>
                  <a:gd name="T119" fmla="*/ 558 h 854"/>
                  <a:gd name="T120" fmla="*/ 72 w 890"/>
                  <a:gd name="T121" fmla="*/ 580 h 854"/>
                  <a:gd name="T122" fmla="*/ 99 w 890"/>
                  <a:gd name="T123" fmla="*/ 617 h 854"/>
                  <a:gd name="T124" fmla="*/ 131 w 890"/>
                  <a:gd name="T125" fmla="*/ 666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90" h="854">
                    <a:moveTo>
                      <a:pt x="173" y="745"/>
                    </a:moveTo>
                    <a:lnTo>
                      <a:pt x="173" y="745"/>
                    </a:lnTo>
                    <a:lnTo>
                      <a:pt x="182" y="761"/>
                    </a:lnTo>
                    <a:lnTo>
                      <a:pt x="194" y="776"/>
                    </a:lnTo>
                    <a:lnTo>
                      <a:pt x="209" y="789"/>
                    </a:lnTo>
                    <a:lnTo>
                      <a:pt x="226" y="802"/>
                    </a:lnTo>
                    <a:lnTo>
                      <a:pt x="243" y="814"/>
                    </a:lnTo>
                    <a:lnTo>
                      <a:pt x="262" y="821"/>
                    </a:lnTo>
                    <a:lnTo>
                      <a:pt x="279" y="829"/>
                    </a:lnTo>
                    <a:lnTo>
                      <a:pt x="296" y="833"/>
                    </a:lnTo>
                    <a:lnTo>
                      <a:pt x="296" y="833"/>
                    </a:lnTo>
                    <a:lnTo>
                      <a:pt x="300" y="835"/>
                    </a:lnTo>
                    <a:lnTo>
                      <a:pt x="304" y="836"/>
                    </a:lnTo>
                    <a:lnTo>
                      <a:pt x="308" y="842"/>
                    </a:lnTo>
                    <a:lnTo>
                      <a:pt x="311" y="850"/>
                    </a:lnTo>
                    <a:lnTo>
                      <a:pt x="317" y="854"/>
                    </a:lnTo>
                    <a:lnTo>
                      <a:pt x="317" y="854"/>
                    </a:lnTo>
                    <a:lnTo>
                      <a:pt x="353" y="829"/>
                    </a:lnTo>
                    <a:lnTo>
                      <a:pt x="353" y="829"/>
                    </a:lnTo>
                    <a:lnTo>
                      <a:pt x="363" y="825"/>
                    </a:lnTo>
                    <a:lnTo>
                      <a:pt x="368" y="825"/>
                    </a:lnTo>
                    <a:lnTo>
                      <a:pt x="374" y="829"/>
                    </a:lnTo>
                    <a:lnTo>
                      <a:pt x="378" y="831"/>
                    </a:lnTo>
                    <a:lnTo>
                      <a:pt x="378" y="831"/>
                    </a:lnTo>
                    <a:lnTo>
                      <a:pt x="380" y="835"/>
                    </a:lnTo>
                    <a:lnTo>
                      <a:pt x="381" y="835"/>
                    </a:lnTo>
                    <a:lnTo>
                      <a:pt x="381" y="835"/>
                    </a:lnTo>
                    <a:lnTo>
                      <a:pt x="391" y="836"/>
                    </a:lnTo>
                    <a:lnTo>
                      <a:pt x="399" y="840"/>
                    </a:lnTo>
                    <a:lnTo>
                      <a:pt x="399" y="840"/>
                    </a:lnTo>
                    <a:lnTo>
                      <a:pt x="408" y="846"/>
                    </a:lnTo>
                    <a:lnTo>
                      <a:pt x="421" y="852"/>
                    </a:lnTo>
                    <a:lnTo>
                      <a:pt x="421" y="852"/>
                    </a:lnTo>
                    <a:lnTo>
                      <a:pt x="427" y="854"/>
                    </a:lnTo>
                    <a:lnTo>
                      <a:pt x="431" y="854"/>
                    </a:lnTo>
                    <a:lnTo>
                      <a:pt x="438" y="850"/>
                    </a:lnTo>
                    <a:lnTo>
                      <a:pt x="438" y="850"/>
                    </a:lnTo>
                    <a:lnTo>
                      <a:pt x="446" y="844"/>
                    </a:lnTo>
                    <a:lnTo>
                      <a:pt x="454" y="842"/>
                    </a:lnTo>
                    <a:lnTo>
                      <a:pt x="461" y="840"/>
                    </a:lnTo>
                    <a:lnTo>
                      <a:pt x="461" y="840"/>
                    </a:lnTo>
                    <a:lnTo>
                      <a:pt x="472" y="840"/>
                    </a:lnTo>
                    <a:lnTo>
                      <a:pt x="476" y="838"/>
                    </a:lnTo>
                    <a:lnTo>
                      <a:pt x="478" y="836"/>
                    </a:lnTo>
                    <a:lnTo>
                      <a:pt x="478" y="836"/>
                    </a:lnTo>
                    <a:lnTo>
                      <a:pt x="478" y="829"/>
                    </a:lnTo>
                    <a:lnTo>
                      <a:pt x="476" y="821"/>
                    </a:lnTo>
                    <a:lnTo>
                      <a:pt x="476" y="821"/>
                    </a:lnTo>
                    <a:lnTo>
                      <a:pt x="471" y="804"/>
                    </a:lnTo>
                    <a:lnTo>
                      <a:pt x="471" y="804"/>
                    </a:lnTo>
                    <a:lnTo>
                      <a:pt x="465" y="791"/>
                    </a:lnTo>
                    <a:lnTo>
                      <a:pt x="463" y="785"/>
                    </a:lnTo>
                    <a:lnTo>
                      <a:pt x="461" y="780"/>
                    </a:lnTo>
                    <a:lnTo>
                      <a:pt x="461" y="780"/>
                    </a:lnTo>
                    <a:lnTo>
                      <a:pt x="463" y="774"/>
                    </a:lnTo>
                    <a:lnTo>
                      <a:pt x="465" y="768"/>
                    </a:lnTo>
                    <a:lnTo>
                      <a:pt x="465" y="768"/>
                    </a:lnTo>
                    <a:lnTo>
                      <a:pt x="469" y="761"/>
                    </a:lnTo>
                    <a:lnTo>
                      <a:pt x="471" y="753"/>
                    </a:lnTo>
                    <a:lnTo>
                      <a:pt x="471" y="744"/>
                    </a:lnTo>
                    <a:lnTo>
                      <a:pt x="469" y="732"/>
                    </a:lnTo>
                    <a:lnTo>
                      <a:pt x="469" y="732"/>
                    </a:lnTo>
                    <a:lnTo>
                      <a:pt x="461" y="713"/>
                    </a:lnTo>
                    <a:lnTo>
                      <a:pt x="454" y="696"/>
                    </a:lnTo>
                    <a:lnTo>
                      <a:pt x="454" y="696"/>
                    </a:lnTo>
                    <a:lnTo>
                      <a:pt x="446" y="681"/>
                    </a:lnTo>
                    <a:lnTo>
                      <a:pt x="440" y="666"/>
                    </a:lnTo>
                    <a:lnTo>
                      <a:pt x="440" y="666"/>
                    </a:lnTo>
                    <a:lnTo>
                      <a:pt x="435" y="653"/>
                    </a:lnTo>
                    <a:lnTo>
                      <a:pt x="425" y="637"/>
                    </a:lnTo>
                    <a:lnTo>
                      <a:pt x="425" y="637"/>
                    </a:lnTo>
                    <a:lnTo>
                      <a:pt x="414" y="618"/>
                    </a:lnTo>
                    <a:lnTo>
                      <a:pt x="410" y="607"/>
                    </a:lnTo>
                    <a:lnTo>
                      <a:pt x="406" y="598"/>
                    </a:lnTo>
                    <a:lnTo>
                      <a:pt x="406" y="598"/>
                    </a:lnTo>
                    <a:lnTo>
                      <a:pt x="406" y="592"/>
                    </a:lnTo>
                    <a:lnTo>
                      <a:pt x="408" y="586"/>
                    </a:lnTo>
                    <a:lnTo>
                      <a:pt x="410" y="584"/>
                    </a:lnTo>
                    <a:lnTo>
                      <a:pt x="414" y="582"/>
                    </a:lnTo>
                    <a:lnTo>
                      <a:pt x="414" y="582"/>
                    </a:lnTo>
                    <a:lnTo>
                      <a:pt x="421" y="582"/>
                    </a:lnTo>
                    <a:lnTo>
                      <a:pt x="431" y="584"/>
                    </a:lnTo>
                    <a:lnTo>
                      <a:pt x="431" y="584"/>
                    </a:lnTo>
                    <a:lnTo>
                      <a:pt x="450" y="588"/>
                    </a:lnTo>
                    <a:lnTo>
                      <a:pt x="459" y="588"/>
                    </a:lnTo>
                    <a:lnTo>
                      <a:pt x="467" y="584"/>
                    </a:lnTo>
                    <a:lnTo>
                      <a:pt x="467" y="584"/>
                    </a:lnTo>
                    <a:lnTo>
                      <a:pt x="490" y="577"/>
                    </a:lnTo>
                    <a:lnTo>
                      <a:pt x="512" y="571"/>
                    </a:lnTo>
                    <a:lnTo>
                      <a:pt x="535" y="567"/>
                    </a:lnTo>
                    <a:lnTo>
                      <a:pt x="556" y="563"/>
                    </a:lnTo>
                    <a:lnTo>
                      <a:pt x="556" y="563"/>
                    </a:lnTo>
                    <a:lnTo>
                      <a:pt x="556" y="563"/>
                    </a:lnTo>
                    <a:lnTo>
                      <a:pt x="565" y="563"/>
                    </a:lnTo>
                    <a:lnTo>
                      <a:pt x="575" y="563"/>
                    </a:lnTo>
                    <a:lnTo>
                      <a:pt x="590" y="567"/>
                    </a:lnTo>
                    <a:lnTo>
                      <a:pt x="590" y="567"/>
                    </a:lnTo>
                    <a:lnTo>
                      <a:pt x="603" y="569"/>
                    </a:lnTo>
                    <a:lnTo>
                      <a:pt x="611" y="569"/>
                    </a:lnTo>
                    <a:lnTo>
                      <a:pt x="617" y="569"/>
                    </a:lnTo>
                    <a:lnTo>
                      <a:pt x="617" y="569"/>
                    </a:lnTo>
                    <a:lnTo>
                      <a:pt x="622" y="565"/>
                    </a:lnTo>
                    <a:lnTo>
                      <a:pt x="628" y="560"/>
                    </a:lnTo>
                    <a:lnTo>
                      <a:pt x="636" y="548"/>
                    </a:lnTo>
                    <a:lnTo>
                      <a:pt x="636" y="548"/>
                    </a:lnTo>
                    <a:lnTo>
                      <a:pt x="641" y="539"/>
                    </a:lnTo>
                    <a:lnTo>
                      <a:pt x="651" y="527"/>
                    </a:lnTo>
                    <a:lnTo>
                      <a:pt x="651" y="527"/>
                    </a:lnTo>
                    <a:lnTo>
                      <a:pt x="656" y="522"/>
                    </a:lnTo>
                    <a:lnTo>
                      <a:pt x="660" y="514"/>
                    </a:lnTo>
                    <a:lnTo>
                      <a:pt x="668" y="497"/>
                    </a:lnTo>
                    <a:lnTo>
                      <a:pt x="672" y="478"/>
                    </a:lnTo>
                    <a:lnTo>
                      <a:pt x="675" y="463"/>
                    </a:lnTo>
                    <a:lnTo>
                      <a:pt x="677" y="459"/>
                    </a:lnTo>
                    <a:lnTo>
                      <a:pt x="677" y="459"/>
                    </a:lnTo>
                    <a:lnTo>
                      <a:pt x="681" y="442"/>
                    </a:lnTo>
                    <a:lnTo>
                      <a:pt x="691" y="421"/>
                    </a:lnTo>
                    <a:lnTo>
                      <a:pt x="691" y="421"/>
                    </a:lnTo>
                    <a:lnTo>
                      <a:pt x="706" y="387"/>
                    </a:lnTo>
                    <a:lnTo>
                      <a:pt x="706" y="387"/>
                    </a:lnTo>
                    <a:lnTo>
                      <a:pt x="713" y="372"/>
                    </a:lnTo>
                    <a:lnTo>
                      <a:pt x="719" y="364"/>
                    </a:lnTo>
                    <a:lnTo>
                      <a:pt x="727" y="362"/>
                    </a:lnTo>
                    <a:lnTo>
                      <a:pt x="732" y="362"/>
                    </a:lnTo>
                    <a:lnTo>
                      <a:pt x="732" y="362"/>
                    </a:lnTo>
                    <a:lnTo>
                      <a:pt x="738" y="362"/>
                    </a:lnTo>
                    <a:lnTo>
                      <a:pt x="742" y="361"/>
                    </a:lnTo>
                    <a:lnTo>
                      <a:pt x="742" y="361"/>
                    </a:lnTo>
                    <a:lnTo>
                      <a:pt x="753" y="357"/>
                    </a:lnTo>
                    <a:lnTo>
                      <a:pt x="761" y="357"/>
                    </a:lnTo>
                    <a:lnTo>
                      <a:pt x="761" y="357"/>
                    </a:lnTo>
                    <a:lnTo>
                      <a:pt x="772" y="355"/>
                    </a:lnTo>
                    <a:lnTo>
                      <a:pt x="785" y="347"/>
                    </a:lnTo>
                    <a:lnTo>
                      <a:pt x="785" y="347"/>
                    </a:lnTo>
                    <a:lnTo>
                      <a:pt x="797" y="342"/>
                    </a:lnTo>
                    <a:lnTo>
                      <a:pt x="802" y="334"/>
                    </a:lnTo>
                    <a:lnTo>
                      <a:pt x="802" y="334"/>
                    </a:lnTo>
                    <a:lnTo>
                      <a:pt x="808" y="328"/>
                    </a:lnTo>
                    <a:lnTo>
                      <a:pt x="820" y="325"/>
                    </a:lnTo>
                    <a:lnTo>
                      <a:pt x="820" y="325"/>
                    </a:lnTo>
                    <a:lnTo>
                      <a:pt x="823" y="323"/>
                    </a:lnTo>
                    <a:lnTo>
                      <a:pt x="827" y="321"/>
                    </a:lnTo>
                    <a:lnTo>
                      <a:pt x="833" y="311"/>
                    </a:lnTo>
                    <a:lnTo>
                      <a:pt x="833" y="311"/>
                    </a:lnTo>
                    <a:lnTo>
                      <a:pt x="837" y="300"/>
                    </a:lnTo>
                    <a:lnTo>
                      <a:pt x="838" y="287"/>
                    </a:lnTo>
                    <a:lnTo>
                      <a:pt x="838" y="287"/>
                    </a:lnTo>
                    <a:lnTo>
                      <a:pt x="838" y="281"/>
                    </a:lnTo>
                    <a:lnTo>
                      <a:pt x="842" y="277"/>
                    </a:lnTo>
                    <a:lnTo>
                      <a:pt x="846" y="270"/>
                    </a:lnTo>
                    <a:lnTo>
                      <a:pt x="846" y="270"/>
                    </a:lnTo>
                    <a:lnTo>
                      <a:pt x="852" y="262"/>
                    </a:lnTo>
                    <a:lnTo>
                      <a:pt x="854" y="256"/>
                    </a:lnTo>
                    <a:lnTo>
                      <a:pt x="856" y="249"/>
                    </a:lnTo>
                    <a:lnTo>
                      <a:pt x="856" y="249"/>
                    </a:lnTo>
                    <a:lnTo>
                      <a:pt x="857" y="239"/>
                    </a:lnTo>
                    <a:lnTo>
                      <a:pt x="859" y="232"/>
                    </a:lnTo>
                    <a:lnTo>
                      <a:pt x="863" y="218"/>
                    </a:lnTo>
                    <a:lnTo>
                      <a:pt x="863" y="218"/>
                    </a:lnTo>
                    <a:lnTo>
                      <a:pt x="869" y="205"/>
                    </a:lnTo>
                    <a:lnTo>
                      <a:pt x="869" y="199"/>
                    </a:lnTo>
                    <a:lnTo>
                      <a:pt x="869" y="194"/>
                    </a:lnTo>
                    <a:lnTo>
                      <a:pt x="869" y="194"/>
                    </a:lnTo>
                    <a:lnTo>
                      <a:pt x="869" y="184"/>
                    </a:lnTo>
                    <a:lnTo>
                      <a:pt x="871" y="179"/>
                    </a:lnTo>
                    <a:lnTo>
                      <a:pt x="874" y="173"/>
                    </a:lnTo>
                    <a:lnTo>
                      <a:pt x="878" y="167"/>
                    </a:lnTo>
                    <a:lnTo>
                      <a:pt x="878" y="167"/>
                    </a:lnTo>
                    <a:lnTo>
                      <a:pt x="884" y="160"/>
                    </a:lnTo>
                    <a:lnTo>
                      <a:pt x="890" y="150"/>
                    </a:lnTo>
                    <a:lnTo>
                      <a:pt x="890" y="150"/>
                    </a:lnTo>
                    <a:lnTo>
                      <a:pt x="890" y="148"/>
                    </a:lnTo>
                    <a:lnTo>
                      <a:pt x="888" y="146"/>
                    </a:lnTo>
                    <a:lnTo>
                      <a:pt x="884" y="144"/>
                    </a:lnTo>
                    <a:lnTo>
                      <a:pt x="884" y="144"/>
                    </a:lnTo>
                    <a:lnTo>
                      <a:pt x="871" y="143"/>
                    </a:lnTo>
                    <a:lnTo>
                      <a:pt x="871" y="143"/>
                    </a:lnTo>
                    <a:lnTo>
                      <a:pt x="867" y="143"/>
                    </a:lnTo>
                    <a:lnTo>
                      <a:pt x="867" y="143"/>
                    </a:lnTo>
                    <a:lnTo>
                      <a:pt x="863" y="165"/>
                    </a:lnTo>
                    <a:lnTo>
                      <a:pt x="865" y="143"/>
                    </a:lnTo>
                    <a:lnTo>
                      <a:pt x="865" y="143"/>
                    </a:lnTo>
                    <a:lnTo>
                      <a:pt x="859" y="141"/>
                    </a:lnTo>
                    <a:lnTo>
                      <a:pt x="859" y="141"/>
                    </a:lnTo>
                    <a:lnTo>
                      <a:pt x="854" y="169"/>
                    </a:lnTo>
                    <a:lnTo>
                      <a:pt x="857" y="141"/>
                    </a:lnTo>
                    <a:lnTo>
                      <a:pt x="857" y="141"/>
                    </a:lnTo>
                    <a:lnTo>
                      <a:pt x="852" y="139"/>
                    </a:lnTo>
                    <a:lnTo>
                      <a:pt x="848" y="135"/>
                    </a:lnTo>
                    <a:lnTo>
                      <a:pt x="848" y="135"/>
                    </a:lnTo>
                    <a:lnTo>
                      <a:pt x="844" y="133"/>
                    </a:lnTo>
                    <a:lnTo>
                      <a:pt x="837" y="129"/>
                    </a:lnTo>
                    <a:lnTo>
                      <a:pt x="820" y="124"/>
                    </a:lnTo>
                    <a:lnTo>
                      <a:pt x="820" y="124"/>
                    </a:lnTo>
                    <a:lnTo>
                      <a:pt x="799" y="116"/>
                    </a:lnTo>
                    <a:lnTo>
                      <a:pt x="776" y="106"/>
                    </a:lnTo>
                    <a:lnTo>
                      <a:pt x="776" y="106"/>
                    </a:lnTo>
                    <a:lnTo>
                      <a:pt x="766" y="101"/>
                    </a:lnTo>
                    <a:lnTo>
                      <a:pt x="759" y="95"/>
                    </a:lnTo>
                    <a:lnTo>
                      <a:pt x="755" y="89"/>
                    </a:lnTo>
                    <a:lnTo>
                      <a:pt x="753" y="84"/>
                    </a:lnTo>
                    <a:lnTo>
                      <a:pt x="753" y="78"/>
                    </a:lnTo>
                    <a:lnTo>
                      <a:pt x="753" y="74"/>
                    </a:lnTo>
                    <a:lnTo>
                      <a:pt x="755" y="67"/>
                    </a:lnTo>
                    <a:lnTo>
                      <a:pt x="755" y="67"/>
                    </a:lnTo>
                    <a:lnTo>
                      <a:pt x="753" y="61"/>
                    </a:lnTo>
                    <a:lnTo>
                      <a:pt x="751" y="51"/>
                    </a:lnTo>
                    <a:lnTo>
                      <a:pt x="747" y="40"/>
                    </a:lnTo>
                    <a:lnTo>
                      <a:pt x="744" y="34"/>
                    </a:lnTo>
                    <a:lnTo>
                      <a:pt x="740" y="31"/>
                    </a:lnTo>
                    <a:lnTo>
                      <a:pt x="740" y="31"/>
                    </a:lnTo>
                    <a:lnTo>
                      <a:pt x="736" y="29"/>
                    </a:lnTo>
                    <a:lnTo>
                      <a:pt x="730" y="29"/>
                    </a:lnTo>
                    <a:lnTo>
                      <a:pt x="723" y="31"/>
                    </a:lnTo>
                    <a:lnTo>
                      <a:pt x="715" y="36"/>
                    </a:lnTo>
                    <a:lnTo>
                      <a:pt x="708" y="44"/>
                    </a:lnTo>
                    <a:lnTo>
                      <a:pt x="708" y="44"/>
                    </a:lnTo>
                    <a:lnTo>
                      <a:pt x="702" y="50"/>
                    </a:lnTo>
                    <a:lnTo>
                      <a:pt x="702" y="50"/>
                    </a:lnTo>
                    <a:lnTo>
                      <a:pt x="692" y="57"/>
                    </a:lnTo>
                    <a:lnTo>
                      <a:pt x="679" y="63"/>
                    </a:lnTo>
                    <a:lnTo>
                      <a:pt x="679" y="63"/>
                    </a:lnTo>
                    <a:lnTo>
                      <a:pt x="670" y="67"/>
                    </a:lnTo>
                    <a:lnTo>
                      <a:pt x="660" y="69"/>
                    </a:lnTo>
                    <a:lnTo>
                      <a:pt x="660" y="69"/>
                    </a:lnTo>
                    <a:lnTo>
                      <a:pt x="655" y="67"/>
                    </a:lnTo>
                    <a:lnTo>
                      <a:pt x="651" y="65"/>
                    </a:lnTo>
                    <a:lnTo>
                      <a:pt x="647" y="61"/>
                    </a:lnTo>
                    <a:lnTo>
                      <a:pt x="643" y="57"/>
                    </a:lnTo>
                    <a:lnTo>
                      <a:pt x="643" y="57"/>
                    </a:lnTo>
                    <a:lnTo>
                      <a:pt x="637" y="46"/>
                    </a:lnTo>
                    <a:lnTo>
                      <a:pt x="634" y="33"/>
                    </a:lnTo>
                    <a:lnTo>
                      <a:pt x="634" y="33"/>
                    </a:lnTo>
                    <a:lnTo>
                      <a:pt x="630" y="19"/>
                    </a:lnTo>
                    <a:lnTo>
                      <a:pt x="626" y="12"/>
                    </a:lnTo>
                    <a:lnTo>
                      <a:pt x="626" y="12"/>
                    </a:lnTo>
                    <a:lnTo>
                      <a:pt x="622" y="4"/>
                    </a:lnTo>
                    <a:lnTo>
                      <a:pt x="622" y="4"/>
                    </a:lnTo>
                    <a:lnTo>
                      <a:pt x="620" y="2"/>
                    </a:lnTo>
                    <a:lnTo>
                      <a:pt x="619" y="0"/>
                    </a:lnTo>
                    <a:lnTo>
                      <a:pt x="619" y="0"/>
                    </a:lnTo>
                    <a:lnTo>
                      <a:pt x="613" y="4"/>
                    </a:lnTo>
                    <a:lnTo>
                      <a:pt x="613" y="4"/>
                    </a:lnTo>
                    <a:lnTo>
                      <a:pt x="607" y="10"/>
                    </a:lnTo>
                    <a:lnTo>
                      <a:pt x="598" y="14"/>
                    </a:lnTo>
                    <a:lnTo>
                      <a:pt x="598" y="14"/>
                    </a:lnTo>
                    <a:lnTo>
                      <a:pt x="590" y="17"/>
                    </a:lnTo>
                    <a:lnTo>
                      <a:pt x="584" y="19"/>
                    </a:lnTo>
                    <a:lnTo>
                      <a:pt x="575" y="17"/>
                    </a:lnTo>
                    <a:lnTo>
                      <a:pt x="575" y="17"/>
                    </a:lnTo>
                    <a:lnTo>
                      <a:pt x="569" y="17"/>
                    </a:lnTo>
                    <a:lnTo>
                      <a:pt x="564" y="17"/>
                    </a:lnTo>
                    <a:lnTo>
                      <a:pt x="564" y="17"/>
                    </a:lnTo>
                    <a:lnTo>
                      <a:pt x="554" y="19"/>
                    </a:lnTo>
                    <a:lnTo>
                      <a:pt x="546" y="23"/>
                    </a:lnTo>
                    <a:lnTo>
                      <a:pt x="546" y="23"/>
                    </a:lnTo>
                    <a:lnTo>
                      <a:pt x="531" y="31"/>
                    </a:lnTo>
                    <a:lnTo>
                      <a:pt x="531" y="31"/>
                    </a:lnTo>
                    <a:lnTo>
                      <a:pt x="524" y="33"/>
                    </a:lnTo>
                    <a:lnTo>
                      <a:pt x="518" y="33"/>
                    </a:lnTo>
                    <a:lnTo>
                      <a:pt x="510" y="29"/>
                    </a:lnTo>
                    <a:lnTo>
                      <a:pt x="510" y="29"/>
                    </a:lnTo>
                    <a:lnTo>
                      <a:pt x="505" y="27"/>
                    </a:lnTo>
                    <a:lnTo>
                      <a:pt x="495" y="25"/>
                    </a:lnTo>
                    <a:lnTo>
                      <a:pt x="495" y="25"/>
                    </a:lnTo>
                    <a:lnTo>
                      <a:pt x="488" y="27"/>
                    </a:lnTo>
                    <a:lnTo>
                      <a:pt x="482" y="29"/>
                    </a:lnTo>
                    <a:lnTo>
                      <a:pt x="482" y="29"/>
                    </a:lnTo>
                    <a:lnTo>
                      <a:pt x="478" y="29"/>
                    </a:lnTo>
                    <a:lnTo>
                      <a:pt x="474" y="31"/>
                    </a:lnTo>
                    <a:lnTo>
                      <a:pt x="469" y="29"/>
                    </a:lnTo>
                    <a:lnTo>
                      <a:pt x="461" y="27"/>
                    </a:lnTo>
                    <a:lnTo>
                      <a:pt x="461" y="27"/>
                    </a:lnTo>
                    <a:lnTo>
                      <a:pt x="435" y="17"/>
                    </a:lnTo>
                    <a:lnTo>
                      <a:pt x="435" y="17"/>
                    </a:lnTo>
                    <a:lnTo>
                      <a:pt x="421" y="15"/>
                    </a:lnTo>
                    <a:lnTo>
                      <a:pt x="408" y="15"/>
                    </a:lnTo>
                    <a:lnTo>
                      <a:pt x="408" y="15"/>
                    </a:lnTo>
                    <a:lnTo>
                      <a:pt x="408" y="15"/>
                    </a:lnTo>
                    <a:lnTo>
                      <a:pt x="406" y="27"/>
                    </a:lnTo>
                    <a:lnTo>
                      <a:pt x="404" y="42"/>
                    </a:lnTo>
                    <a:lnTo>
                      <a:pt x="404" y="42"/>
                    </a:lnTo>
                    <a:lnTo>
                      <a:pt x="402" y="57"/>
                    </a:lnTo>
                    <a:lnTo>
                      <a:pt x="397" y="72"/>
                    </a:lnTo>
                    <a:lnTo>
                      <a:pt x="397" y="72"/>
                    </a:lnTo>
                    <a:lnTo>
                      <a:pt x="383" y="99"/>
                    </a:lnTo>
                    <a:lnTo>
                      <a:pt x="383" y="99"/>
                    </a:lnTo>
                    <a:lnTo>
                      <a:pt x="383" y="106"/>
                    </a:lnTo>
                    <a:lnTo>
                      <a:pt x="383" y="114"/>
                    </a:lnTo>
                    <a:lnTo>
                      <a:pt x="389" y="141"/>
                    </a:lnTo>
                    <a:lnTo>
                      <a:pt x="389" y="141"/>
                    </a:lnTo>
                    <a:lnTo>
                      <a:pt x="393" y="161"/>
                    </a:lnTo>
                    <a:lnTo>
                      <a:pt x="397" y="184"/>
                    </a:lnTo>
                    <a:lnTo>
                      <a:pt x="397" y="184"/>
                    </a:lnTo>
                    <a:lnTo>
                      <a:pt x="397" y="197"/>
                    </a:lnTo>
                    <a:lnTo>
                      <a:pt x="397" y="205"/>
                    </a:lnTo>
                    <a:lnTo>
                      <a:pt x="395" y="209"/>
                    </a:lnTo>
                    <a:lnTo>
                      <a:pt x="389" y="211"/>
                    </a:lnTo>
                    <a:lnTo>
                      <a:pt x="389" y="211"/>
                    </a:lnTo>
                    <a:lnTo>
                      <a:pt x="381" y="209"/>
                    </a:lnTo>
                    <a:lnTo>
                      <a:pt x="381" y="209"/>
                    </a:lnTo>
                    <a:lnTo>
                      <a:pt x="374" y="207"/>
                    </a:lnTo>
                    <a:lnTo>
                      <a:pt x="366" y="207"/>
                    </a:lnTo>
                    <a:lnTo>
                      <a:pt x="366" y="207"/>
                    </a:lnTo>
                    <a:lnTo>
                      <a:pt x="363" y="209"/>
                    </a:lnTo>
                    <a:lnTo>
                      <a:pt x="359" y="213"/>
                    </a:lnTo>
                    <a:lnTo>
                      <a:pt x="355" y="222"/>
                    </a:lnTo>
                    <a:lnTo>
                      <a:pt x="353" y="234"/>
                    </a:lnTo>
                    <a:lnTo>
                      <a:pt x="351" y="247"/>
                    </a:lnTo>
                    <a:lnTo>
                      <a:pt x="351" y="247"/>
                    </a:lnTo>
                    <a:lnTo>
                      <a:pt x="347" y="268"/>
                    </a:lnTo>
                    <a:lnTo>
                      <a:pt x="347" y="268"/>
                    </a:lnTo>
                    <a:lnTo>
                      <a:pt x="344" y="275"/>
                    </a:lnTo>
                    <a:lnTo>
                      <a:pt x="340" y="279"/>
                    </a:lnTo>
                    <a:lnTo>
                      <a:pt x="332" y="279"/>
                    </a:lnTo>
                    <a:lnTo>
                      <a:pt x="325" y="279"/>
                    </a:lnTo>
                    <a:lnTo>
                      <a:pt x="325" y="279"/>
                    </a:lnTo>
                    <a:lnTo>
                      <a:pt x="317" y="275"/>
                    </a:lnTo>
                    <a:lnTo>
                      <a:pt x="317" y="275"/>
                    </a:lnTo>
                    <a:lnTo>
                      <a:pt x="309" y="273"/>
                    </a:lnTo>
                    <a:lnTo>
                      <a:pt x="309" y="273"/>
                    </a:lnTo>
                    <a:lnTo>
                      <a:pt x="302" y="271"/>
                    </a:lnTo>
                    <a:lnTo>
                      <a:pt x="302" y="271"/>
                    </a:lnTo>
                    <a:lnTo>
                      <a:pt x="292" y="270"/>
                    </a:lnTo>
                    <a:lnTo>
                      <a:pt x="273" y="270"/>
                    </a:lnTo>
                    <a:lnTo>
                      <a:pt x="273" y="270"/>
                    </a:lnTo>
                    <a:lnTo>
                      <a:pt x="264" y="270"/>
                    </a:lnTo>
                    <a:lnTo>
                      <a:pt x="258" y="273"/>
                    </a:lnTo>
                    <a:lnTo>
                      <a:pt x="247" y="283"/>
                    </a:lnTo>
                    <a:lnTo>
                      <a:pt x="247" y="283"/>
                    </a:lnTo>
                    <a:lnTo>
                      <a:pt x="235" y="294"/>
                    </a:lnTo>
                    <a:lnTo>
                      <a:pt x="228" y="300"/>
                    </a:lnTo>
                    <a:lnTo>
                      <a:pt x="218" y="304"/>
                    </a:lnTo>
                    <a:lnTo>
                      <a:pt x="218" y="304"/>
                    </a:lnTo>
                    <a:lnTo>
                      <a:pt x="207" y="309"/>
                    </a:lnTo>
                    <a:lnTo>
                      <a:pt x="207" y="309"/>
                    </a:lnTo>
                    <a:lnTo>
                      <a:pt x="199" y="311"/>
                    </a:lnTo>
                    <a:lnTo>
                      <a:pt x="199" y="311"/>
                    </a:lnTo>
                    <a:lnTo>
                      <a:pt x="194" y="311"/>
                    </a:lnTo>
                    <a:lnTo>
                      <a:pt x="194" y="311"/>
                    </a:lnTo>
                    <a:lnTo>
                      <a:pt x="182" y="309"/>
                    </a:lnTo>
                    <a:lnTo>
                      <a:pt x="182" y="309"/>
                    </a:lnTo>
                    <a:lnTo>
                      <a:pt x="173" y="309"/>
                    </a:lnTo>
                    <a:lnTo>
                      <a:pt x="162" y="311"/>
                    </a:lnTo>
                    <a:lnTo>
                      <a:pt x="144" y="315"/>
                    </a:lnTo>
                    <a:lnTo>
                      <a:pt x="144" y="315"/>
                    </a:lnTo>
                    <a:lnTo>
                      <a:pt x="131" y="319"/>
                    </a:lnTo>
                    <a:lnTo>
                      <a:pt x="131" y="319"/>
                    </a:lnTo>
                    <a:lnTo>
                      <a:pt x="125" y="323"/>
                    </a:lnTo>
                    <a:lnTo>
                      <a:pt x="122" y="328"/>
                    </a:lnTo>
                    <a:lnTo>
                      <a:pt x="112" y="345"/>
                    </a:lnTo>
                    <a:lnTo>
                      <a:pt x="112" y="345"/>
                    </a:lnTo>
                    <a:lnTo>
                      <a:pt x="105" y="359"/>
                    </a:lnTo>
                    <a:lnTo>
                      <a:pt x="105" y="359"/>
                    </a:lnTo>
                    <a:lnTo>
                      <a:pt x="101" y="368"/>
                    </a:lnTo>
                    <a:lnTo>
                      <a:pt x="101" y="368"/>
                    </a:lnTo>
                    <a:lnTo>
                      <a:pt x="97" y="374"/>
                    </a:lnTo>
                    <a:lnTo>
                      <a:pt x="93" y="380"/>
                    </a:lnTo>
                    <a:lnTo>
                      <a:pt x="88" y="383"/>
                    </a:lnTo>
                    <a:lnTo>
                      <a:pt x="80" y="383"/>
                    </a:lnTo>
                    <a:lnTo>
                      <a:pt x="80" y="383"/>
                    </a:lnTo>
                    <a:lnTo>
                      <a:pt x="69" y="383"/>
                    </a:lnTo>
                    <a:lnTo>
                      <a:pt x="53" y="387"/>
                    </a:lnTo>
                    <a:lnTo>
                      <a:pt x="53" y="387"/>
                    </a:lnTo>
                    <a:lnTo>
                      <a:pt x="38" y="391"/>
                    </a:lnTo>
                    <a:lnTo>
                      <a:pt x="25" y="393"/>
                    </a:lnTo>
                    <a:lnTo>
                      <a:pt x="25" y="393"/>
                    </a:lnTo>
                    <a:lnTo>
                      <a:pt x="23" y="393"/>
                    </a:lnTo>
                    <a:lnTo>
                      <a:pt x="23" y="393"/>
                    </a:lnTo>
                    <a:lnTo>
                      <a:pt x="23" y="397"/>
                    </a:lnTo>
                    <a:lnTo>
                      <a:pt x="27" y="400"/>
                    </a:lnTo>
                    <a:lnTo>
                      <a:pt x="27" y="400"/>
                    </a:lnTo>
                    <a:lnTo>
                      <a:pt x="31" y="406"/>
                    </a:lnTo>
                    <a:lnTo>
                      <a:pt x="29" y="406"/>
                    </a:lnTo>
                    <a:lnTo>
                      <a:pt x="27" y="408"/>
                    </a:lnTo>
                    <a:lnTo>
                      <a:pt x="19" y="410"/>
                    </a:lnTo>
                    <a:lnTo>
                      <a:pt x="14" y="412"/>
                    </a:lnTo>
                    <a:lnTo>
                      <a:pt x="8" y="416"/>
                    </a:lnTo>
                    <a:lnTo>
                      <a:pt x="8" y="416"/>
                    </a:lnTo>
                    <a:lnTo>
                      <a:pt x="2" y="419"/>
                    </a:lnTo>
                    <a:lnTo>
                      <a:pt x="0" y="425"/>
                    </a:lnTo>
                    <a:lnTo>
                      <a:pt x="0" y="427"/>
                    </a:lnTo>
                    <a:lnTo>
                      <a:pt x="2" y="431"/>
                    </a:lnTo>
                    <a:lnTo>
                      <a:pt x="12" y="436"/>
                    </a:lnTo>
                    <a:lnTo>
                      <a:pt x="23" y="442"/>
                    </a:lnTo>
                    <a:lnTo>
                      <a:pt x="23" y="442"/>
                    </a:lnTo>
                    <a:lnTo>
                      <a:pt x="27" y="446"/>
                    </a:lnTo>
                    <a:lnTo>
                      <a:pt x="29" y="448"/>
                    </a:lnTo>
                    <a:lnTo>
                      <a:pt x="27" y="450"/>
                    </a:lnTo>
                    <a:lnTo>
                      <a:pt x="25" y="450"/>
                    </a:lnTo>
                    <a:lnTo>
                      <a:pt x="17" y="453"/>
                    </a:lnTo>
                    <a:lnTo>
                      <a:pt x="10" y="457"/>
                    </a:lnTo>
                    <a:lnTo>
                      <a:pt x="10" y="457"/>
                    </a:lnTo>
                    <a:lnTo>
                      <a:pt x="8" y="459"/>
                    </a:lnTo>
                    <a:lnTo>
                      <a:pt x="10" y="461"/>
                    </a:lnTo>
                    <a:lnTo>
                      <a:pt x="14" y="463"/>
                    </a:lnTo>
                    <a:lnTo>
                      <a:pt x="21" y="463"/>
                    </a:lnTo>
                    <a:lnTo>
                      <a:pt x="27" y="463"/>
                    </a:lnTo>
                    <a:lnTo>
                      <a:pt x="31" y="459"/>
                    </a:lnTo>
                    <a:lnTo>
                      <a:pt x="31" y="459"/>
                    </a:lnTo>
                    <a:lnTo>
                      <a:pt x="34" y="457"/>
                    </a:lnTo>
                    <a:lnTo>
                      <a:pt x="38" y="457"/>
                    </a:lnTo>
                    <a:lnTo>
                      <a:pt x="40" y="457"/>
                    </a:lnTo>
                    <a:lnTo>
                      <a:pt x="42" y="461"/>
                    </a:lnTo>
                    <a:lnTo>
                      <a:pt x="52" y="474"/>
                    </a:lnTo>
                    <a:lnTo>
                      <a:pt x="52" y="474"/>
                    </a:lnTo>
                    <a:lnTo>
                      <a:pt x="57" y="478"/>
                    </a:lnTo>
                    <a:lnTo>
                      <a:pt x="63" y="478"/>
                    </a:lnTo>
                    <a:lnTo>
                      <a:pt x="70" y="472"/>
                    </a:lnTo>
                    <a:lnTo>
                      <a:pt x="80" y="467"/>
                    </a:lnTo>
                    <a:lnTo>
                      <a:pt x="80" y="467"/>
                    </a:lnTo>
                    <a:lnTo>
                      <a:pt x="91" y="461"/>
                    </a:lnTo>
                    <a:lnTo>
                      <a:pt x="101" y="455"/>
                    </a:lnTo>
                    <a:lnTo>
                      <a:pt x="112" y="453"/>
                    </a:lnTo>
                    <a:lnTo>
                      <a:pt x="124" y="452"/>
                    </a:lnTo>
                    <a:lnTo>
                      <a:pt x="124" y="452"/>
                    </a:lnTo>
                    <a:lnTo>
                      <a:pt x="135" y="452"/>
                    </a:lnTo>
                    <a:lnTo>
                      <a:pt x="143" y="455"/>
                    </a:lnTo>
                    <a:lnTo>
                      <a:pt x="150" y="459"/>
                    </a:lnTo>
                    <a:lnTo>
                      <a:pt x="156" y="463"/>
                    </a:lnTo>
                    <a:lnTo>
                      <a:pt x="156" y="463"/>
                    </a:lnTo>
                    <a:lnTo>
                      <a:pt x="165" y="467"/>
                    </a:lnTo>
                    <a:lnTo>
                      <a:pt x="171" y="472"/>
                    </a:lnTo>
                    <a:lnTo>
                      <a:pt x="173" y="478"/>
                    </a:lnTo>
                    <a:lnTo>
                      <a:pt x="173" y="480"/>
                    </a:lnTo>
                    <a:lnTo>
                      <a:pt x="173" y="484"/>
                    </a:lnTo>
                    <a:lnTo>
                      <a:pt x="173" y="484"/>
                    </a:lnTo>
                    <a:lnTo>
                      <a:pt x="171" y="486"/>
                    </a:lnTo>
                    <a:lnTo>
                      <a:pt x="167" y="488"/>
                    </a:lnTo>
                    <a:lnTo>
                      <a:pt x="162" y="484"/>
                    </a:lnTo>
                    <a:lnTo>
                      <a:pt x="156" y="478"/>
                    </a:lnTo>
                    <a:lnTo>
                      <a:pt x="148" y="472"/>
                    </a:lnTo>
                    <a:lnTo>
                      <a:pt x="148" y="472"/>
                    </a:lnTo>
                    <a:lnTo>
                      <a:pt x="141" y="469"/>
                    </a:lnTo>
                    <a:lnTo>
                      <a:pt x="133" y="469"/>
                    </a:lnTo>
                    <a:lnTo>
                      <a:pt x="122" y="465"/>
                    </a:lnTo>
                    <a:lnTo>
                      <a:pt x="122" y="465"/>
                    </a:lnTo>
                    <a:lnTo>
                      <a:pt x="118" y="463"/>
                    </a:lnTo>
                    <a:lnTo>
                      <a:pt x="114" y="465"/>
                    </a:lnTo>
                    <a:lnTo>
                      <a:pt x="108" y="469"/>
                    </a:lnTo>
                    <a:lnTo>
                      <a:pt x="105" y="476"/>
                    </a:lnTo>
                    <a:lnTo>
                      <a:pt x="101" y="486"/>
                    </a:lnTo>
                    <a:lnTo>
                      <a:pt x="101" y="486"/>
                    </a:lnTo>
                    <a:lnTo>
                      <a:pt x="99" y="493"/>
                    </a:lnTo>
                    <a:lnTo>
                      <a:pt x="97" y="497"/>
                    </a:lnTo>
                    <a:lnTo>
                      <a:pt x="91" y="505"/>
                    </a:lnTo>
                    <a:lnTo>
                      <a:pt x="84" y="518"/>
                    </a:lnTo>
                    <a:lnTo>
                      <a:pt x="84" y="518"/>
                    </a:lnTo>
                    <a:lnTo>
                      <a:pt x="80" y="526"/>
                    </a:lnTo>
                    <a:lnTo>
                      <a:pt x="82" y="529"/>
                    </a:lnTo>
                    <a:lnTo>
                      <a:pt x="86" y="531"/>
                    </a:lnTo>
                    <a:lnTo>
                      <a:pt x="89" y="531"/>
                    </a:lnTo>
                    <a:lnTo>
                      <a:pt x="105" y="529"/>
                    </a:lnTo>
                    <a:lnTo>
                      <a:pt x="112" y="531"/>
                    </a:lnTo>
                    <a:lnTo>
                      <a:pt x="120" y="533"/>
                    </a:lnTo>
                    <a:lnTo>
                      <a:pt x="120" y="533"/>
                    </a:lnTo>
                    <a:lnTo>
                      <a:pt x="125" y="537"/>
                    </a:lnTo>
                    <a:lnTo>
                      <a:pt x="129" y="541"/>
                    </a:lnTo>
                    <a:lnTo>
                      <a:pt x="131" y="544"/>
                    </a:lnTo>
                    <a:lnTo>
                      <a:pt x="131" y="550"/>
                    </a:lnTo>
                    <a:lnTo>
                      <a:pt x="133" y="558"/>
                    </a:lnTo>
                    <a:lnTo>
                      <a:pt x="131" y="565"/>
                    </a:lnTo>
                    <a:lnTo>
                      <a:pt x="131" y="565"/>
                    </a:lnTo>
                    <a:lnTo>
                      <a:pt x="131" y="569"/>
                    </a:lnTo>
                    <a:lnTo>
                      <a:pt x="129" y="575"/>
                    </a:lnTo>
                    <a:lnTo>
                      <a:pt x="122" y="582"/>
                    </a:lnTo>
                    <a:lnTo>
                      <a:pt x="114" y="590"/>
                    </a:lnTo>
                    <a:lnTo>
                      <a:pt x="110" y="590"/>
                    </a:lnTo>
                    <a:lnTo>
                      <a:pt x="107" y="592"/>
                    </a:lnTo>
                    <a:lnTo>
                      <a:pt x="107" y="592"/>
                    </a:lnTo>
                    <a:lnTo>
                      <a:pt x="101" y="588"/>
                    </a:lnTo>
                    <a:lnTo>
                      <a:pt x="95" y="584"/>
                    </a:lnTo>
                    <a:lnTo>
                      <a:pt x="84" y="577"/>
                    </a:lnTo>
                    <a:lnTo>
                      <a:pt x="84" y="577"/>
                    </a:lnTo>
                    <a:lnTo>
                      <a:pt x="82" y="575"/>
                    </a:lnTo>
                    <a:lnTo>
                      <a:pt x="80" y="573"/>
                    </a:lnTo>
                    <a:lnTo>
                      <a:pt x="78" y="567"/>
                    </a:lnTo>
                    <a:lnTo>
                      <a:pt x="74" y="562"/>
                    </a:lnTo>
                    <a:lnTo>
                      <a:pt x="72" y="560"/>
                    </a:lnTo>
                    <a:lnTo>
                      <a:pt x="69" y="558"/>
                    </a:lnTo>
                    <a:lnTo>
                      <a:pt x="69" y="558"/>
                    </a:lnTo>
                    <a:lnTo>
                      <a:pt x="65" y="558"/>
                    </a:lnTo>
                    <a:lnTo>
                      <a:pt x="63" y="560"/>
                    </a:lnTo>
                    <a:lnTo>
                      <a:pt x="63" y="562"/>
                    </a:lnTo>
                    <a:lnTo>
                      <a:pt x="63" y="565"/>
                    </a:lnTo>
                    <a:lnTo>
                      <a:pt x="67" y="573"/>
                    </a:lnTo>
                    <a:lnTo>
                      <a:pt x="72" y="580"/>
                    </a:lnTo>
                    <a:lnTo>
                      <a:pt x="72" y="580"/>
                    </a:lnTo>
                    <a:lnTo>
                      <a:pt x="84" y="590"/>
                    </a:lnTo>
                    <a:lnTo>
                      <a:pt x="89" y="594"/>
                    </a:lnTo>
                    <a:lnTo>
                      <a:pt x="97" y="596"/>
                    </a:lnTo>
                    <a:lnTo>
                      <a:pt x="97" y="596"/>
                    </a:lnTo>
                    <a:lnTo>
                      <a:pt x="101" y="598"/>
                    </a:lnTo>
                    <a:lnTo>
                      <a:pt x="103" y="599"/>
                    </a:lnTo>
                    <a:lnTo>
                      <a:pt x="103" y="607"/>
                    </a:lnTo>
                    <a:lnTo>
                      <a:pt x="99" y="617"/>
                    </a:lnTo>
                    <a:lnTo>
                      <a:pt x="97" y="630"/>
                    </a:lnTo>
                    <a:lnTo>
                      <a:pt x="97" y="630"/>
                    </a:lnTo>
                    <a:lnTo>
                      <a:pt x="97" y="635"/>
                    </a:lnTo>
                    <a:lnTo>
                      <a:pt x="97" y="639"/>
                    </a:lnTo>
                    <a:lnTo>
                      <a:pt x="99" y="643"/>
                    </a:lnTo>
                    <a:lnTo>
                      <a:pt x="103" y="647"/>
                    </a:lnTo>
                    <a:lnTo>
                      <a:pt x="114" y="654"/>
                    </a:lnTo>
                    <a:lnTo>
                      <a:pt x="131" y="666"/>
                    </a:lnTo>
                    <a:lnTo>
                      <a:pt x="131" y="666"/>
                    </a:lnTo>
                    <a:lnTo>
                      <a:pt x="139" y="673"/>
                    </a:lnTo>
                    <a:lnTo>
                      <a:pt x="146" y="683"/>
                    </a:lnTo>
                    <a:lnTo>
                      <a:pt x="156" y="704"/>
                    </a:lnTo>
                    <a:lnTo>
                      <a:pt x="173" y="745"/>
                    </a:lnTo>
                    <a:lnTo>
                      <a:pt x="173" y="74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</p:grpSp>
      <p:cxnSp>
        <p:nvCxnSpPr>
          <p:cNvPr id="208" name="STRAIGHT_CONNECTOR_14">
            <a:extLst>
              <a:ext uri="{FF2B5EF4-FFF2-40B4-BE49-F238E27FC236}">
                <a16:creationId xmlns:a16="http://schemas.microsoft.com/office/drawing/2014/main" id="{8DBFF4B6-A135-46B1-39AB-EECDF970ABE4}"/>
              </a:ext>
            </a:extLst>
          </p:cNvPr>
          <p:cNvCxnSpPr>
            <a:cxnSpLocks/>
          </p:cNvCxnSpPr>
          <p:nvPr/>
        </p:nvCxnSpPr>
        <p:spPr>
          <a:xfrm>
            <a:off x="443328" y="5695670"/>
            <a:ext cx="2241280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TEXT_PLACEHOLDER_15">
            <a:extLst>
              <a:ext uri="{FF2B5EF4-FFF2-40B4-BE49-F238E27FC236}">
                <a16:creationId xmlns:a16="http://schemas.microsoft.com/office/drawing/2014/main" id="{F21FA8AE-2577-D4C7-E849-1783300981A3}"/>
              </a:ext>
            </a:extLst>
          </p:cNvPr>
          <p:cNvSpPr txBox="1">
            <a:spLocks/>
          </p:cNvSpPr>
          <p:nvPr/>
        </p:nvSpPr>
        <p:spPr>
          <a:xfrm>
            <a:off x="443328" y="5282180"/>
            <a:ext cx="3113023" cy="2522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lang="fr-FR" sz="2000" b="1" dirty="0">
                <a:solidFill>
                  <a:srgbClr val="1DAFAD"/>
                </a:solidFill>
                <a:latin typeface="Barlow Condensed Light" panose="00000406000000000000" pitchFamily="2" charset="0"/>
              </a:rPr>
              <a:t>Profession des parents 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1DAFAD"/>
              </a:solidFill>
              <a:effectLst/>
              <a:uLnTx/>
              <a:uFillTx/>
              <a:latin typeface="Barlow Condensed Light" panose="00000406000000000000" pitchFamily="2" charset="0"/>
              <a:ea typeface="+mn-ea"/>
              <a:cs typeface="+mn-cs"/>
            </a:endParaRPr>
          </a:p>
        </p:txBody>
      </p:sp>
      <p:cxnSp>
        <p:nvCxnSpPr>
          <p:cNvPr id="4" name="STRAIGHT_CONNECTOR_15">
            <a:extLst>
              <a:ext uri="{FF2B5EF4-FFF2-40B4-BE49-F238E27FC236}">
                <a16:creationId xmlns:a16="http://schemas.microsoft.com/office/drawing/2014/main" id="{B87DE7B6-05AB-6361-9317-F5E25DE3C6BB}"/>
              </a:ext>
            </a:extLst>
          </p:cNvPr>
          <p:cNvCxnSpPr>
            <a:cxnSpLocks/>
          </p:cNvCxnSpPr>
          <p:nvPr/>
        </p:nvCxnSpPr>
        <p:spPr>
          <a:xfrm>
            <a:off x="443328" y="1079671"/>
            <a:ext cx="1353066" cy="0"/>
          </a:xfrm>
          <a:prstGeom prst="line">
            <a:avLst/>
          </a:prstGeom>
          <a:ln w="177800">
            <a:solidFill>
              <a:srgbClr val="1DAFA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_PLACEHOLDER_16" descr="Set Id=&quot;A20260430093534_003&quot;&#10;">
            <a:extLst>
              <a:ext uri="{FF2B5EF4-FFF2-40B4-BE49-F238E27FC236}">
                <a16:creationId xmlns:a16="http://schemas.microsoft.com/office/drawing/2014/main" id="{FF207251-36B0-C8B6-942D-146E00CBA206}"/>
              </a:ext>
            </a:extLst>
          </p:cNvPr>
          <p:cNvSpPr txBox="1">
            <a:spLocks/>
          </p:cNvSpPr>
          <p:nvPr/>
        </p:nvSpPr>
        <p:spPr>
          <a:xfrm>
            <a:off x="443327" y="666180"/>
            <a:ext cx="2465388" cy="3090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Wingdings 2" panose="05020102010507070707" pitchFamily="18" charset="2"/>
              <a:buNone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1450" indent="-17145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SzPct val="100000"/>
              <a:buFont typeface="Arial" panose="020B0604020202020204" pitchFamily="34" charset="0"/>
              <a:buChar char="•"/>
              <a:def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2925" indent="-173038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‒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22860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3463" indent="0" algn="l" defTabSz="914400" rtl="0" eaLnBrk="1" latinLnBrk="0" hangingPunct="1">
              <a:lnSpc>
                <a:spcPct val="115000"/>
              </a:lnSpc>
              <a:spcBef>
                <a:spcPts val="400"/>
              </a:spcBef>
              <a:spcAft>
                <a:spcPts val="400"/>
              </a:spcAft>
              <a:buFont typeface="Barlow" panose="020B040602020203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Barlow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Wingdings 2" panose="05020102010507070707" pitchFamily="18" charset="2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1DAFAD"/>
                </a:solidFill>
                <a:effectLst/>
                <a:uLnTx/>
                <a:uFillTx/>
                <a:latin typeface="Barlow Condensed Light" panose="00000406000000000000" pitchFamily="2" charset="0"/>
                <a:ea typeface="+mn-ea"/>
                <a:cs typeface="+mn-cs"/>
              </a:rPr>
              <a:t>Situation familiale</a:t>
            </a:r>
          </a:p>
        </p:txBody>
      </p:sp>
      <p:sp>
        <p:nvSpPr>
          <p:cNvPr id="10" name="RECTANGLE_23">
            <a:extLst>
              <a:ext uri="{FF2B5EF4-FFF2-40B4-BE49-F238E27FC236}">
                <a16:creationId xmlns:a16="http://schemas.microsoft.com/office/drawing/2014/main" id="{FC26CB70-59D4-1034-D377-F02578C7C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351" y="9792036"/>
            <a:ext cx="88646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Exprimé en %</a:t>
            </a:r>
          </a:p>
        </p:txBody>
      </p:sp>
      <p:sp>
        <p:nvSpPr>
          <p:cNvPr id="11" name="Q1_BASE">
            <a:extLst>
              <a:ext uri="{FF2B5EF4-FFF2-40B4-BE49-F238E27FC236}">
                <a16:creationId xmlns:a16="http://schemas.microsoft.com/office/drawing/2014/main" id="{9AB201C0-EF48-A72E-D776-56EB1B5AA963}"/>
              </a:ext>
            </a:extLst>
          </p:cNvPr>
          <p:cNvSpPr/>
          <p:nvPr/>
        </p:nvSpPr>
        <p:spPr>
          <a:xfrm>
            <a:off x="5937040" y="9667180"/>
            <a:ext cx="8899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  </a:t>
            </a:r>
          </a:p>
        </p:txBody>
      </p:sp>
      <p:sp>
        <p:nvSpPr>
          <p:cNvPr id="187" name="UDA5_SUD_EST">
            <a:extLst>
              <a:ext uri="{FF2B5EF4-FFF2-40B4-BE49-F238E27FC236}">
                <a16:creationId xmlns:a16="http://schemas.microsoft.com/office/drawing/2014/main" id="{EF992493-299B-584E-D641-9BC022DFCFDD}"/>
              </a:ext>
            </a:extLst>
          </p:cNvPr>
          <p:cNvSpPr txBox="1"/>
          <p:nvPr/>
        </p:nvSpPr>
        <p:spPr>
          <a:xfrm>
            <a:off x="5783721" y="3639213"/>
            <a:ext cx="1298420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Montserrat" panose="00000500000000000000"/>
              </a:rPr>
              <a:t> </a:t>
            </a:r>
            <a:endParaRPr/>
          </a:p>
        </p:txBody>
      </p:sp>
      <p:sp>
        <p:nvSpPr>
          <p:cNvPr id="188" name="UDA5_NORD_EST">
            <a:extLst>
              <a:ext uri="{FF2B5EF4-FFF2-40B4-BE49-F238E27FC236}">
                <a16:creationId xmlns:a16="http://schemas.microsoft.com/office/drawing/2014/main" id="{DE36A58E-8D25-6BC1-46FB-1BE95E2B9600}"/>
              </a:ext>
            </a:extLst>
          </p:cNvPr>
          <p:cNvSpPr txBox="1"/>
          <p:nvPr/>
        </p:nvSpPr>
        <p:spPr>
          <a:xfrm>
            <a:off x="5771815" y="2601758"/>
            <a:ext cx="931963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Montserrat" panose="00000500000000000000"/>
              </a:rPr>
              <a:t> </a:t>
            </a:r>
            <a:endParaRPr/>
          </a:p>
        </p:txBody>
      </p:sp>
      <p:sp>
        <p:nvSpPr>
          <p:cNvPr id="189" name="UDA5_SUD_OUEST">
            <a:extLst>
              <a:ext uri="{FF2B5EF4-FFF2-40B4-BE49-F238E27FC236}">
                <a16:creationId xmlns:a16="http://schemas.microsoft.com/office/drawing/2014/main" id="{C17635F2-96B7-D2B7-5B21-075D1DC5744B}"/>
              </a:ext>
            </a:extLst>
          </p:cNvPr>
          <p:cNvSpPr txBox="1"/>
          <p:nvPr/>
        </p:nvSpPr>
        <p:spPr>
          <a:xfrm>
            <a:off x="4693438" y="3651035"/>
            <a:ext cx="1036776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Montserrat" panose="00000500000000000000"/>
              </a:rPr>
              <a:t> </a:t>
            </a:r>
            <a:endParaRPr/>
          </a:p>
        </p:txBody>
      </p:sp>
      <p:sp>
        <p:nvSpPr>
          <p:cNvPr id="190" name="UDA5_NORD_OUEST">
            <a:extLst>
              <a:ext uri="{FF2B5EF4-FFF2-40B4-BE49-F238E27FC236}">
                <a16:creationId xmlns:a16="http://schemas.microsoft.com/office/drawing/2014/main" id="{4BB76F80-EAD8-A14C-5AB5-A36F46C024BE}"/>
              </a:ext>
            </a:extLst>
          </p:cNvPr>
          <p:cNvSpPr txBox="1"/>
          <p:nvPr/>
        </p:nvSpPr>
        <p:spPr>
          <a:xfrm>
            <a:off x="4304509" y="2357862"/>
            <a:ext cx="1298420" cy="40011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Montserrat" panose="00000500000000000000"/>
              </a:rPr>
              <a:t> </a:t>
            </a:r>
            <a:endParaRPr/>
          </a:p>
        </p:txBody>
      </p:sp>
      <p:sp>
        <p:nvSpPr>
          <p:cNvPr id="191" name="UDA5_REGION_PARISIENNE">
            <a:extLst>
              <a:ext uri="{FF2B5EF4-FFF2-40B4-BE49-F238E27FC236}">
                <a16:creationId xmlns:a16="http://schemas.microsoft.com/office/drawing/2014/main" id="{69D4706D-C3AA-C230-B8C7-10E6672892F0}"/>
              </a:ext>
            </a:extLst>
          </p:cNvPr>
          <p:cNvSpPr txBox="1"/>
          <p:nvPr/>
        </p:nvSpPr>
        <p:spPr>
          <a:xfrm>
            <a:off x="5337052" y="2093740"/>
            <a:ext cx="899593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1"/>
                </a:solidFill>
                <a:latin typeface="Montserrat" panose="00000500000000000000"/>
              </a:rPr>
              <a:t>100%</a:t>
            </a:r>
            <a:endParaRPr/>
          </a:p>
        </p:txBody>
      </p:sp>
      <p:sp>
        <p:nvSpPr>
          <p:cNvPr id="136" name="UDA5_BASE">
            <a:extLst>
              <a:ext uri="{FF2B5EF4-FFF2-40B4-BE49-F238E27FC236}">
                <a16:creationId xmlns:a16="http://schemas.microsoft.com/office/drawing/2014/main" id="{09C07993-96FE-6DDB-F0F8-7C48B92EAE46}"/>
              </a:ext>
            </a:extLst>
          </p:cNvPr>
          <p:cNvSpPr/>
          <p:nvPr/>
        </p:nvSpPr>
        <p:spPr>
          <a:xfrm>
            <a:off x="5939193" y="4685938"/>
            <a:ext cx="8290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</a:p>
        </p:txBody>
      </p:sp>
      <p:graphicFrame>
        <p:nvGraphicFramePr>
          <p:cNvPr id="17" name="Q5_GRAPH" descr="Set Id=&quot;A20260430093534_001&quot;&#10;">
            <a:extLst>
              <a:ext uri="{FF2B5EF4-FFF2-40B4-BE49-F238E27FC236}">
                <a16:creationId xmlns:a16="http://schemas.microsoft.com/office/drawing/2014/main" id="{52841F60-654C-C868-6076-D3CD2B877F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9582159"/>
              </p:ext>
            </p:extLst>
          </p:nvPr>
        </p:nvGraphicFramePr>
        <p:xfrm>
          <a:off x="441143" y="5778748"/>
          <a:ext cx="3471363" cy="4010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Q5_BASE">
            <a:extLst>
              <a:ext uri="{FF2B5EF4-FFF2-40B4-BE49-F238E27FC236}">
                <a16:creationId xmlns:a16="http://schemas.microsoft.com/office/drawing/2014/main" id="{A180B07A-D105-21E4-4C38-013D818C5B4E}"/>
              </a:ext>
            </a:extLst>
          </p:cNvPr>
          <p:cNvSpPr/>
          <p:nvPr/>
        </p:nvSpPr>
        <p:spPr>
          <a:xfrm>
            <a:off x="441143" y="9667180"/>
            <a:ext cx="8290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pic>
        <p:nvPicPr>
          <p:cNvPr id="2" name="IMAGE_1">
            <a:extLst>
              <a:ext uri="{FF2B5EF4-FFF2-40B4-BE49-F238E27FC236}">
                <a16:creationId xmlns:a16="http://schemas.microsoft.com/office/drawing/2014/main" id="{DA6850E2-8A05-0EFE-ADCD-B9C3339150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285" y="107892"/>
            <a:ext cx="1287778" cy="43713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58" name="Q2_COUPLE">
            <a:extLst>
              <a:ext uri="{FF2B5EF4-FFF2-40B4-BE49-F238E27FC236}">
                <a16:creationId xmlns:a16="http://schemas.microsoft.com/office/drawing/2014/main" id="{338E8655-2F59-D6CC-7A25-257B2458D97A}"/>
              </a:ext>
            </a:extLst>
          </p:cNvPr>
          <p:cNvSpPr txBox="1"/>
          <p:nvPr/>
        </p:nvSpPr>
        <p:spPr>
          <a:xfrm>
            <a:off x="1495540" y="1811975"/>
            <a:ext cx="1298420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ontserrat" panose="00000500000000000000"/>
              </a:rPr>
              <a:t>98%</a:t>
            </a:r>
            <a:endParaRPr/>
          </a:p>
        </p:txBody>
      </p:sp>
      <p:sp>
        <p:nvSpPr>
          <p:cNvPr id="159" name="Q2_SEUL">
            <a:extLst>
              <a:ext uri="{FF2B5EF4-FFF2-40B4-BE49-F238E27FC236}">
                <a16:creationId xmlns:a16="http://schemas.microsoft.com/office/drawing/2014/main" id="{22CC25F6-2714-EAEB-6DDF-C0C2DE150F0C}"/>
              </a:ext>
            </a:extLst>
          </p:cNvPr>
          <p:cNvSpPr txBox="1"/>
          <p:nvPr/>
        </p:nvSpPr>
        <p:spPr>
          <a:xfrm>
            <a:off x="1771435" y="3452514"/>
            <a:ext cx="1298420" cy="523220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Montserrat" panose="00000500000000000000"/>
              </a:rPr>
              <a:t>2%</a:t>
            </a:r>
            <a:endParaRPr/>
          </a:p>
        </p:txBody>
      </p:sp>
      <p:sp>
        <p:nvSpPr>
          <p:cNvPr id="3" name="Q2_BASE">
            <a:extLst>
              <a:ext uri="{FF2B5EF4-FFF2-40B4-BE49-F238E27FC236}">
                <a16:creationId xmlns:a16="http://schemas.microsoft.com/office/drawing/2014/main" id="{2A7DD32F-7A52-23EF-C1D1-C15E79B57DDE}"/>
              </a:ext>
            </a:extLst>
          </p:cNvPr>
          <p:cNvSpPr/>
          <p:nvPr/>
        </p:nvSpPr>
        <p:spPr>
          <a:xfrm>
            <a:off x="443296" y="4685938"/>
            <a:ext cx="8290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Barlow"/>
                <a:ea typeface="+mn-ea"/>
                <a:cs typeface="+mn-cs"/>
              </a:rPr>
              <a:t>Base : 58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arlow"/>
              <a:ea typeface="+mn-ea"/>
              <a:cs typeface="+mn-cs"/>
            </a:endParaRPr>
          </a:p>
        </p:txBody>
      </p:sp>
      <p:graphicFrame>
        <p:nvGraphicFramePr>
          <p:cNvPr id="9" name="Q1_GRAPH" descr="Set Id=&quot;A20260430093534_002&quot;&#10;">
            <a:extLst>
              <a:ext uri="{FF2B5EF4-FFF2-40B4-BE49-F238E27FC236}">
                <a16:creationId xmlns:a16="http://schemas.microsoft.com/office/drawing/2014/main" id="{F8AE791C-FC4B-9179-0559-54A7D11BAE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5535347"/>
              </p:ext>
            </p:extLst>
          </p:nvPr>
        </p:nvGraphicFramePr>
        <p:xfrm>
          <a:off x="3912507" y="5988119"/>
          <a:ext cx="3380843" cy="3816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NOM_ENTREPRISE">
            <a:extLst>
              <a:ext uri="{FF2B5EF4-FFF2-40B4-BE49-F238E27FC236}">
                <a16:creationId xmlns:a16="http://schemas.microsoft.com/office/drawing/2014/main" id="{95F38D9F-7D41-5817-2FFE-6485918D7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201" y="162704"/>
            <a:ext cx="74219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lvl="0">
              <a:spcBef>
                <a:spcPts val="2400"/>
              </a:spcBef>
              <a:buClr>
                <a:srgbClr val="103C50"/>
              </a:buClr>
              <a:defRPr/>
            </a:pPr>
            <a:r>
              <a:rPr lang="fr-FR" sz="1400" b="1" kern="0" dirty="0">
                <a:solidFill>
                  <a:srgbClr val="000000"/>
                </a:solidFill>
              </a:rPr>
              <a:t>LES PETITES CRECHES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68493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o7_3qjqHV5WQG8hzlRBnw"/>
</p:tagLst>
</file>

<file path=ppt/theme/theme1.xml><?xml version="1.0" encoding="utf-8"?>
<a:theme xmlns:a="http://schemas.openxmlformats.org/drawingml/2006/main" name="2_Theme1">
  <a:themeElements>
    <a:clrScheme name="Ipsos_2024_v2">
      <a:dk1>
        <a:srgbClr val="000000"/>
      </a:dk1>
      <a:lt1>
        <a:sysClr val="window" lastClr="FFFFFF"/>
      </a:lt1>
      <a:dk2>
        <a:srgbClr val="1DAFAD"/>
      </a:dk2>
      <a:lt2>
        <a:srgbClr val="103C50"/>
      </a:lt2>
      <a:accent1>
        <a:srgbClr val="121B5A"/>
      </a:accent1>
      <a:accent2>
        <a:srgbClr val="E2DA51"/>
      </a:accent2>
      <a:accent3>
        <a:srgbClr val="FF740F"/>
      </a:accent3>
      <a:accent4>
        <a:srgbClr val="452567"/>
      </a:accent4>
      <a:accent5>
        <a:srgbClr val="E50158"/>
      </a:accent5>
      <a:accent6>
        <a:srgbClr val="9FE5D8"/>
      </a:accent6>
      <a:hlink>
        <a:srgbClr val="2F469C"/>
      </a:hlink>
      <a:folHlink>
        <a:srgbClr val="84329B"/>
      </a:folHlink>
    </a:clrScheme>
    <a:fontScheme name="Ipsos General">
      <a:majorFont>
        <a:latin typeface="Barlow Semi Condensed ExtraBold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7EBF0"/>
        </a:solidFill>
        <a:ln>
          <a:noFill/>
        </a:ln>
      </a:spPr>
      <a:bodyPr rtlCol="0" anchor="t"/>
      <a:lstStyle>
        <a:defPPr algn="l">
          <a:lnSpc>
            <a:spcPct val="115000"/>
          </a:lnSpc>
          <a:spcBef>
            <a:spcPts val="400"/>
          </a:spcBef>
          <a:spcAft>
            <a:spcPts val="400"/>
          </a:spcAft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15000"/>
          </a:lnSpc>
          <a:spcBef>
            <a:spcPts val="400"/>
          </a:spcBef>
          <a:spcAft>
            <a:spcPts val="400"/>
          </a:spcAft>
          <a:buSzPct val="100000"/>
          <a:defRPr sz="1200" dirty="0" smtClean="0"/>
        </a:defPPr>
      </a:lstStyle>
    </a:txDef>
  </a:objectDefaults>
  <a:extraClrSchemeLst/>
  <a:custClrLst>
    <a:custClr name="Green">
      <a:srgbClr val="2DB574"/>
    </a:custClr>
    <a:custClr name="Sky Blue">
      <a:srgbClr val="A5CEE3"/>
    </a:custClr>
    <a:custClr name="Lilac">
      <a:srgbClr val="E3D8F0"/>
    </a:custClr>
    <a:custClr name="Pastel Pink">
      <a:srgbClr val="FFE1EC"/>
    </a:custClr>
    <a:custClr name="Yellow Meringue">
      <a:srgbClr val="F3F0B9"/>
    </a:custClr>
    <a:custClr name="Delicate Turquoise">
      <a:srgbClr val="9FE5D8"/>
    </a:custClr>
    <a:custClr name=" -- ">
      <a:srgbClr val="FFFFFF"/>
    </a:custClr>
    <a:custClr name="Light Grey">
      <a:srgbClr val="E7EBF0"/>
    </a:custClr>
    <a:custClr name="Mid Grey">
      <a:srgbClr val="585858"/>
    </a:custClr>
  </a:custClrLst>
  <a:extLst>
    <a:ext uri="{05A4C25C-085E-4340-85A3-A5531E510DB2}">
      <thm15:themeFamily xmlns:thm15="http://schemas.microsoft.com/office/thememl/2012/main" name="Ipsos PPT template_general_EN.pptx" id="{90D7D33D-0145-4018-8E43-89B6DA74D6BA}" vid="{FBE148F4-D342-42E7-95AF-9F7FF21E4E3B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0_Standarddesign 15">
    <a:dk1>
      <a:srgbClr val="1F497D"/>
    </a:dk1>
    <a:lt1>
      <a:srgbClr val="FFFFFF"/>
    </a:lt1>
    <a:dk2>
      <a:srgbClr val="BCBEC0"/>
    </a:dk2>
    <a:lt2>
      <a:srgbClr val="58595B"/>
    </a:lt2>
    <a:accent1>
      <a:srgbClr val="008E94"/>
    </a:accent1>
    <a:accent2>
      <a:srgbClr val="FBB040"/>
    </a:accent2>
    <a:accent3>
      <a:srgbClr val="FFFFFF"/>
    </a:accent3>
    <a:accent4>
      <a:srgbClr val="193D6A"/>
    </a:accent4>
    <a:accent5>
      <a:srgbClr val="AAC6C8"/>
    </a:accent5>
    <a:accent6>
      <a:srgbClr val="E39F39"/>
    </a:accent6>
    <a:hlink>
      <a:srgbClr val="ED6737"/>
    </a:hlink>
    <a:folHlink>
      <a:srgbClr val="A8CCDD"/>
    </a:folHlink>
  </a:clrScheme>
  <a:fontScheme name="10_Standarddesign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10_Standarddesign 15">
    <a:dk1>
      <a:srgbClr val="1F497D"/>
    </a:dk1>
    <a:lt1>
      <a:srgbClr val="FFFFFF"/>
    </a:lt1>
    <a:dk2>
      <a:srgbClr val="BCBEC0"/>
    </a:dk2>
    <a:lt2>
      <a:srgbClr val="58595B"/>
    </a:lt2>
    <a:accent1>
      <a:srgbClr val="008E94"/>
    </a:accent1>
    <a:accent2>
      <a:srgbClr val="FBB040"/>
    </a:accent2>
    <a:accent3>
      <a:srgbClr val="FFFFFF"/>
    </a:accent3>
    <a:accent4>
      <a:srgbClr val="193D6A"/>
    </a:accent4>
    <a:accent5>
      <a:srgbClr val="AAC6C8"/>
    </a:accent5>
    <a:accent6>
      <a:srgbClr val="E39F39"/>
    </a:accent6>
    <a:hlink>
      <a:srgbClr val="ED6737"/>
    </a:hlink>
    <a:folHlink>
      <a:srgbClr val="A8CCDD"/>
    </a:folHlink>
  </a:clrScheme>
  <a:fontScheme name="10_Standarddesign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10_Standarddesign 15">
    <a:dk1>
      <a:srgbClr val="1F497D"/>
    </a:dk1>
    <a:lt1>
      <a:srgbClr val="FFFFFF"/>
    </a:lt1>
    <a:dk2>
      <a:srgbClr val="BCBEC0"/>
    </a:dk2>
    <a:lt2>
      <a:srgbClr val="58595B"/>
    </a:lt2>
    <a:accent1>
      <a:srgbClr val="008E94"/>
    </a:accent1>
    <a:accent2>
      <a:srgbClr val="FBB040"/>
    </a:accent2>
    <a:accent3>
      <a:srgbClr val="FFFFFF"/>
    </a:accent3>
    <a:accent4>
      <a:srgbClr val="193D6A"/>
    </a:accent4>
    <a:accent5>
      <a:srgbClr val="AAC6C8"/>
    </a:accent5>
    <a:accent6>
      <a:srgbClr val="E39F39"/>
    </a:accent6>
    <a:hlink>
      <a:srgbClr val="ED6737"/>
    </a:hlink>
    <a:folHlink>
      <a:srgbClr val="A8CCDD"/>
    </a:folHlink>
  </a:clrScheme>
  <a:fontScheme name="10_Standarddesign">
    <a:majorFont>
      <a:latin typeface="Calibri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76E72578BF224C9D1065E5254F143E" ma:contentTypeVersion="4" ma:contentTypeDescription="Create a new document." ma:contentTypeScope="" ma:versionID="7d1e434c8c64c0bca9f55a8e8bee87c8">
  <xsd:schema xmlns:xsd="http://www.w3.org/2001/XMLSchema" xmlns:xs="http://www.w3.org/2001/XMLSchema" xmlns:p="http://schemas.microsoft.com/office/2006/metadata/properties" xmlns:ns2="14b62393-7d55-4b03-a3cb-ff2883bc24d7" xmlns:ns3="c4cc49a3-c245-4d26-8eb1-f32e98b45ef1" targetNamespace="http://schemas.microsoft.com/office/2006/metadata/properties" ma:root="true" ma:fieldsID="a14b78f1f358a1148cf4ab660faadf6b" ns2:_="" ns3:_="">
    <xsd:import namespace="14b62393-7d55-4b03-a3cb-ff2883bc24d7"/>
    <xsd:import namespace="c4cc49a3-c245-4d26-8eb1-f32e98b45ef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62393-7d55-4b03-a3cb-ff2883bc24d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cc49a3-c245-4d26-8eb1-f32e98b45e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A34ADF-89C8-4CAB-8AAC-FAECAED55632}">
  <ds:schemaRefs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c4cc49a3-c245-4d26-8eb1-f32e98b45ef1"/>
    <ds:schemaRef ds:uri="http://purl.org/dc/terms/"/>
    <ds:schemaRef ds:uri="http://purl.org/dc/dcmitype/"/>
    <ds:schemaRef ds:uri="14b62393-7d55-4b03-a3cb-ff2883bc24d7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A6550C0-A2F2-410F-9277-128B9DB5B6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4C4C98-94E8-4D8A-9670-1504DD8D01B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b62393-7d55-4b03-a3cb-ff2883bc24d7"/>
    <ds:schemaRef ds:uri="c4cc49a3-c245-4d26-8eb1-f32e98b45e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1777</Words>
  <Application>Microsoft Office PowerPoint</Application>
  <PresentationFormat>Personnalisé</PresentationFormat>
  <Paragraphs>419</Paragraphs>
  <Slides>12</Slides>
  <Notes>12</Notes>
  <HiddenSlides>0</HiddenSlides>
  <MMClips>0</MMClips>
  <ScaleCrop>false</ScaleCrop>
  <HeadingPairs>
    <vt:vector size="8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Barlow</vt:lpstr>
      <vt:lpstr>Barlow Condensed Light</vt:lpstr>
      <vt:lpstr>Barlow Semi Condensed ExtraBold</vt:lpstr>
      <vt:lpstr>Calibri</vt:lpstr>
      <vt:lpstr>Montserrat</vt:lpstr>
      <vt:lpstr>Wingdings</vt:lpstr>
      <vt:lpstr>Wingdings 2</vt:lpstr>
      <vt:lpstr>2_Theme1</vt:lpstr>
      <vt:lpstr>Diapositive think-cell</vt:lpstr>
      <vt:lpstr>Baromètre DE SATISFACTION 2026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IPSOS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XXX</dc:creator>
  <cp:lastModifiedBy>Andre-Julien Charvet</cp:lastModifiedBy>
  <cp:revision>876</cp:revision>
  <cp:lastPrinted>2026-06-09T09:52:01Z</cp:lastPrinted>
  <dcterms:created xsi:type="dcterms:W3CDTF">2016-04-11T13:23:22Z</dcterms:created>
  <dcterms:modified xsi:type="dcterms:W3CDTF">2026-06-09T09:52:08Z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0x0101000176E72578BF224C9D1065E5254F143E</vt:lpwstr>
  </property>
</Properties>
</file>