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notesSlides/notesSlide2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theme/themeOverride1.xml" ContentType="application/vnd.openxmlformats-officedocument.themeOverride+xml"/>
  <Override PartName="/ppt/charts/chart40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1" r:id="rId5"/>
    <p:sldId id="287" r:id="rId6"/>
    <p:sldId id="278" r:id="rId7"/>
    <p:sldId id="298" r:id="rId8"/>
    <p:sldId id="288" r:id="rId9"/>
    <p:sldId id="302" r:id="rId10"/>
    <p:sldId id="289" r:id="rId11"/>
    <p:sldId id="281" r:id="rId12"/>
    <p:sldId id="293" r:id="rId13"/>
    <p:sldId id="303" r:id="rId14"/>
    <p:sldId id="297" r:id="rId15"/>
    <p:sldId id="301" r:id="rId16"/>
  </p:sldIdLst>
  <p:sldSz cx="7561263" cy="10693400"/>
  <p:notesSz cx="7104063" cy="10234613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anose="020B0604020202020204" charset="0"/>
      <p:regular r:id="rId23"/>
      <p:bold r:id="rId24"/>
      <p:italic r:id="rId25"/>
      <p:boldItalic r:id="rId2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VY Elsa" initials="HE" lastIdx="7" clrIdx="0">
    <p:extLst>
      <p:ext uri="{19B8F6BF-5375-455C-9EA6-DF929625EA0E}">
        <p15:presenceInfo xmlns:p15="http://schemas.microsoft.com/office/powerpoint/2012/main" userId="S::elsahervy@office17567.o365.ovh.com::59303e27-40b6-43bf-bb42-b1328b9526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CCFF"/>
    <a:srgbClr val="FDB910"/>
    <a:srgbClr val="FDBA0F"/>
    <a:srgbClr val="F1BE48"/>
    <a:srgbClr val="EC8C45"/>
    <a:srgbClr val="2F469C"/>
    <a:srgbClr val="009D9C"/>
    <a:srgbClr val="EC8C3C"/>
    <a:srgbClr val="EC8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08" autoAdjust="0"/>
    <p:restoredTop sz="92729" autoAdjust="0"/>
  </p:normalViewPr>
  <p:slideViewPr>
    <p:cSldViewPr>
      <p:cViewPr varScale="1">
        <p:scale>
          <a:sx n="44" d="100"/>
          <a:sy n="44" d="100"/>
        </p:scale>
        <p:origin x="2436" y="6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12" y="108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78240233778430202"/>
          <c:h val="0.7897408688873784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BD2-45AF-80B2-4EE26F492A3D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BD2-45AF-80B2-4EE26F492A3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Recommandation globale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D2-45AF-80B2-4EE26F492A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0AA-47A2-A8C6-1A7BCA7BA14B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0AA-47A2-A8C6-1A7BCA7BA14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Satisfaction globale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AA-47A2-A8C6-1A7BCA7BA1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rgbClr val="2F469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D8F-4739-8E89-B4046FF3D270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D8F-4739-8E89-B4046FF3D27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Confiance accordée par les parents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8F-4739-8E89-B4046FF3D2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085-4D21-B632-BC445B111943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085-4D21-B632-BC445B111943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Recommandation globale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9.3000000000000007</c:v>
                </c:pt>
                <c:pt idx="1">
                  <c:v>0.69999999999999929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85-4D21-B632-BC445B1119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0AA-47A2-A8C6-1A7BCA7BA14B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0AA-47A2-A8C6-1A7BCA7BA14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Satisfaction globale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AA-47A2-A8C6-1A7BCA7BA1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rgbClr val="2F469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D8F-4739-8E89-B4046FF3D270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D8F-4739-8E89-B4046FF3D27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Confiance accordée par les parents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8F-4739-8E89-B4046FF3D2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085-4D21-B632-BC445B111943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085-4D21-B632-BC445B111943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Recommandation globale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9.6</c:v>
                </c:pt>
                <c:pt idx="1">
                  <c:v>0.40000000000000036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85-4D21-B632-BC445B1119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0AA-47A2-A8C6-1A7BCA7BA14B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0AA-47A2-A8C6-1A7BCA7BA14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Satisfaction globale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AA-47A2-A8C6-1A7BCA7BA1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rgbClr val="2F469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D8F-4739-8E89-B4046FF3D270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D8F-4739-8E89-B4046FF3D27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Confiance accordée par les parents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8F-4739-8E89-B4046FF3D2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085-4D21-B632-BC445B111943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085-4D21-B632-BC445B111943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Recommandation globale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8.6999999999999993</c:v>
                </c:pt>
                <c:pt idx="1">
                  <c:v>1.3000000000000007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85-4D21-B632-BC445B1119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0AA-47A2-A8C6-1A7BCA7BA14B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0AA-47A2-A8C6-1A7BCA7BA14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Satisfaction globale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AA-47A2-A8C6-1A7BCA7BA1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78240233778430202"/>
          <c:h val="0.7897408688873784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BD2-45AF-80B2-4EE26F492A3D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BD2-45AF-80B2-4EE26F492A3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Recommandation globale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9.1999999999999993</c:v>
                </c:pt>
                <c:pt idx="1">
                  <c:v>0.80000000000000071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D2-45AF-80B2-4EE26F492A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rgbClr val="2F469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D8F-4739-8E89-B4046FF3D270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D8F-4739-8E89-B4046FF3D27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Confiance accordée par les parents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8F-4739-8E89-B4046FF3D2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085-4D21-B632-BC445B111943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085-4D21-B632-BC445B111943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Recommandation globale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9.1999999999999993</c:v>
                </c:pt>
                <c:pt idx="1">
                  <c:v>0.80000000000000071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85-4D21-B632-BC445B1119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75998303735809"/>
          <c:y val="2.5275950231889204E-2"/>
          <c:w val="0.48214496134818013"/>
          <c:h val="0.9494480995362215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Feuil1!$A$2:$A$12</c:f>
              <c:strCache>
                <c:ptCount val="11"/>
                <c:pt idx="0">
                  <c:v>L’amplitude d’ouverture de la crèche</c:v>
                </c:pt>
                <c:pt idx="1">
                  <c:v>La securité affective et physique de votre enfant</c:v>
                </c:pt>
                <c:pt idx="2">
                  <c:v>Les ateliers et activités animés par les professionnels</c:v>
                </c:pt>
                <c:pt idx="3">
                  <c:v>Les jeux libres, l’éveil et l’accès aux jouets</c:v>
                </c:pt>
                <c:pt idx="4">
                  <c:v>La qualité des repas</c:v>
                </c:pt>
                <c:pt idx="5">
                  <c:v>Le respect du rythme de l'enfant</c:v>
                </c:pt>
                <c:pt idx="6">
                  <c:v>La qualité globale des locaux</c:v>
                </c:pt>
                <c:pt idx="7">
                  <c:v>La qualité des soins de change</c:v>
                </c:pt>
                <c:pt idx="8">
                  <c:v>L’information aux familles</c:v>
                </c:pt>
                <c:pt idx="9">
                  <c:v>Les actions de soutien à la parentalité</c:v>
                </c:pt>
                <c:pt idx="10">
                  <c:v>La qualité du sommeil</c:v>
                </c:pt>
              </c:strCache>
            </c:strRef>
          </c:cat>
          <c:val>
            <c:numRef>
              <c:f>Feuil1!$B$2:$B$12</c:f>
              <c:numCache>
                <c:formatCode>0.0</c:formatCode>
                <c:ptCount val="11"/>
                <c:pt idx="0">
                  <c:v>9.76</c:v>
                </c:pt>
                <c:pt idx="1">
                  <c:v>9.52</c:v>
                </c:pt>
                <c:pt idx="2">
                  <c:v>9.4230769231</c:v>
                </c:pt>
                <c:pt idx="3">
                  <c:v>9.4166666666999994</c:v>
                </c:pt>
                <c:pt idx="4">
                  <c:v>9.0384615385</c:v>
                </c:pt>
                <c:pt idx="5">
                  <c:v>8.8076923077</c:v>
                </c:pt>
                <c:pt idx="6">
                  <c:v>8.7777777778000008</c:v>
                </c:pt>
                <c:pt idx="7">
                  <c:v>8.6153846154</c:v>
                </c:pt>
                <c:pt idx="8">
                  <c:v>8.5769230769</c:v>
                </c:pt>
                <c:pt idx="9">
                  <c:v>8.3333333333000006</c:v>
                </c:pt>
                <c:pt idx="1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49-480A-8C31-58B2FCCFA3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=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Feuil1!$A$2:$A$12</c:f>
              <c:strCache>
                <c:ptCount val="11"/>
                <c:pt idx="0">
                  <c:v>L’amplitude d’ouverture de la crèche</c:v>
                </c:pt>
                <c:pt idx="1">
                  <c:v>La securité affective et physique de votre enfant</c:v>
                </c:pt>
                <c:pt idx="2">
                  <c:v>Les ateliers et activités animés par les professionnels</c:v>
                </c:pt>
                <c:pt idx="3">
                  <c:v>Les jeux libres, l’éveil et l’accès aux jouets</c:v>
                </c:pt>
                <c:pt idx="4">
                  <c:v>La qualité des repas</c:v>
                </c:pt>
                <c:pt idx="5">
                  <c:v>Le respect du rythme de l'enfant</c:v>
                </c:pt>
                <c:pt idx="6">
                  <c:v>La qualité globale des locaux</c:v>
                </c:pt>
                <c:pt idx="7">
                  <c:v>La qualité des soins de change</c:v>
                </c:pt>
                <c:pt idx="8">
                  <c:v>L’information aux familles</c:v>
                </c:pt>
                <c:pt idx="9">
                  <c:v>Les actions de soutien à la parentalité</c:v>
                </c:pt>
                <c:pt idx="10">
                  <c:v>La qualité du sommeil</c:v>
                </c:pt>
              </c:strCache>
            </c:strRef>
          </c:cat>
          <c:val>
            <c:numRef>
              <c:f>Feuil1!$C$2:$C$12</c:f>
              <c:numCache>
                <c:formatCode>0.0</c:formatCode>
                <c:ptCount val="11"/>
                <c:pt idx="0">
                  <c:v>0</c:v>
                </c:pt>
                <c:pt idx="1">
                  <c:v>0.48000000000000043</c:v>
                </c:pt>
                <c:pt idx="2">
                  <c:v>0</c:v>
                </c:pt>
                <c:pt idx="3">
                  <c:v>0.58333333330000059</c:v>
                </c:pt>
                <c:pt idx="4">
                  <c:v>0.9615384615</c:v>
                </c:pt>
                <c:pt idx="5">
                  <c:v>1.1923076923</c:v>
                </c:pt>
                <c:pt idx="6">
                  <c:v>1.2222222221999992</c:v>
                </c:pt>
                <c:pt idx="7">
                  <c:v>1.3846153846</c:v>
                </c:pt>
                <c:pt idx="8">
                  <c:v>1.4230769231</c:v>
                </c:pt>
                <c:pt idx="9">
                  <c:v>1.6666666666999994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49-480A-8C31-58B2FCCFA3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+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E323D0B-3876-473D-814B-CE2AB3F3FA98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E33-4A92-A467-A8FB87C1803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34AF2B6-9F0C-4DCD-918E-23B289ACCFBD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E33-4A92-A467-A8FB87C1803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7F8DC7D-CDEF-4301-A297-9D80D3F87FBE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E33-4A92-A467-A8FB87C1803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6DC6EF3-0689-4D9E-98B8-96B0059D4494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E33-4A92-A467-A8FB87C1803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E66897D-3BF7-4557-8047-3D6BA0D7EEE1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2E33-4A92-A467-A8FB87C1803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37299EB-9A3B-4AEF-A83E-63C47938B4D7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E33-4A92-A467-A8FB87C1803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7CE1F59-66D2-4900-AF28-740B5465B7F1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2E33-4A92-A467-A8FB87C1803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6CCC10F-4DE1-432F-87D2-38A291FE3F6F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2E33-4A92-A467-A8FB87C1803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3FA1EE6F-9741-4FF9-800E-007BCF3E88C3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2E33-4A92-A467-A8FB87C1803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30FC1C3-D10B-4A82-9B44-5E3C925046BB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2E33-4A92-A467-A8FB87C1803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487693FA-A46D-45A7-A301-5044EE228FD1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2E33-4A92-A467-A8FB87C180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B050"/>
                    </a:solidFill>
                    <a:latin typeface="Wingdings" panose="05000000000000000000" pitchFamily="2" charset="2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Feuil1!$A$2:$A$12</c:f>
              <c:strCache>
                <c:ptCount val="11"/>
                <c:pt idx="0">
                  <c:v>L’amplitude d’ouverture de la crèche</c:v>
                </c:pt>
                <c:pt idx="1">
                  <c:v>La securité affective et physique de votre enfant</c:v>
                </c:pt>
                <c:pt idx="2">
                  <c:v>Les ateliers et activités animés par les professionnels</c:v>
                </c:pt>
                <c:pt idx="3">
                  <c:v>Les jeux libres, l’éveil et l’accès aux jouets</c:v>
                </c:pt>
                <c:pt idx="4">
                  <c:v>La qualité des repas</c:v>
                </c:pt>
                <c:pt idx="5">
                  <c:v>Le respect du rythme de l'enfant</c:v>
                </c:pt>
                <c:pt idx="6">
                  <c:v>La qualité globale des locaux</c:v>
                </c:pt>
                <c:pt idx="7">
                  <c:v>La qualité des soins de change</c:v>
                </c:pt>
                <c:pt idx="8">
                  <c:v>L’information aux familles</c:v>
                </c:pt>
                <c:pt idx="9">
                  <c:v>Les actions de soutien à la parentalité</c:v>
                </c:pt>
                <c:pt idx="10">
                  <c:v>La qualité du sommeil</c:v>
                </c:pt>
              </c:strCache>
            </c:strRef>
          </c:cat>
          <c:val>
            <c:numRef>
              <c:f>Feuil1!$D$2:$D$12</c:f>
              <c:numCache>
                <c:formatCode>0.0</c:formatCode>
                <c:ptCount val="11"/>
                <c:pt idx="0">
                  <c:v>0.24000000000000021</c:v>
                </c:pt>
                <c:pt idx="1">
                  <c:v>0</c:v>
                </c:pt>
                <c:pt idx="2">
                  <c:v>0.5769230769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Feuil1!$H$2:$H$12</c15:f>
                <c15:dlblRangeCache>
                  <c:ptCount val="11"/>
                  <c:pt idx="0">
                    <c:v>ì</c:v>
                  </c:pt>
                  <c:pt idx="2">
                    <c:v>ì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9649-480A-8C31-58B2FCCFA3B2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Série -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DA9AAFC-93FD-4007-87DB-F6C1A4904AFC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2E33-4A92-A467-A8FB87C1803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71A484F-FA9A-452E-9C35-C31A30F70DAD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2E33-4A92-A467-A8FB87C1803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AE3AA51-2737-4CF4-84E2-EBD23DD5EFDF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2E33-4A92-A467-A8FB87C1803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B626161-312B-4A1A-A06D-902FA470EB91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2E33-4A92-A467-A8FB87C1803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7C9EFA7-4E6E-4F29-A446-A914DBAEEE85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2E33-4A92-A467-A8FB87C1803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0F25973-4154-4914-A8DB-7904D1A871C5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2E33-4A92-A467-A8FB87C1803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EAC4567-DE8E-46D3-B9D6-5321678E01BE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2E33-4A92-A467-A8FB87C1803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896B25E-A11E-4F8D-BD21-89249D4DC38F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2E33-4A92-A467-A8FB87C1803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8130313-DF48-4657-BE9A-3D09598926ED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2E33-4A92-A467-A8FB87C1803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F6F5D6B-2108-4506-8ADB-C0C038510D42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2E33-4A92-A467-A8FB87C1803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AFAE156A-4299-4D4A-9416-285D39F09A9F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2E33-4A92-A467-A8FB87C180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Wingdings" panose="05000000000000000000" pitchFamily="2" charset="2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Feuil1!$A$2:$A$12</c:f>
              <c:strCache>
                <c:ptCount val="11"/>
                <c:pt idx="0">
                  <c:v>L’amplitude d’ouverture de la crèche</c:v>
                </c:pt>
                <c:pt idx="1">
                  <c:v>La securité affective et physique de votre enfant</c:v>
                </c:pt>
                <c:pt idx="2">
                  <c:v>Les ateliers et activités animés par les professionnels</c:v>
                </c:pt>
                <c:pt idx="3">
                  <c:v>Les jeux libres, l’éveil et l’accès aux jouets</c:v>
                </c:pt>
                <c:pt idx="4">
                  <c:v>La qualité des repas</c:v>
                </c:pt>
                <c:pt idx="5">
                  <c:v>Le respect du rythme de l'enfant</c:v>
                </c:pt>
                <c:pt idx="6">
                  <c:v>La qualité globale des locaux</c:v>
                </c:pt>
                <c:pt idx="7">
                  <c:v>La qualité des soins de change</c:v>
                </c:pt>
                <c:pt idx="8">
                  <c:v>L’information aux familles</c:v>
                </c:pt>
                <c:pt idx="9">
                  <c:v>Les actions de soutien à la parentalité</c:v>
                </c:pt>
                <c:pt idx="10">
                  <c:v>La qualité du sommeil</c:v>
                </c:pt>
              </c:strCache>
            </c:strRef>
          </c:cat>
          <c:val>
            <c:numRef>
              <c:f>Feuil1!$E$2:$E$12</c:f>
              <c:numCache>
                <c:formatCode>0.0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Feuil1!$I$2:$I$12</c15:f>
                <c15:dlblRangeCache>
                  <c:ptCount val="11"/>
                </c15:dlblRangeCache>
              </c15:datalabelsRange>
            </c:ext>
            <c:ext xmlns:c16="http://schemas.microsoft.com/office/drawing/2014/chart" uri="{C3380CC4-5D6E-409C-BE32-E72D297353CC}">
              <c16:uniqueId val="{0000000B-2E33-4A92-A467-A8FB87C18039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Diff+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6DB4917-5780-4C45-BAFD-19F662F22159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2E33-4A92-A467-A8FB87C1803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0490571-2A45-4C1D-A976-D3F912F3F43D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2E33-4A92-A467-A8FB87C1803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F153845-0B73-4A4E-88CD-FAD02D9D0F92}" type="CELLRANGE">
                      <a:rPr lang="fr-FR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2E33-4A92-A467-A8FB87C1803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2DFF346-7ECA-43C6-9BDE-648CF51183DB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2E33-4A92-A467-A8FB87C1803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4AF92A2-23BB-4598-B36E-72B0903D7B32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2E33-4A92-A467-A8FB87C1803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107F45D-5FE6-483A-B9B9-6ACDA3894F1E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2E33-4A92-A467-A8FB87C1803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33A52E8-2502-4C14-A188-88738194ADE4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2E33-4A92-A467-A8FB87C1803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A255BA7-3908-450A-A19B-F587AFF95068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2E33-4A92-A467-A8FB87C1803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4DE8D50-78EC-4CFF-A3F6-0FC1DB6D9839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2E33-4A92-A467-A8FB87C1803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7C91323-E347-4A24-AA8E-DB21C44CFD8A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2E33-4A92-A467-A8FB87C1803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4C597231-E0FF-4F79-8AD0-356FBB64DEAE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2E33-4A92-A467-A8FB87C180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Feuil1!$A$2:$A$12</c:f>
              <c:strCache>
                <c:ptCount val="11"/>
                <c:pt idx="0">
                  <c:v>L’amplitude d’ouverture de la crèche</c:v>
                </c:pt>
                <c:pt idx="1">
                  <c:v>La securité affective et physique de votre enfant</c:v>
                </c:pt>
                <c:pt idx="2">
                  <c:v>Les ateliers et activités animés par les professionnels</c:v>
                </c:pt>
                <c:pt idx="3">
                  <c:v>Les jeux libres, l’éveil et l’accès aux jouets</c:v>
                </c:pt>
                <c:pt idx="4">
                  <c:v>La qualité des repas</c:v>
                </c:pt>
                <c:pt idx="5">
                  <c:v>Le respect du rythme de l'enfant</c:v>
                </c:pt>
                <c:pt idx="6">
                  <c:v>La qualité globale des locaux</c:v>
                </c:pt>
                <c:pt idx="7">
                  <c:v>La qualité des soins de change</c:v>
                </c:pt>
                <c:pt idx="8">
                  <c:v>L’information aux familles</c:v>
                </c:pt>
                <c:pt idx="9">
                  <c:v>Les actions de soutien à la parentalité</c:v>
                </c:pt>
                <c:pt idx="10">
                  <c:v>La qualité du sommeil</c:v>
                </c:pt>
              </c:strCache>
            </c:strRef>
          </c:cat>
          <c:val>
            <c:numRef>
              <c:f>Feuil1!$F$2:$F$12</c:f>
              <c:numCache>
                <c:formatCode>0.00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Feuil1!$J$2:$J$12</c15:f>
                <c15:dlblRangeCache>
                  <c:ptCount val="11"/>
                  <c:pt idx="0">
                    <c:v>+0,5 pts</c:v>
                  </c:pt>
                  <c:pt idx="2">
                    <c:v>+0,8 pts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7-2E33-4A92-A467-A8FB87C18039}"/>
            </c:ext>
          </c:extLst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Diff-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683CF63-151A-40C8-82A8-52768AB8A7ED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2E33-4A92-A467-A8FB87C1803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08AA4B6-8329-4447-9587-AC3125719CFD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2E33-4A92-A467-A8FB87C1803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A161C8F-747E-4591-B289-C64DB98ACC39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6-2E33-4A92-A467-A8FB87C1803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33EF77B-732D-485C-9527-3B73E99E3E10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7-2E33-4A92-A467-A8FB87C1803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B522CE4-254D-4527-81B2-D3F62CB3D8B6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8-2E33-4A92-A467-A8FB87C1803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E281E0F-F4C3-44E2-AB9A-1B3BEF1E05A3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9-2E33-4A92-A467-A8FB87C1803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2B2E581-A50E-46E1-9D24-3C8FC585AC26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2E33-4A92-A467-A8FB87C1803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D8FEDD0-D33B-4C2B-B803-EBD20D5971AF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B-2E33-4A92-A467-A8FB87C1803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1B88E06-D8BF-4FB6-91FB-E0494A769DF6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C-2E33-4A92-A467-A8FB87C1803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FC440149-DA78-499A-8522-88B9F9FECF34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D-2E33-4A92-A467-A8FB87C1803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8624F5D1-96AD-42DA-B788-5721FA3ADC6B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E-2E33-4A92-A467-A8FB87C180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Feuil1!$A$2:$A$12</c:f>
              <c:strCache>
                <c:ptCount val="11"/>
                <c:pt idx="0">
                  <c:v>L’amplitude d’ouverture de la crèche</c:v>
                </c:pt>
                <c:pt idx="1">
                  <c:v>La securité affective et physique de votre enfant</c:v>
                </c:pt>
                <c:pt idx="2">
                  <c:v>Les ateliers et activités animés par les professionnels</c:v>
                </c:pt>
                <c:pt idx="3">
                  <c:v>Les jeux libres, l’éveil et l’accès aux jouets</c:v>
                </c:pt>
                <c:pt idx="4">
                  <c:v>La qualité des repas</c:v>
                </c:pt>
                <c:pt idx="5">
                  <c:v>Le respect du rythme de l'enfant</c:v>
                </c:pt>
                <c:pt idx="6">
                  <c:v>La qualité globale des locaux</c:v>
                </c:pt>
                <c:pt idx="7">
                  <c:v>La qualité des soins de change</c:v>
                </c:pt>
                <c:pt idx="8">
                  <c:v>L’information aux familles</c:v>
                </c:pt>
                <c:pt idx="9">
                  <c:v>Les actions de soutien à la parentalité</c:v>
                </c:pt>
                <c:pt idx="10">
                  <c:v>La qualité du sommeil</c:v>
                </c:pt>
              </c:strCache>
            </c:strRef>
          </c:cat>
          <c:val>
            <c:numRef>
              <c:f>Feuil1!$G$2:$G$12</c:f>
              <c:numCache>
                <c:formatCode>0.00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Feuil1!$K$2:$K$12</c15:f>
                <c15:dlblRangeCache>
                  <c:ptCount val="11"/>
                </c15:dlblRangeCache>
              </c15:datalabelsRange>
            </c:ext>
            <c:ext xmlns:c16="http://schemas.microsoft.com/office/drawing/2014/chart" uri="{C3380CC4-5D6E-409C-BE32-E72D297353CC}">
              <c16:uniqueId val="{00000018-2E33-4A92-A467-A8FB87C18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3777448"/>
        <c:axId val="583778432"/>
      </c:barChart>
      <c:catAx>
        <c:axId val="5837774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200" b="0" i="0" u="none" strike="noStrike" kern="1200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583778432"/>
        <c:crosses val="autoZero"/>
        <c:auto val="1"/>
        <c:lblAlgn val="ctr"/>
        <c:lblOffset val="1"/>
        <c:noMultiLvlLbl val="0"/>
      </c:catAx>
      <c:valAx>
        <c:axId val="583778432"/>
        <c:scaling>
          <c:orientation val="minMax"/>
          <c:max val="1.05"/>
          <c:min val="0"/>
        </c:scaling>
        <c:delete val="1"/>
        <c:axPos val="t"/>
        <c:majorGridlines>
          <c:spPr>
            <a:ln w="9525" cap="flat" cmpd="sng" algn="ctr">
              <a:solidFill>
                <a:schemeClr val="bg1">
                  <a:alpha val="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83777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80870827713244"/>
          <c:y val="0.33373217961381624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rgbClr val="2F469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16-464D-93D6-C07B5A9E630C}"/>
              </c:ext>
            </c:extLst>
          </c:dPt>
          <c:dPt>
            <c:idx val="1"/>
            <c:bubble3D val="0"/>
            <c:spPr>
              <a:solidFill>
                <a:srgbClr val="009D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16-464D-93D6-C07B5A9E630C}"/>
              </c:ext>
            </c:extLst>
          </c:dPt>
          <c:dPt>
            <c:idx val="2"/>
            <c:bubble3D val="0"/>
            <c:spPr>
              <a:solidFill>
                <a:srgbClr val="EC8C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16-464D-93D6-C07B5A9E630C}"/>
              </c:ext>
            </c:extLst>
          </c:dPt>
          <c:dPt>
            <c:idx val="3"/>
            <c:bubble3D val="0"/>
            <c:spPr>
              <a:solidFill>
                <a:srgbClr val="F1BE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16-464D-93D6-C07B5A9E630C}"/>
              </c:ext>
            </c:extLst>
          </c:dPt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16-464D-93D6-C07B5A9E63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80870827713244"/>
          <c:y val="0.33373217961381624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rgbClr val="2F469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CD-48C6-844E-1D08FF51D556}"/>
              </c:ext>
            </c:extLst>
          </c:dPt>
          <c:dPt>
            <c:idx val="1"/>
            <c:bubble3D val="0"/>
            <c:spPr>
              <a:solidFill>
                <a:srgbClr val="009D9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CD-48C6-844E-1D08FF51D556}"/>
              </c:ext>
            </c:extLst>
          </c:dPt>
          <c:dPt>
            <c:idx val="2"/>
            <c:bubble3D val="0"/>
            <c:spPr>
              <a:solidFill>
                <a:srgbClr val="EC8C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CD-48C6-844E-1D08FF51D556}"/>
              </c:ext>
            </c:extLst>
          </c:dPt>
          <c:dPt>
            <c:idx val="3"/>
            <c:bubble3D val="0"/>
            <c:spPr>
              <a:solidFill>
                <a:srgbClr val="F1BE4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CD-48C6-844E-1D08FF51D556}"/>
              </c:ext>
            </c:extLst>
          </c:dPt>
          <c:dLbls>
            <c:delete val="1"/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</c:formatCode>
                <c:ptCount val="4"/>
                <c:pt idx="0">
                  <c:v>93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CD-48C6-844E-1D08FF51D5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FDA-482B-A023-EA128CD06A7C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4FDA-482B-A023-EA128CD06A7C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Satisfaction globale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4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DA-482B-A023-EA128CD06A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rgbClr val="2F469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8B6D-457D-836D-6E65688B3328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8B6D-457D-836D-6E65688B332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Confiance accordée par les parents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58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6D-457D-836D-6E65688B33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4E2-4C0A-8E92-782B9B5D55C0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4E2-4C0A-8E92-782B9B5D55C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Recommandation globale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8.8000000000000007</c:v>
                </c:pt>
                <c:pt idx="1">
                  <c:v>1.1999999999999993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E2-4C0A-8E92-782B9B5D55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FC3-479D-BD96-CD83E328492F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FC3-479D-BD96-CD83E328492F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9.1999999999999993</c:v>
                </c:pt>
                <c:pt idx="1">
                  <c:v>0.80000000000000071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C3-479D-BD96-CD83E32849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78240233778430202"/>
          <c:h val="0.7897408688873784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BD2-45AF-80B2-4EE26F492A3D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BD2-45AF-80B2-4EE26F492A3D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Recommandation globale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9.4</c:v>
                </c:pt>
                <c:pt idx="1">
                  <c:v>0.59999999999999964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D2-45AF-80B2-4EE26F492A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2C5-4CA9-AA91-BBA80D0E7708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2C5-4CA9-AA91-BBA80D0E7708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8.6</c:v>
                </c:pt>
                <c:pt idx="1">
                  <c:v>1.4000000000000004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C5-4CA9-AA91-BBA80D0E77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rgbClr val="F1BE4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FC3-479D-BD96-CD83E328492F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FC3-479D-BD96-CD83E328492F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C3-479D-BD96-CD83E32849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rgbClr val="F1BE4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FC3-479D-BD96-CD83E328492F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FC3-479D-BD96-CD83E328492F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C3-479D-BD96-CD83E32849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66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FC3-479D-BD96-CD83E328492F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FC3-479D-BD96-CD83E328492F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C3-479D-BD96-CD83E32849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rgbClr val="FF66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FC3-479D-BD96-CD83E328492F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FC3-479D-BD96-CD83E328492F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98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C3-479D-BD96-CD83E32849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74C-400E-8A1D-29CE01E08A66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74C-400E-8A1D-29CE01E08A66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4C-400E-8A1D-29CE01E08A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BC6-45D8-99F4-DA681D60F834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BC6-45D8-99F4-DA681D60F834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C6-45D8-99F4-DA681D60F8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0C6-4AD3-B206-3219ADDA2C79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0C6-4AD3-B206-3219ADDA2C79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9.4</c:v>
                </c:pt>
                <c:pt idx="1">
                  <c:v>0.59999999999999964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C6-4AD3-B206-3219ADDA2C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ABD-4A79-949A-E619C2CBCFE6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CABD-4A79-949A-E619C2CBCFE6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8.6999999999999993</c:v>
                </c:pt>
                <c:pt idx="1">
                  <c:v>1.3000000000000007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BD-4A79-949A-E619C2CBCF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132936287889564E-2"/>
          <c:y val="0.14605610016454532"/>
          <c:w val="0.8548570544346239"/>
          <c:h val="0.62971441099282321"/>
        </c:manualLayout>
      </c:layout>
      <c:barChart>
        <c:barDir val="bar"/>
        <c:grouping val="percentStacke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2F469C"/>
            </a:solidFill>
            <a:ln w="17608">
              <a:noFill/>
            </a:ln>
          </c:spPr>
          <c:invertIfNegative val="0"/>
          <c:dLbls>
            <c:numFmt formatCode="0;&quot;&quot;;&quot;&quot;" sourceLinked="0"/>
            <c:spPr>
              <a:noFill/>
              <a:ln w="17608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FFFFFF"/>
                    </a:solidFill>
                    <a:latin typeface="+mj-lt"/>
                    <a:ea typeface="Trebuchet MS"/>
                    <a:cs typeface="Trebuchet M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La mobilisation des équipes de votre crèche pour adapter l’accueil des enfants (base : 5 808)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57.692307692299998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D-4261-AD30-B2AD4DE1778D}"/>
            </c:ext>
          </c:extLst>
        </c:ser>
        <c:ser>
          <c:idx val="6"/>
          <c:order val="1"/>
          <c:tx>
            <c:strRef>
              <c:f>Sheet1!$C$1</c:f>
              <c:strCache>
                <c:ptCount val="1"/>
                <c:pt idx="0">
                  <c:v>8 à 9</c:v>
                </c:pt>
              </c:strCache>
            </c:strRef>
          </c:tx>
          <c:spPr>
            <a:solidFill>
              <a:srgbClr val="009D9C"/>
            </a:solidFill>
            <a:ln w="17608">
              <a:noFill/>
            </a:ln>
          </c:spPr>
          <c:invertIfNegative val="0"/>
          <c:dLbls>
            <c:numFmt formatCode="0;&quot;&quot;;&quot;&quot;" sourceLinked="0"/>
            <c:spPr>
              <a:noFill/>
              <a:ln w="17608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bg1"/>
                    </a:solidFill>
                    <a:latin typeface="+mj-lt"/>
                    <a:ea typeface="Trebuchet MS"/>
                    <a:cs typeface="Trebuchet M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La mobilisation des équipes de votre crèche pour adapter l’accueil des enfants (base : 5 808)</c:v>
                </c:pt>
              </c:strCache>
            </c:strRef>
          </c:cat>
          <c:val>
            <c:numRef>
              <c:f>Sheet1!$C$2:$C$2</c:f>
              <c:numCache>
                <c:formatCode>0</c:formatCode>
                <c:ptCount val="1"/>
                <c:pt idx="0">
                  <c:v>34.615384615400004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7D-4261-AD30-B2AD4DE1778D}"/>
            </c:ext>
          </c:extLst>
        </c:ser>
        <c:ser>
          <c:idx val="7"/>
          <c:order val="2"/>
          <c:tx>
            <c:strRef>
              <c:f>Sheet1!$D$1</c:f>
              <c:strCache>
                <c:ptCount val="1"/>
                <c:pt idx="0">
                  <c:v>6 à 7</c:v>
                </c:pt>
              </c:strCache>
            </c:strRef>
          </c:tx>
          <c:spPr>
            <a:solidFill>
              <a:srgbClr val="EC8C45"/>
            </a:solidFill>
            <a:ln w="17608">
              <a:noFill/>
            </a:ln>
          </c:spPr>
          <c:invertIfNegative val="0"/>
          <c:dLbls>
            <c:numFmt formatCode="0;&quot;&quot;;&quot;&quot;" sourceLinked="0"/>
            <c:spPr>
              <a:noFill/>
              <a:ln w="17608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bg1"/>
                    </a:solidFill>
                    <a:latin typeface="+mj-lt"/>
                    <a:ea typeface="Trebuchet MS"/>
                    <a:cs typeface="Trebuchet M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La mobilisation des équipes de votre crèche pour adapter l’accueil des enfants (base : 5 808)</c:v>
                </c:pt>
              </c:strCache>
            </c:strRef>
          </c:cat>
          <c:val>
            <c:numRef>
              <c:f>Sheet1!$D$2:$D$2</c:f>
              <c:numCache>
                <c:formatCode>0</c:formatCode>
                <c:ptCount val="1"/>
                <c:pt idx="0">
                  <c:v>7.6923076923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7D-4261-AD30-B2AD4DE1778D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1 à 5</c:v>
                </c:pt>
              </c:strCache>
            </c:strRef>
          </c:tx>
          <c:spPr>
            <a:solidFill>
              <a:srgbClr val="FFCC66"/>
            </a:solidFill>
            <a:ln w="17608">
              <a:noFill/>
            </a:ln>
          </c:spPr>
          <c:invertIfNegative val="0"/>
          <c:dLbls>
            <c:numFmt formatCode="0;&quot;&quot;;&quot;&quot;" sourceLinked="0"/>
            <c:spPr>
              <a:noFill/>
              <a:ln w="17608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FFFFFF"/>
                    </a:solidFill>
                    <a:latin typeface="+mj-lt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La mobilisation des équipes de votre crèche pour adapter l’accueil des enfants (base : 5 808)</c:v>
                </c:pt>
              </c:strCache>
            </c:strRef>
          </c:cat>
          <c:val>
            <c:numRef>
              <c:f>Sheet1!$E$2:$E$2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7D-4261-AD30-B2AD4DE177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268604544"/>
        <c:axId val="268607488"/>
      </c:barChart>
      <c:barChart>
        <c:barDir val="bar"/>
        <c:grouping val="clustered"/>
        <c:varyColors val="0"/>
        <c:ser>
          <c:idx val="1"/>
          <c:order val="4"/>
          <c:tx>
            <c:strRef>
              <c:f>Sheet1!$F$1</c:f>
              <c:strCache>
                <c:ptCount val="1"/>
                <c:pt idx="0">
                  <c:v>Moyenne</c:v>
                </c:pt>
              </c:strCache>
            </c:strRef>
          </c:tx>
          <c:spPr>
            <a:noFill/>
            <a:ln w="17608">
              <a:noFill/>
            </a:ln>
          </c:spPr>
          <c:invertIfNegative val="0"/>
          <c:dLbls>
            <c:spPr>
              <a:solidFill>
                <a:srgbClr val="222223"/>
              </a:solidFill>
              <a:ln w="17608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FFFFFF"/>
                    </a:solidFill>
                    <a:latin typeface="+mj-lt"/>
                    <a:ea typeface="Arial"/>
                    <a:cs typeface="Arial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La mobilisation des équipes de votre crèche pour adapter l’accueil des enfants (base : 5 808)</c:v>
                </c:pt>
              </c:strCache>
            </c:strRef>
          </c:cat>
          <c:val>
            <c:numRef>
              <c:f>Sheet1!$F$2:$F$2</c:f>
              <c:numCache>
                <c:formatCode>0.0</c:formatCode>
                <c:ptCount val="1"/>
                <c:pt idx="0">
                  <c:v>9.2307692308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7D-4261-AD30-B2AD4DE1778D}"/>
            </c:ext>
          </c:extLst>
        </c:ser>
        <c:ser>
          <c:idx val="2"/>
          <c:order val="5"/>
          <c:tx>
            <c:strRef>
              <c:f>Sheet1!$G$1</c:f>
              <c:strCache>
                <c:ptCount val="1"/>
                <c:pt idx="0">
                  <c:v>Position SIG+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8272525D-EA57-4DF8-8152-23D553590020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037D-4261-AD30-B2AD4DE177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Wingdings" panose="05000000000000000000" pitchFamily="2" charset="2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La mobilisation des équipes de votre crèche pour adapter l’accueil des enfants (base : 5 808)</c:v>
                </c:pt>
              </c:strCache>
            </c:strRef>
          </c:cat>
          <c:val>
            <c:numRef>
              <c:f>Sheet1!$G$2:$G$2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Sheet1!$I$2:$I$2</c15:f>
                <c15:dlblRangeCache>
                  <c:ptCount val="1"/>
                </c15:dlblRangeCache>
              </c15:datalabelsRange>
            </c:ext>
            <c:ext xmlns:c16="http://schemas.microsoft.com/office/drawing/2014/chart" uri="{C3380CC4-5D6E-409C-BE32-E72D297353CC}">
              <c16:uniqueId val="{00000006-037D-4261-AD30-B2AD4DE1778D}"/>
            </c:ext>
          </c:extLst>
        </c:ser>
        <c:ser>
          <c:idx val="3"/>
          <c:order val="6"/>
          <c:tx>
            <c:strRef>
              <c:f>Sheet1!$H$1</c:f>
              <c:strCache>
                <c:ptCount val="1"/>
                <c:pt idx="0">
                  <c:v>Position SIG-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C4A449EF-E9BF-4C08-B5B4-985C80181210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037D-4261-AD30-B2AD4DE177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FF0000"/>
                    </a:solidFill>
                    <a:latin typeface="Wingdings" panose="05000000000000000000" pitchFamily="2" charset="2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La mobilisation des équipes de votre crèche pour adapter l’accueil des enfants (base : 5 808)</c:v>
                </c:pt>
              </c:strCache>
            </c:strRef>
          </c:cat>
          <c:val>
            <c:numRef>
              <c:f>Sheet1!$H$2:$H$2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Sheet1!$J$2:$J$2</c15:f>
                <c15:dlblRangeCache>
                  <c:ptCount val="1"/>
                </c15:dlblRangeCache>
              </c15:datalabelsRange>
            </c:ext>
            <c:ext xmlns:c16="http://schemas.microsoft.com/office/drawing/2014/chart" uri="{C3380CC4-5D6E-409C-BE32-E72D297353CC}">
              <c16:uniqueId val="{00000008-037D-4261-AD30-B2AD4DE177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68609024"/>
        <c:axId val="268610560"/>
      </c:barChart>
      <c:catAx>
        <c:axId val="26860454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68607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8607488"/>
        <c:scaling>
          <c:orientation val="minMax"/>
          <c:max val="1.1499999999999999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68604544"/>
        <c:crosses val="max"/>
        <c:crossBetween val="between"/>
      </c:valAx>
      <c:catAx>
        <c:axId val="268609024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268610560"/>
        <c:crossesAt val="0"/>
        <c:auto val="1"/>
        <c:lblAlgn val="ctr"/>
        <c:lblOffset val="100"/>
        <c:noMultiLvlLbl val="0"/>
      </c:catAx>
      <c:valAx>
        <c:axId val="268610560"/>
        <c:scaling>
          <c:orientation val="maxMin"/>
          <c:max val="1.1500000000000001"/>
          <c:min val="0"/>
        </c:scaling>
        <c:delete val="1"/>
        <c:axPos val="t"/>
        <c:numFmt formatCode="0.0" sourceLinked="1"/>
        <c:majorTickMark val="out"/>
        <c:minorTickMark val="none"/>
        <c:tickLblPos val="nextTo"/>
        <c:crossAx val="268609024"/>
        <c:crosses val="autoZero"/>
        <c:crossBetween val="between"/>
      </c:valAx>
      <c:spPr>
        <a:noFill/>
        <a:ln w="176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31C-4DCA-838A-7889F4F813AE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31C-4DCA-838A-7889F4F813AE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Satisfaction globale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1C-4DCA-838A-7889F4F813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132936287889564E-2"/>
          <c:y val="0.14605610016454532"/>
          <c:w val="0.8548570544346239"/>
          <c:h val="0.62971441099282321"/>
        </c:manualLayout>
      </c:layout>
      <c:barChart>
        <c:barDir val="bar"/>
        <c:grouping val="percentStacke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2F469C"/>
            </a:solidFill>
            <a:ln w="17608">
              <a:noFill/>
            </a:ln>
          </c:spPr>
          <c:invertIfNegative val="0"/>
          <c:dLbls>
            <c:numFmt formatCode="0;&quot;&quot;;&quot;&quot;" sourceLinked="0"/>
            <c:spPr>
              <a:noFill/>
              <a:ln w="17608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FFFFFF"/>
                    </a:solidFill>
                    <a:latin typeface="+mj-lt"/>
                    <a:ea typeface="Trebuchet MS"/>
                    <a:cs typeface="Trebuchet M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Le soutien des équipes de votre crèche (écoute, accompagnement administratif, conseil pédagogiques…)</c:v>
                </c:pt>
              </c:strCache>
            </c:strRef>
          </c:cat>
          <c:val>
            <c:numRef>
              <c:f>Sheet1!$B$2:$B$2</c:f>
              <c:numCache>
                <c:formatCode>0</c:formatCode>
                <c:ptCount val="1"/>
                <c:pt idx="0">
                  <c:v>55.555555555600002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96-46D6-AA15-97F1F490D88E}"/>
            </c:ext>
          </c:extLst>
        </c:ser>
        <c:ser>
          <c:idx val="6"/>
          <c:order val="1"/>
          <c:tx>
            <c:strRef>
              <c:f>Sheet1!$C$1</c:f>
              <c:strCache>
                <c:ptCount val="1"/>
                <c:pt idx="0">
                  <c:v>8 à 9</c:v>
                </c:pt>
              </c:strCache>
            </c:strRef>
          </c:tx>
          <c:spPr>
            <a:solidFill>
              <a:srgbClr val="009D9C"/>
            </a:solidFill>
            <a:ln w="17608">
              <a:noFill/>
            </a:ln>
          </c:spPr>
          <c:invertIfNegative val="0"/>
          <c:dLbls>
            <c:numFmt formatCode="0;&quot;&quot;;&quot;&quot;" sourceLinked="0"/>
            <c:spPr>
              <a:noFill/>
              <a:ln w="17608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bg1"/>
                    </a:solidFill>
                    <a:latin typeface="+mj-lt"/>
                    <a:ea typeface="Trebuchet MS"/>
                    <a:cs typeface="Trebuchet M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Le soutien des équipes de votre crèche (écoute, accompagnement administratif, conseil pédagogiques…)</c:v>
                </c:pt>
              </c:strCache>
            </c:strRef>
          </c:cat>
          <c:val>
            <c:numRef>
              <c:f>Sheet1!$C$2:$C$2</c:f>
              <c:numCache>
                <c:formatCode>0</c:formatCode>
                <c:ptCount val="1"/>
                <c:pt idx="0">
                  <c:v>33.333333333299997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96-46D6-AA15-97F1F490D88E}"/>
            </c:ext>
          </c:extLst>
        </c:ser>
        <c:ser>
          <c:idx val="7"/>
          <c:order val="2"/>
          <c:tx>
            <c:strRef>
              <c:f>Sheet1!$D$1</c:f>
              <c:strCache>
                <c:ptCount val="1"/>
                <c:pt idx="0">
                  <c:v>6 à 7</c:v>
                </c:pt>
              </c:strCache>
            </c:strRef>
          </c:tx>
          <c:spPr>
            <a:solidFill>
              <a:srgbClr val="EC8C45"/>
            </a:solidFill>
            <a:ln w="17608">
              <a:noFill/>
            </a:ln>
          </c:spPr>
          <c:invertIfNegative val="0"/>
          <c:dLbls>
            <c:numFmt formatCode="0;&quot;&quot;;&quot;&quot;" sourceLinked="0"/>
            <c:spPr>
              <a:noFill/>
              <a:ln w="17608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bg1"/>
                    </a:solidFill>
                    <a:latin typeface="+mj-lt"/>
                    <a:ea typeface="Trebuchet MS"/>
                    <a:cs typeface="Trebuchet M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Le soutien des équipes de votre crèche (écoute, accompagnement administratif, conseil pédagogiques…)</c:v>
                </c:pt>
              </c:strCache>
            </c:strRef>
          </c:cat>
          <c:val>
            <c:numRef>
              <c:f>Sheet1!$D$2:$D$2</c:f>
              <c:numCache>
                <c:formatCode>0</c:formatCode>
                <c:ptCount val="1"/>
                <c:pt idx="0">
                  <c:v>11.1111111111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96-46D6-AA15-97F1F490D88E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1 à 5</c:v>
                </c:pt>
              </c:strCache>
            </c:strRef>
          </c:tx>
          <c:spPr>
            <a:solidFill>
              <a:srgbClr val="FFCC66"/>
            </a:solidFill>
            <a:ln w="17608">
              <a:noFill/>
            </a:ln>
          </c:spPr>
          <c:invertIfNegative val="0"/>
          <c:dLbls>
            <c:numFmt formatCode="0;&quot;&quot;;&quot;&quot;" sourceLinked="0"/>
            <c:spPr>
              <a:noFill/>
              <a:ln w="17608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FFFFFF"/>
                    </a:solidFill>
                    <a:latin typeface="+mj-lt"/>
                    <a:ea typeface="Arial"/>
                    <a:cs typeface="Arial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Le soutien des équipes de votre crèche (écoute, accompagnement administratif, conseil pédagogiques…)</c:v>
                </c:pt>
              </c:strCache>
            </c:strRef>
          </c:cat>
          <c:val>
            <c:numRef>
              <c:f>Sheet1!$E$2:$E$2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96-46D6-AA15-97F1F490D8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268604544"/>
        <c:axId val="268607488"/>
      </c:barChart>
      <c:barChart>
        <c:barDir val="bar"/>
        <c:grouping val="clustered"/>
        <c:varyColors val="0"/>
        <c:ser>
          <c:idx val="1"/>
          <c:order val="4"/>
          <c:tx>
            <c:strRef>
              <c:f>Sheet1!$F$1</c:f>
              <c:strCache>
                <c:ptCount val="1"/>
                <c:pt idx="0">
                  <c:v>Moyenne</c:v>
                </c:pt>
              </c:strCache>
            </c:strRef>
          </c:tx>
          <c:spPr>
            <a:noFill/>
            <a:ln w="17608">
              <a:noFill/>
            </a:ln>
          </c:spPr>
          <c:invertIfNegative val="0"/>
          <c:dLbls>
            <c:spPr>
              <a:solidFill>
                <a:srgbClr val="222223"/>
              </a:solidFill>
              <a:ln w="17608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FFFFFF"/>
                    </a:solidFill>
                    <a:latin typeface="+mj-lt"/>
                    <a:ea typeface="Arial"/>
                    <a:cs typeface="Arial"/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Le soutien des équipes de votre crèche (écoute, accompagnement administratif, conseil pédagogiques…)</c:v>
                </c:pt>
              </c:strCache>
            </c:strRef>
          </c:cat>
          <c:val>
            <c:numRef>
              <c:f>Sheet1!$F$2:$F$2</c:f>
              <c:numCache>
                <c:formatCode>0.0</c:formatCode>
                <c:ptCount val="1"/>
                <c:pt idx="0">
                  <c:v>9.1851851851999999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96-46D6-AA15-97F1F490D88E}"/>
            </c:ext>
          </c:extLst>
        </c:ser>
        <c:ser>
          <c:idx val="2"/>
          <c:order val="5"/>
          <c:tx>
            <c:strRef>
              <c:f>Sheet1!$G$1</c:f>
              <c:strCache>
                <c:ptCount val="1"/>
                <c:pt idx="0">
                  <c:v>Position SIG+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53692FD1-A13F-4CA0-9862-41E93D8F61C4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D996-46D6-AA15-97F1F490D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Wingdings" panose="05000000000000000000" pitchFamily="2" charset="2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Le soutien des équipes de votre crèche (écoute, accompagnement administratif, conseil pédagogiques…)</c:v>
                </c:pt>
              </c:strCache>
            </c:strRef>
          </c:cat>
          <c:val>
            <c:numRef>
              <c:f>Sheet1!$G$2:$G$2</c:f>
              <c:numCache>
                <c:formatCode>General</c:formatCode>
                <c:ptCount val="1"/>
                <c:pt idx="0">
                  <c:v>#N/A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Sheet1!$I$2:$I$2</c15:f>
                <c15:dlblRangeCache>
                  <c:ptCount val="1"/>
                </c15:dlblRangeCache>
              </c15:datalabelsRange>
            </c:ext>
            <c:ext xmlns:c16="http://schemas.microsoft.com/office/drawing/2014/chart" uri="{C3380CC4-5D6E-409C-BE32-E72D297353CC}">
              <c16:uniqueId val="{00000006-D996-46D6-AA15-97F1F490D88E}"/>
            </c:ext>
          </c:extLst>
        </c:ser>
        <c:ser>
          <c:idx val="3"/>
          <c:order val="6"/>
          <c:tx>
            <c:strRef>
              <c:f>Sheet1!$H$1</c:f>
              <c:strCache>
                <c:ptCount val="1"/>
                <c:pt idx="0">
                  <c:v>Position SIG-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fld id="{95B54A0D-ACDD-45F1-9B90-A445BF15F232}" type="CELLRANGE">
                      <a:rPr lang="en-US"/>
                      <a:pPr/>
                      <a:t>[PLAGECELL]</a:t>
                    </a:fld>
                    <a:endParaRPr lang="fr-F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D996-46D6-AA15-97F1F490D8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FF0000"/>
                    </a:solidFill>
                    <a:latin typeface="Wingdings" panose="05000000000000000000" pitchFamily="2" charset="2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Le soutien des équipes de votre crèche (écoute, accompagnement administratif, conseil pédagogiques…)</c:v>
                </c:pt>
              </c:strCache>
            </c:strRef>
          </c:cat>
          <c:val>
            <c:numRef>
              <c:f>Sheet1!$H$2:$H$2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Sheet1!$J$2:$J$2</c15:f>
                <c15:dlblRangeCache>
                  <c:ptCount val="1"/>
                </c15:dlblRangeCache>
              </c15:datalabelsRange>
            </c:ext>
            <c:ext xmlns:c16="http://schemas.microsoft.com/office/drawing/2014/chart" uri="{C3380CC4-5D6E-409C-BE32-E72D297353CC}">
              <c16:uniqueId val="{00000008-D996-46D6-AA15-97F1F490D8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68609024"/>
        <c:axId val="268610560"/>
      </c:barChart>
      <c:catAx>
        <c:axId val="26860454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68607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8607488"/>
        <c:scaling>
          <c:orientation val="minMax"/>
          <c:max val="1.1499999999999999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68604544"/>
        <c:crosses val="max"/>
        <c:crossBetween val="between"/>
      </c:valAx>
      <c:catAx>
        <c:axId val="268609024"/>
        <c:scaling>
          <c:orientation val="maxMin"/>
        </c:scaling>
        <c:delete val="1"/>
        <c:axPos val="r"/>
        <c:numFmt formatCode="General" sourceLinked="1"/>
        <c:majorTickMark val="out"/>
        <c:minorTickMark val="none"/>
        <c:tickLblPos val="nextTo"/>
        <c:crossAx val="268610560"/>
        <c:crossesAt val="0"/>
        <c:auto val="1"/>
        <c:lblAlgn val="ctr"/>
        <c:lblOffset val="100"/>
        <c:noMultiLvlLbl val="0"/>
      </c:catAx>
      <c:valAx>
        <c:axId val="268610560"/>
        <c:scaling>
          <c:orientation val="maxMin"/>
          <c:max val="1.1500000000000001"/>
          <c:min val="0"/>
        </c:scaling>
        <c:delete val="1"/>
        <c:axPos val="t"/>
        <c:numFmt formatCode="0.0" sourceLinked="1"/>
        <c:majorTickMark val="out"/>
        <c:minorTickMark val="none"/>
        <c:tickLblPos val="nextTo"/>
        <c:crossAx val="268609024"/>
        <c:crosses val="autoZero"/>
        <c:crossBetween val="between"/>
      </c:valAx>
      <c:spPr>
        <a:noFill/>
        <a:ln w="17608">
          <a:noFill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22094023768462284"/>
          <c:y val="0.76250046461335708"/>
          <c:w val="0.67185110845197538"/>
          <c:h val="0.20917265032353985"/>
        </c:manualLayout>
      </c:layout>
      <c:overlay val="0"/>
      <c:spPr>
        <a:noFill/>
        <a:ln w="17608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808080"/>
              </a:solidFill>
              <a:latin typeface="+mj-lt"/>
              <a:ea typeface="Trebuchet MS"/>
              <a:cs typeface="Trebuchet M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rgbClr val="2F469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005-4D2B-B584-39DEA163F6BC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005-4D2B-B584-39DEA163F6BC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Confiance accordée par les parents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63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05-4D2B-B584-39DEA163F6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FEA-4B0D-BD75-232E2413C1B9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4FEA-4B0D-BD75-232E2413C1B9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Recommandation globale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EA-4B0D-BD75-232E2413C1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0AA-47A2-A8C6-1A7BCA7BA14B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0AA-47A2-A8C6-1A7BCA7BA14B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Satisfaction globale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AA-47A2-A8C6-1A7BCA7BA1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rgbClr val="2F469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D8F-4739-8E89-B4046FF3D270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D8F-4739-8E89-B4046FF3D270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Confiance accordée par les parents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8F-4739-8E89-B4046FF3D2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322169487670799E-2"/>
          <c:y val="7.3777461270951195E-2"/>
          <c:w val="0.91535566102465804"/>
          <c:h val="0.66117145689170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2BE49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085-4D21-B632-BC445B111943}"/>
              </c:ext>
            </c:extLst>
          </c:dPt>
          <c:dPt>
            <c:idx val="1"/>
            <c:bubble3D val="0"/>
            <c:spPr>
              <a:pattFill prst="dkDnDiag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085-4D21-B632-BC445B111943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1"/>
                <c:pt idx="0">
                  <c:v>Recommandation globale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9.4</c:v>
                </c:pt>
                <c:pt idx="1">
                  <c:v>0.59999999999999964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85-4D21-B632-BC445B1119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>
              <a:defRPr sz="1200"/>
            </a:lvl1pPr>
          </a:lstStyle>
          <a:p>
            <a:fld id="{22D0DD93-F572-468C-8F06-10C423C8B02A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r">
              <a:defRPr sz="1200"/>
            </a:lvl1pPr>
          </a:lstStyle>
          <a:p>
            <a:fld id="{7556814D-17E8-4372-9CCF-E9F6432FFE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43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4650" tIns="47325" rIns="94650" bIns="47325" rtlCol="0"/>
          <a:lstStyle>
            <a:lvl1pPr algn="r">
              <a:defRPr sz="1200"/>
            </a:lvl1pPr>
          </a:lstStyle>
          <a:p>
            <a:fld id="{D0BAA4AA-9F4D-4340-BC7E-CB9E9A550F08}" type="datetimeFigureOut">
              <a:rPr lang="fr-FR" smtClean="0"/>
              <a:t>25/06/2021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0450" y="1279525"/>
            <a:ext cx="24431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50" tIns="47325" rIns="94650" bIns="47325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8"/>
          </a:xfrm>
          <a:prstGeom prst="rect">
            <a:avLst/>
          </a:prstGeom>
        </p:spPr>
        <p:txBody>
          <a:bodyPr vert="horz" lIns="94650" tIns="47325" rIns="94650" bIns="4732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4650" tIns="47325" rIns="94650" bIns="47325" rtlCol="0" anchor="b"/>
          <a:lstStyle>
            <a:lvl1pPr algn="r">
              <a:defRPr sz="1200"/>
            </a:lvl1pPr>
          </a:lstStyle>
          <a:p>
            <a:fld id="{2F3D74F8-D85E-4EC8-9763-126F7FF31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67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6495">
              <a:defRPr/>
            </a:pPr>
            <a:fld id="{2F3D74F8-D85E-4EC8-9763-126F7FF31073}" type="slidenum">
              <a:rPr lang="fr-FR">
                <a:solidFill>
                  <a:prstClr val="black"/>
                </a:solidFill>
                <a:latin typeface="Calibri" panose="020F0502020204030204"/>
              </a:rPr>
              <a:pPr defTabSz="946495">
                <a:defRPr/>
              </a:pPr>
              <a:t>1</a:t>
            </a:fld>
            <a:endParaRPr lang="fr-FR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8164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TEXTE BRUT</a:t>
            </a:r>
          </a:p>
          <a:p>
            <a:endParaRPr lang="fr-FR" dirty="0"/>
          </a:p>
          <a:p>
            <a:r>
              <a:rPr lang="fr-FR" b="1" dirty="0"/>
              <a:t>II. LES CAMPAGNES MOBILES IN-APP SONT EFFICACES</a:t>
            </a:r>
          </a:p>
          <a:p>
            <a:r>
              <a:rPr lang="fr-FR" b="1" dirty="0"/>
              <a:t>Elles influencent la relation à la marque</a:t>
            </a:r>
          </a:p>
          <a:p>
            <a:r>
              <a:rPr lang="fr-FR" dirty="0"/>
              <a:t>UN GAIN RÉEL DANS L'APPRÉCIATION DE LA MARQUE</a:t>
            </a:r>
          </a:p>
          <a:p>
            <a:r>
              <a:rPr lang="fr-FR" dirty="0"/>
              <a:t>% de répondants qui notent la marque (note de 8 à 10) comparaison exposés et non-exposés</a:t>
            </a:r>
          </a:p>
          <a:p>
            <a:r>
              <a:rPr lang="fr-FR" dirty="0"/>
              <a:t>- tous formats : +6 points </a:t>
            </a:r>
          </a:p>
          <a:p>
            <a:r>
              <a:rPr lang="fr-FR" dirty="0"/>
              <a:t>- format interstitiel : +26points </a:t>
            </a:r>
          </a:p>
          <a:p>
            <a:endParaRPr lang="fr-FR" dirty="0"/>
          </a:p>
          <a:p>
            <a:r>
              <a:rPr lang="fr-FR" dirty="0"/>
              <a:t>UN IMPACT POSITIF SUR L'OPINION ENVERS LA MARQUE</a:t>
            </a:r>
          </a:p>
          <a:p>
            <a:r>
              <a:rPr lang="fr-FR" dirty="0"/>
              <a:t>% de répondants qui déclarent avoir une meilleure opinion de la marque (note de 6 à 10)</a:t>
            </a:r>
          </a:p>
          <a:p>
            <a:r>
              <a:rPr lang="fr-FR" dirty="0"/>
              <a:t>- tous formats : 49%</a:t>
            </a:r>
          </a:p>
          <a:p>
            <a:r>
              <a:rPr lang="fr-FR" dirty="0"/>
              <a:t>- format interstitiel : 45%</a:t>
            </a:r>
          </a:p>
          <a:p>
            <a:pPr marL="177468" indent="-177468">
              <a:buFontTx/>
              <a:buChar char="-"/>
            </a:pPr>
            <a:r>
              <a:rPr lang="fr-FR" dirty="0"/>
              <a:t>format MPU : 56%</a:t>
            </a:r>
          </a:p>
          <a:p>
            <a:pPr marL="177468" indent="-177468">
              <a:buFontTx/>
              <a:buChar char="-"/>
            </a:pPr>
            <a:endParaRPr lang="fr-FR" dirty="0"/>
          </a:p>
          <a:p>
            <a:r>
              <a:rPr lang="fr-FR" dirty="0"/>
              <a:t>ELLES INCITENT FAVORABLEMENT À L'ACHAT OU À LA FRÉQUENTATION</a:t>
            </a:r>
          </a:p>
          <a:p>
            <a:r>
              <a:rPr lang="fr-FR" dirty="0"/>
              <a:t>% intention favorable</a:t>
            </a:r>
          </a:p>
          <a:p>
            <a:r>
              <a:rPr lang="fr-FR" dirty="0"/>
              <a:t>- tous formats : 35%</a:t>
            </a:r>
          </a:p>
          <a:p>
            <a:r>
              <a:rPr lang="fr-FR" dirty="0"/>
              <a:t>- format interstitiel : 45%</a:t>
            </a:r>
          </a:p>
          <a:p>
            <a:pPr marL="177468" indent="-177468">
              <a:buFontTx/>
              <a:buChar char="-"/>
            </a:pPr>
            <a:r>
              <a:rPr lang="fr-FR" dirty="0"/>
              <a:t>format MPU : 20%</a:t>
            </a:r>
          </a:p>
          <a:p>
            <a:r>
              <a:rPr lang="fr-FR" dirty="0"/>
              <a:t> 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D74F8-D85E-4EC8-9763-126F7FF31073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2587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D74F8-D85E-4EC8-9763-126F7FF3107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982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D74F8-D85E-4EC8-9763-126F7FF3107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54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5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5624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image" Target="file:///C:\Temp_Macro\FFEC\Logos\LES%20PETITES%20CRECHES.png" TargetMode="External"/><Relationship Id="rId3" Type="http://schemas.openxmlformats.org/officeDocument/2006/relationships/image" Target="../media/image1.jpeg"/><Relationship Id="rId7" Type="http://schemas.openxmlformats.org/officeDocument/2006/relationships/chart" Target="../charts/chart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6.emf"/><Relationship Id="rId5" Type="http://schemas.openxmlformats.org/officeDocument/2006/relationships/image" Target="../media/image3.jpe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chart" Target="../charts/char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chart" Target="../charts/chart40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chart" Target="../charts/chart39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1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chart" Target="../charts/char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11.xml"/><Relationship Id="rId7" Type="http://schemas.openxmlformats.org/officeDocument/2006/relationships/chart" Target="../charts/chart13.xml"/><Relationship Id="rId12" Type="http://schemas.openxmlformats.org/officeDocument/2006/relationships/chart" Target="../charts/chart18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chart" Target="../charts/chart17.xml"/><Relationship Id="rId5" Type="http://schemas.openxmlformats.org/officeDocument/2006/relationships/image" Target="../media/image8.emf"/><Relationship Id="rId10" Type="http://schemas.openxmlformats.org/officeDocument/2006/relationships/chart" Target="../charts/chart16.xml"/><Relationship Id="rId4" Type="http://schemas.openxmlformats.org/officeDocument/2006/relationships/chart" Target="../charts/chart12.xml"/><Relationship Id="rId9" Type="http://schemas.openxmlformats.org/officeDocument/2006/relationships/chart" Target="../charts/char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7" Type="http://schemas.openxmlformats.org/officeDocument/2006/relationships/chart" Target="../charts/chart22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chart" Target="../charts/char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chart" Target="../charts/chart24.xml"/><Relationship Id="rId7" Type="http://schemas.openxmlformats.org/officeDocument/2006/relationships/image" Target="../media/image8.emf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10" Type="http://schemas.openxmlformats.org/officeDocument/2006/relationships/image" Target="../media/image13.jpeg"/><Relationship Id="rId4" Type="http://schemas.openxmlformats.org/officeDocument/2006/relationships/chart" Target="../charts/chart25.xm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2.xml"/><Relationship Id="rId13" Type="http://schemas.openxmlformats.org/officeDocument/2006/relationships/chart" Target="../charts/chart35.xml"/><Relationship Id="rId3" Type="http://schemas.openxmlformats.org/officeDocument/2006/relationships/chart" Target="../charts/chart28.xml"/><Relationship Id="rId7" Type="http://schemas.openxmlformats.org/officeDocument/2006/relationships/chart" Target="../charts/chart31.xm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6" Type="http://schemas.openxmlformats.org/officeDocument/2006/relationships/chart" Target="../charts/chart38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0.xml"/><Relationship Id="rId11" Type="http://schemas.openxmlformats.org/officeDocument/2006/relationships/image" Target="../media/image8.emf"/><Relationship Id="rId5" Type="http://schemas.openxmlformats.org/officeDocument/2006/relationships/chart" Target="../charts/chart29.xml"/><Relationship Id="rId15" Type="http://schemas.openxmlformats.org/officeDocument/2006/relationships/chart" Target="../charts/chart37.xml"/><Relationship Id="rId10" Type="http://schemas.openxmlformats.org/officeDocument/2006/relationships/chart" Target="../charts/chart34.xml"/><Relationship Id="rId4" Type="http://schemas.openxmlformats.org/officeDocument/2006/relationships/image" Target="../media/image15.jpeg"/><Relationship Id="rId9" Type="http://schemas.openxmlformats.org/officeDocument/2006/relationships/chart" Target="../charts/chart33.xml"/><Relationship Id="rId14" Type="http://schemas.openxmlformats.org/officeDocument/2006/relationships/chart" Target="../charts/char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E341D12E-F472-486B-899D-4777679847F2}"/>
              </a:ext>
            </a:extLst>
          </p:cNvPr>
          <p:cNvGrpSpPr/>
          <p:nvPr/>
        </p:nvGrpSpPr>
        <p:grpSpPr>
          <a:xfrm>
            <a:off x="7283" y="-3781"/>
            <a:ext cx="7569804" cy="2709617"/>
            <a:chOff x="7283" y="-3781"/>
            <a:chExt cx="7569804" cy="2709617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45D2E5E9-71BC-47BA-B0FE-0D76C66D48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83" y="25122"/>
              <a:ext cx="7569804" cy="2680714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F79A03A-5082-45FB-AD1B-C414B2E81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41633" y="-3781"/>
              <a:ext cx="1679919" cy="2188440"/>
            </a:xfrm>
            <a:prstGeom prst="rect">
              <a:avLst/>
            </a:prstGeom>
          </p:spPr>
        </p:pic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012BD96A-FBB1-4E78-93C8-4287F8F8E3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7"/>
          <a:stretch/>
        </p:blipFill>
        <p:spPr>
          <a:xfrm>
            <a:off x="7282" y="8041895"/>
            <a:ext cx="3762485" cy="261896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3A9E786-1FF9-4127-81A4-CD9F4D390C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51"/>
          <a:stretch/>
        </p:blipFill>
        <p:spPr>
          <a:xfrm>
            <a:off x="3780631" y="8008078"/>
            <a:ext cx="3790013" cy="2667214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-5467" y="7977650"/>
            <a:ext cx="3786098" cy="2697642"/>
          </a:xfrm>
          <a:prstGeom prst="rect">
            <a:avLst/>
          </a:prstGeom>
          <a:solidFill>
            <a:schemeClr val="accent4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92352" y="7957905"/>
            <a:ext cx="3779353" cy="2697642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983D3D3-49D1-4089-9A31-D0F167E3FAED}"/>
              </a:ext>
            </a:extLst>
          </p:cNvPr>
          <p:cNvSpPr/>
          <p:nvPr/>
        </p:nvSpPr>
        <p:spPr>
          <a:xfrm>
            <a:off x="0" y="5562724"/>
            <a:ext cx="7561261" cy="2479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0" y="3030241"/>
            <a:ext cx="7561263" cy="898178"/>
            <a:chOff x="0" y="3030241"/>
            <a:chExt cx="7561263" cy="898178"/>
          </a:xfrm>
        </p:grpSpPr>
        <p:sp>
          <p:nvSpPr>
            <p:cNvPr id="13" name="Rectangle 12"/>
            <p:cNvSpPr/>
            <p:nvPr/>
          </p:nvSpPr>
          <p:spPr>
            <a:xfrm>
              <a:off x="0" y="3030241"/>
              <a:ext cx="7561263" cy="78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 rot="18871620" flipV="1">
              <a:off x="3490055" y="3386318"/>
              <a:ext cx="542101" cy="542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8966" y="-32685"/>
            <a:ext cx="7561678" cy="2215823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eport_Title"/>
          <p:cNvSpPr txBox="1"/>
          <p:nvPr/>
        </p:nvSpPr>
        <p:spPr>
          <a:xfrm>
            <a:off x="1171236" y="1069532"/>
            <a:ext cx="51227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600" b="1" dirty="0">
                <a:solidFill>
                  <a:prstClr val="white"/>
                </a:solidFill>
                <a:latin typeface="Montserrat" panose="00000500000000000000"/>
              </a:rPr>
              <a:t>BAROMÈTRE DE SATISFACTION 2021</a:t>
            </a:r>
            <a:endParaRPr kumimoji="0" lang="fr-FR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/>
              <a:ea typeface="+mn-ea"/>
              <a:cs typeface="+mn-cs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0" y="2170518"/>
            <a:ext cx="7577086" cy="984003"/>
            <a:chOff x="-1" y="2170518"/>
            <a:chExt cx="7577087" cy="984003"/>
          </a:xfrm>
        </p:grpSpPr>
        <p:grpSp>
          <p:nvGrpSpPr>
            <p:cNvPr id="17" name="Groupe 16"/>
            <p:cNvGrpSpPr/>
            <p:nvPr/>
          </p:nvGrpSpPr>
          <p:grpSpPr>
            <a:xfrm>
              <a:off x="-1" y="2170518"/>
              <a:ext cx="7577087" cy="961466"/>
              <a:chOff x="-1" y="2170518"/>
              <a:chExt cx="7577087" cy="961466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-1" y="2170518"/>
                <a:ext cx="7577087" cy="859509"/>
              </a:xfrm>
              <a:prstGeom prst="rect">
                <a:avLst/>
              </a:prstGeom>
              <a:solidFill>
                <a:srgbClr val="72B2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8871620" flipV="1">
                <a:off x="3487466" y="2588585"/>
                <a:ext cx="542101" cy="544697"/>
              </a:xfrm>
              <a:prstGeom prst="rect">
                <a:avLst/>
              </a:prstGeom>
              <a:solidFill>
                <a:srgbClr val="72B2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" name="Rectangle 53"/>
            <p:cNvSpPr/>
            <p:nvPr/>
          </p:nvSpPr>
          <p:spPr>
            <a:xfrm>
              <a:off x="485166" y="2446635"/>
              <a:ext cx="638265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fr-FR" sz="2000" b="1" dirty="0">
                  <a:solidFill>
                    <a:prstClr val="white"/>
                  </a:solidFill>
                  <a:latin typeface="Montserrat" panose="00000500000000000000" pitchFamily="50" charset="0"/>
                </a:rPr>
                <a:t>La qualité de service des crèches</a:t>
              </a:r>
            </a:p>
            <a:p>
              <a:pPr lvl="0" algn="ctr"/>
              <a:endParaRPr lang="fr-FR" sz="2000" b="1" dirty="0">
                <a:solidFill>
                  <a:prstClr val="white"/>
                </a:solidFill>
                <a:latin typeface="Montserrat" panose="00000500000000000000" pitchFamily="50" charset="0"/>
              </a:endParaRPr>
            </a:p>
          </p:txBody>
        </p: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845012A-B2EE-4DC9-B907-21CC79393108}"/>
              </a:ext>
            </a:extLst>
          </p:cNvPr>
          <p:cNvSpPr/>
          <p:nvPr/>
        </p:nvSpPr>
        <p:spPr>
          <a:xfrm>
            <a:off x="0" y="4685670"/>
            <a:ext cx="7577086" cy="8919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  <a:latin typeface="Montserrat" panose="00000500000000000000"/>
              </a:rPr>
              <a:t>Tableaux de bord des résultats</a:t>
            </a:r>
          </a:p>
        </p:txBody>
      </p:sp>
      <p:graphicFrame>
        <p:nvGraphicFramePr>
          <p:cNvPr id="236" name="Q14_Graph">
            <a:extLst>
              <a:ext uri="{FF2B5EF4-FFF2-40B4-BE49-F238E27FC236}">
                <a16:creationId xmlns:a16="http://schemas.microsoft.com/office/drawing/2014/main" id="{D20157C0-6F3B-4F29-9B49-FFFAF49C1E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990625"/>
              </p:ext>
            </p:extLst>
          </p:nvPr>
        </p:nvGraphicFramePr>
        <p:xfrm>
          <a:off x="1048104" y="5850641"/>
          <a:ext cx="2193530" cy="2173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8" name="ZoneTexte 237">
            <a:extLst>
              <a:ext uri="{FF2B5EF4-FFF2-40B4-BE49-F238E27FC236}">
                <a16:creationId xmlns:a16="http://schemas.microsoft.com/office/drawing/2014/main" id="{B54EFDDE-14CC-4FCD-9E40-FAD60B12F974}"/>
              </a:ext>
            </a:extLst>
          </p:cNvPr>
          <p:cNvSpPr txBox="1"/>
          <p:nvPr/>
        </p:nvSpPr>
        <p:spPr>
          <a:xfrm>
            <a:off x="2666759" y="9574470"/>
            <a:ext cx="241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Montserrat" panose="00000500000000000000" pitchFamily="50" charset="0"/>
              </a:rPr>
              <a:t>Satisfaction</a:t>
            </a:r>
          </a:p>
        </p:txBody>
      </p:sp>
      <p:cxnSp>
        <p:nvCxnSpPr>
          <p:cNvPr id="239" name="Connecteur droit 238">
            <a:extLst>
              <a:ext uri="{FF2B5EF4-FFF2-40B4-BE49-F238E27FC236}">
                <a16:creationId xmlns:a16="http://schemas.microsoft.com/office/drawing/2014/main" id="{EF494FEE-86ED-469E-9389-0FA7905182D6}"/>
              </a:ext>
            </a:extLst>
          </p:cNvPr>
          <p:cNvCxnSpPr>
            <a:cxnSpLocks/>
          </p:cNvCxnSpPr>
          <p:nvPr/>
        </p:nvCxnSpPr>
        <p:spPr>
          <a:xfrm>
            <a:off x="3241634" y="6870358"/>
            <a:ext cx="1220967" cy="0"/>
          </a:xfrm>
          <a:prstGeom prst="line">
            <a:avLst/>
          </a:prstGeom>
          <a:ln w="349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Q14_Texte">
            <a:extLst>
              <a:ext uri="{FF2B5EF4-FFF2-40B4-BE49-F238E27FC236}">
                <a16:creationId xmlns:a16="http://schemas.microsoft.com/office/drawing/2014/main" id="{FF569763-49A0-4361-B682-341DBF70A847}"/>
              </a:ext>
            </a:extLst>
          </p:cNvPr>
          <p:cNvSpPr txBox="1"/>
          <p:nvPr/>
        </p:nvSpPr>
        <p:spPr>
          <a:xfrm>
            <a:off x="1423460" y="6586732"/>
            <a:ext cx="1181414" cy="584775"/>
          </a:xfrm>
          <a:prstGeom prst="rect">
            <a:avLst/>
          </a:prstGeom>
          <a:noFill/>
        </p:spPr>
        <p:txBody>
          <a:bodyPr wrap="none" lIns="0" rIns="0" rtlCol="0" anchor="ctr" anchorCtr="0">
            <a:spAutoFit/>
          </a:bodyPr>
          <a:lstStyle/>
          <a:p>
            <a:pPr algn="ctr"/>
            <a:r>
              <a:rPr lang="fr-FR" sz="3200" b="1">
                <a:solidFill>
                  <a:schemeClr val="tx2">
                    <a:lumMod val="75000"/>
                  </a:schemeClr>
                </a:solidFill>
                <a:latin typeface="Montserrat" panose="00000500000000000000" pitchFamily="50" charset="0"/>
              </a:rPr>
              <a:t>100%</a:t>
            </a:r>
            <a:endParaRPr lang="fr-FR" sz="3200" b="1" dirty="0">
              <a:solidFill>
                <a:schemeClr val="tx2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grpSp>
        <p:nvGrpSpPr>
          <p:cNvPr id="259" name="Groupe 258">
            <a:extLst>
              <a:ext uri="{FF2B5EF4-FFF2-40B4-BE49-F238E27FC236}">
                <a16:creationId xmlns:a16="http://schemas.microsoft.com/office/drawing/2014/main" id="{3EBFC0D8-9C4C-4A87-85E0-A2B3AA7F00B8}"/>
              </a:ext>
            </a:extLst>
          </p:cNvPr>
          <p:cNvGrpSpPr/>
          <p:nvPr/>
        </p:nvGrpSpPr>
        <p:grpSpPr>
          <a:xfrm>
            <a:off x="5277690" y="5914675"/>
            <a:ext cx="781050" cy="627063"/>
            <a:chOff x="3967163" y="2908301"/>
            <a:chExt cx="781050" cy="627063"/>
          </a:xfrm>
        </p:grpSpPr>
        <p:sp>
          <p:nvSpPr>
            <p:cNvPr id="261" name="Freeform 177">
              <a:extLst>
                <a:ext uri="{FF2B5EF4-FFF2-40B4-BE49-F238E27FC236}">
                  <a16:creationId xmlns:a16="http://schemas.microsoft.com/office/drawing/2014/main" id="{39FD2068-97DE-4166-BE60-D49A879ED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163" y="3106739"/>
              <a:ext cx="407988" cy="428625"/>
            </a:xfrm>
            <a:custGeom>
              <a:avLst/>
              <a:gdLst>
                <a:gd name="T0" fmla="*/ 36 w 96"/>
                <a:gd name="T1" fmla="*/ 0 h 101"/>
                <a:gd name="T2" fmla="*/ 0 w 96"/>
                <a:gd name="T3" fmla="*/ 44 h 101"/>
                <a:gd name="T4" fmla="*/ 14 w 96"/>
                <a:gd name="T5" fmla="*/ 75 h 101"/>
                <a:gd name="T6" fmla="*/ 9 w 96"/>
                <a:gd name="T7" fmla="*/ 97 h 101"/>
                <a:gd name="T8" fmla="*/ 12 w 96"/>
                <a:gd name="T9" fmla="*/ 101 h 101"/>
                <a:gd name="T10" fmla="*/ 38 w 96"/>
                <a:gd name="T11" fmla="*/ 88 h 101"/>
                <a:gd name="T12" fmla="*/ 58 w 96"/>
                <a:gd name="T13" fmla="*/ 91 h 101"/>
                <a:gd name="T14" fmla="*/ 96 w 96"/>
                <a:gd name="T15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01">
                  <a:moveTo>
                    <a:pt x="36" y="0"/>
                  </a:moveTo>
                  <a:cubicBezTo>
                    <a:pt x="15" y="7"/>
                    <a:pt x="0" y="24"/>
                    <a:pt x="0" y="44"/>
                  </a:cubicBezTo>
                  <a:cubicBezTo>
                    <a:pt x="0" y="55"/>
                    <a:pt x="5" y="66"/>
                    <a:pt x="14" y="75"/>
                  </a:cubicBezTo>
                  <a:cubicBezTo>
                    <a:pt x="14" y="82"/>
                    <a:pt x="12" y="90"/>
                    <a:pt x="9" y="97"/>
                  </a:cubicBezTo>
                  <a:cubicBezTo>
                    <a:pt x="8" y="99"/>
                    <a:pt x="10" y="101"/>
                    <a:pt x="12" y="101"/>
                  </a:cubicBezTo>
                  <a:cubicBezTo>
                    <a:pt x="25" y="98"/>
                    <a:pt x="33" y="93"/>
                    <a:pt x="38" y="88"/>
                  </a:cubicBezTo>
                  <a:cubicBezTo>
                    <a:pt x="45" y="90"/>
                    <a:pt x="51" y="91"/>
                    <a:pt x="58" y="91"/>
                  </a:cubicBezTo>
                  <a:cubicBezTo>
                    <a:pt x="73" y="91"/>
                    <a:pt x="86" y="87"/>
                    <a:pt x="96" y="80"/>
                  </a:cubicBezTo>
                </a:path>
              </a:pathLst>
            </a:custGeom>
            <a:noFill/>
            <a:ln w="349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62" name="Line 178">
              <a:extLst>
                <a:ext uri="{FF2B5EF4-FFF2-40B4-BE49-F238E27FC236}">
                  <a16:creationId xmlns:a16="http://schemas.microsoft.com/office/drawing/2014/main" id="{6CDE7EA5-2DC4-496A-804F-519954E712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75151" y="3043239"/>
              <a:ext cx="0" cy="85725"/>
            </a:xfrm>
            <a:prstGeom prst="line">
              <a:avLst/>
            </a:prstGeom>
            <a:noFill/>
            <a:ln w="349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63" name="Line 179">
              <a:extLst>
                <a:ext uri="{FF2B5EF4-FFF2-40B4-BE49-F238E27FC236}">
                  <a16:creationId xmlns:a16="http://schemas.microsoft.com/office/drawing/2014/main" id="{342AB954-CD48-4CA7-B9C8-1C3E9239B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7551" y="3043239"/>
              <a:ext cx="0" cy="85725"/>
            </a:xfrm>
            <a:prstGeom prst="line">
              <a:avLst/>
            </a:prstGeom>
            <a:noFill/>
            <a:ln w="349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78" name="Freeform 180">
              <a:extLst>
                <a:ext uri="{FF2B5EF4-FFF2-40B4-BE49-F238E27FC236}">
                  <a16:creationId xmlns:a16="http://schemas.microsoft.com/office/drawing/2014/main" id="{D286279D-BAED-4704-BB13-4A5782BCA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4488" y="2908301"/>
              <a:ext cx="593725" cy="555625"/>
            </a:xfrm>
            <a:custGeom>
              <a:avLst/>
              <a:gdLst>
                <a:gd name="T0" fmla="*/ 121 w 140"/>
                <a:gd name="T1" fmla="*/ 97 h 131"/>
                <a:gd name="T2" fmla="*/ 140 w 140"/>
                <a:gd name="T3" fmla="*/ 58 h 131"/>
                <a:gd name="T4" fmla="*/ 70 w 140"/>
                <a:gd name="T5" fmla="*/ 0 h 131"/>
                <a:gd name="T6" fmla="*/ 0 w 140"/>
                <a:gd name="T7" fmla="*/ 58 h 131"/>
                <a:gd name="T8" fmla="*/ 70 w 140"/>
                <a:gd name="T9" fmla="*/ 116 h 131"/>
                <a:gd name="T10" fmla="*/ 89 w 140"/>
                <a:gd name="T11" fmla="*/ 114 h 131"/>
                <a:gd name="T12" fmla="*/ 124 w 140"/>
                <a:gd name="T13" fmla="*/ 131 h 131"/>
                <a:gd name="T14" fmla="*/ 128 w 140"/>
                <a:gd name="T15" fmla="*/ 126 h 131"/>
                <a:gd name="T16" fmla="*/ 121 w 140"/>
                <a:gd name="T17" fmla="*/ 9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31">
                  <a:moveTo>
                    <a:pt x="121" y="97"/>
                  </a:moveTo>
                  <a:cubicBezTo>
                    <a:pt x="133" y="87"/>
                    <a:pt x="140" y="73"/>
                    <a:pt x="140" y="58"/>
                  </a:cubicBezTo>
                  <a:cubicBezTo>
                    <a:pt x="140" y="26"/>
                    <a:pt x="109" y="0"/>
                    <a:pt x="70" y="0"/>
                  </a:cubicBezTo>
                  <a:cubicBezTo>
                    <a:pt x="31" y="0"/>
                    <a:pt x="0" y="26"/>
                    <a:pt x="0" y="58"/>
                  </a:cubicBezTo>
                  <a:cubicBezTo>
                    <a:pt x="0" y="90"/>
                    <a:pt x="31" y="116"/>
                    <a:pt x="70" y="116"/>
                  </a:cubicBezTo>
                  <a:cubicBezTo>
                    <a:pt x="77" y="116"/>
                    <a:pt x="83" y="115"/>
                    <a:pt x="89" y="114"/>
                  </a:cubicBezTo>
                  <a:cubicBezTo>
                    <a:pt x="96" y="120"/>
                    <a:pt x="107" y="127"/>
                    <a:pt x="124" y="131"/>
                  </a:cubicBezTo>
                  <a:cubicBezTo>
                    <a:pt x="126" y="131"/>
                    <a:pt x="129" y="128"/>
                    <a:pt x="128" y="126"/>
                  </a:cubicBezTo>
                  <a:cubicBezTo>
                    <a:pt x="124" y="116"/>
                    <a:pt x="122" y="106"/>
                    <a:pt x="121" y="97"/>
                  </a:cubicBezTo>
                  <a:close/>
                </a:path>
              </a:pathLst>
            </a:custGeom>
            <a:noFill/>
            <a:ln w="349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79" name="Freeform 181">
              <a:extLst>
                <a:ext uri="{FF2B5EF4-FFF2-40B4-BE49-F238E27FC236}">
                  <a16:creationId xmlns:a16="http://schemas.microsoft.com/office/drawing/2014/main" id="{3268FC8E-A80C-4882-B48B-196646D14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088" y="3144839"/>
              <a:ext cx="390525" cy="153988"/>
            </a:xfrm>
            <a:custGeom>
              <a:avLst/>
              <a:gdLst>
                <a:gd name="T0" fmla="*/ 92 w 92"/>
                <a:gd name="T1" fmla="*/ 0 h 36"/>
                <a:gd name="T2" fmla="*/ 46 w 92"/>
                <a:gd name="T3" fmla="*/ 36 h 36"/>
                <a:gd name="T4" fmla="*/ 0 w 92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36">
                  <a:moveTo>
                    <a:pt x="92" y="0"/>
                  </a:moveTo>
                  <a:cubicBezTo>
                    <a:pt x="92" y="20"/>
                    <a:pt x="71" y="36"/>
                    <a:pt x="46" y="36"/>
                  </a:cubicBezTo>
                  <a:cubicBezTo>
                    <a:pt x="21" y="36"/>
                    <a:pt x="0" y="20"/>
                    <a:pt x="0" y="0"/>
                  </a:cubicBezTo>
                </a:path>
              </a:pathLst>
            </a:custGeom>
            <a:noFill/>
            <a:ln w="349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1" name="Q12_Graph">
            <a:extLst>
              <a:ext uri="{FF2B5EF4-FFF2-40B4-BE49-F238E27FC236}">
                <a16:creationId xmlns:a16="http://schemas.microsoft.com/office/drawing/2014/main" id="{50B54396-FF32-4F26-9551-6C7446F025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820713"/>
              </p:ext>
            </p:extLst>
          </p:nvPr>
        </p:nvGraphicFramePr>
        <p:xfrm>
          <a:off x="4770094" y="8459593"/>
          <a:ext cx="2193530" cy="2173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2" name="Q7_Graph">
            <a:extLst>
              <a:ext uri="{FF2B5EF4-FFF2-40B4-BE49-F238E27FC236}">
                <a16:creationId xmlns:a16="http://schemas.microsoft.com/office/drawing/2014/main" id="{E3D90DD3-18AC-4F89-BF08-524879CFD4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353583"/>
              </p:ext>
            </p:extLst>
          </p:nvPr>
        </p:nvGraphicFramePr>
        <p:xfrm>
          <a:off x="917402" y="8459593"/>
          <a:ext cx="2193530" cy="2173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4" name="Q12_Texte">
            <a:extLst>
              <a:ext uri="{FF2B5EF4-FFF2-40B4-BE49-F238E27FC236}">
                <a16:creationId xmlns:a16="http://schemas.microsoft.com/office/drawing/2014/main" id="{736923EB-7E10-4567-BE08-E1808FE331C9}"/>
              </a:ext>
            </a:extLst>
          </p:cNvPr>
          <p:cNvSpPr txBox="1"/>
          <p:nvPr/>
        </p:nvSpPr>
        <p:spPr>
          <a:xfrm>
            <a:off x="5098501" y="8980456"/>
            <a:ext cx="1127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chemeClr val="tx2">
                    <a:lumMod val="75000"/>
                  </a:schemeClr>
                </a:solidFill>
                <a:latin typeface="Montserrat" panose="00000500000000000000" pitchFamily="50" charset="0"/>
              </a:rPr>
              <a:t>9,2</a:t>
            </a:r>
            <a:endParaRPr lang="fr-FR" sz="3200" b="1" dirty="0">
              <a:solidFill>
                <a:schemeClr val="tx2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35" name="Q7_Texte">
            <a:extLst>
              <a:ext uri="{FF2B5EF4-FFF2-40B4-BE49-F238E27FC236}">
                <a16:creationId xmlns:a16="http://schemas.microsoft.com/office/drawing/2014/main" id="{FB39B4B9-AE5D-41BB-A607-BEE1D923A1B4}"/>
              </a:ext>
            </a:extLst>
          </p:cNvPr>
          <p:cNvSpPr txBox="1"/>
          <p:nvPr/>
        </p:nvSpPr>
        <p:spPr>
          <a:xfrm>
            <a:off x="1277516" y="8980456"/>
            <a:ext cx="1127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chemeClr val="tx2">
                    <a:lumMod val="75000"/>
                  </a:schemeClr>
                </a:solidFill>
                <a:latin typeface="Montserrat" panose="00000500000000000000" pitchFamily="50" charset="0"/>
              </a:rPr>
              <a:t>9,4</a:t>
            </a:r>
            <a:endParaRPr lang="fr-FR" sz="3200" b="1" dirty="0">
              <a:solidFill>
                <a:schemeClr val="tx2">
                  <a:lumMod val="75000"/>
                </a:schemeClr>
              </a:solidFill>
              <a:latin typeface="Montserrat" panose="00000500000000000000" pitchFamily="50" charset="0"/>
            </a:endParaRP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DA2A8696-38EF-4695-AE3F-B46EC48EB347}"/>
              </a:ext>
            </a:extLst>
          </p:cNvPr>
          <p:cNvCxnSpPr>
            <a:cxnSpLocks/>
          </p:cNvCxnSpPr>
          <p:nvPr/>
        </p:nvCxnSpPr>
        <p:spPr>
          <a:xfrm>
            <a:off x="3584866" y="9497058"/>
            <a:ext cx="384632" cy="0"/>
          </a:xfrm>
          <a:prstGeom prst="line">
            <a:avLst/>
          </a:prstGeom>
          <a:ln w="349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78CE77A9-3F0C-4D2C-9D67-77A97B388EC9}"/>
              </a:ext>
            </a:extLst>
          </p:cNvPr>
          <p:cNvSpPr txBox="1"/>
          <p:nvPr/>
        </p:nvSpPr>
        <p:spPr>
          <a:xfrm>
            <a:off x="4362231" y="8145720"/>
            <a:ext cx="2658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Montserrat" panose="00000500000000000000" pitchFamily="50" charset="0"/>
              </a:rPr>
              <a:t>Les établissements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623522B0-7B87-433B-87C3-1A831DD06308}"/>
              </a:ext>
            </a:extLst>
          </p:cNvPr>
          <p:cNvSpPr txBox="1"/>
          <p:nvPr/>
        </p:nvSpPr>
        <p:spPr>
          <a:xfrm>
            <a:off x="760146" y="8145720"/>
            <a:ext cx="178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Montserrat" panose="00000500000000000000" pitchFamily="50" charset="0"/>
              </a:rPr>
              <a:t>Le personnel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E9D9AACD-C9B1-4BE3-871E-2544CB2CA901}"/>
              </a:ext>
            </a:extLst>
          </p:cNvPr>
          <p:cNvSpPr txBox="1"/>
          <p:nvPr/>
        </p:nvSpPr>
        <p:spPr>
          <a:xfrm>
            <a:off x="4669720" y="6651748"/>
            <a:ext cx="241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Recommandation des parents</a:t>
            </a:r>
          </a:p>
        </p:txBody>
      </p:sp>
      <p:pic>
        <p:nvPicPr>
          <p:cNvPr id="42" name="Image 41" descr="LOGO FFEC">
            <a:extLst>
              <a:ext uri="{FF2B5EF4-FFF2-40B4-BE49-F238E27FC236}">
                <a16:creationId xmlns:a16="http://schemas.microsoft.com/office/drawing/2014/main" id="{5E336857-3AAC-4809-BE30-D49CB5371560}"/>
              </a:ext>
            </a:extLst>
          </p:cNvPr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097" y="202790"/>
            <a:ext cx="1439302" cy="492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223E8299-B106-4516-A868-3475D14601A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056" y="250478"/>
            <a:ext cx="1904110" cy="34369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5423E337-3B4B-4FC7-A6FB-80B83AFA33E1}"/>
              </a:ext>
            </a:extLst>
          </p:cNvPr>
          <p:cNvSpPr/>
          <p:nvPr/>
        </p:nvSpPr>
        <p:spPr>
          <a:xfrm>
            <a:off x="1479602" y="9503573"/>
            <a:ext cx="755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50" charset="0"/>
              </a:rPr>
              <a:t>/10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5BDDA06-EF68-4BC0-8C36-7153A6F76ACF}"/>
              </a:ext>
            </a:extLst>
          </p:cNvPr>
          <p:cNvSpPr/>
          <p:nvPr/>
        </p:nvSpPr>
        <p:spPr>
          <a:xfrm>
            <a:off x="5289728" y="9503573"/>
            <a:ext cx="755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tx2">
                    <a:lumMod val="75000"/>
                  </a:schemeClr>
                </a:solidFill>
                <a:latin typeface="Montserrat" panose="00000500000000000000" pitchFamily="50" charset="0"/>
              </a:rPr>
              <a:t>/10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5CDB09F-D78E-4D3B-9DC4-843A05B97F1C}"/>
              </a:ext>
            </a:extLst>
          </p:cNvPr>
          <p:cNvPicPr>
            <a:picLocks noChangeAspect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68" y="3437733"/>
            <a:ext cx="4070987" cy="96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26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-14104" y="0"/>
            <a:ext cx="3781856" cy="3518488"/>
            <a:chOff x="3777184" y="0"/>
            <a:chExt cx="3833618" cy="3518488"/>
          </a:xfrm>
        </p:grpSpPr>
        <p:sp>
          <p:nvSpPr>
            <p:cNvPr id="12" name="Rectangle 11"/>
            <p:cNvSpPr/>
            <p:nvPr/>
          </p:nvSpPr>
          <p:spPr>
            <a:xfrm>
              <a:off x="3777184" y="0"/>
              <a:ext cx="3833618" cy="35184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/>
            <p:cNvGrpSpPr/>
            <p:nvPr/>
          </p:nvGrpSpPr>
          <p:grpSpPr>
            <a:xfrm>
              <a:off x="4286727" y="259942"/>
              <a:ext cx="2864491" cy="1846398"/>
              <a:chOff x="4286727" y="259942"/>
              <a:chExt cx="2864491" cy="1846398"/>
            </a:xfrm>
          </p:grpSpPr>
          <p:grpSp>
            <p:nvGrpSpPr>
              <p:cNvPr id="6" name="Groupe 5"/>
              <p:cNvGrpSpPr/>
              <p:nvPr/>
            </p:nvGrpSpPr>
            <p:grpSpPr>
              <a:xfrm>
                <a:off x="5121390" y="259942"/>
                <a:ext cx="1084389" cy="1084389"/>
                <a:chOff x="5083135" y="356647"/>
                <a:chExt cx="1084389" cy="1084389"/>
              </a:xfrm>
            </p:grpSpPr>
            <p:grpSp>
              <p:nvGrpSpPr>
                <p:cNvPr id="22" name="Groupe 21"/>
                <p:cNvGrpSpPr/>
                <p:nvPr/>
              </p:nvGrpSpPr>
              <p:grpSpPr>
                <a:xfrm>
                  <a:off x="5263585" y="1340942"/>
                  <a:ext cx="726817" cy="0"/>
                  <a:chOff x="5345113" y="4606926"/>
                  <a:chExt cx="814388" cy="0"/>
                </a:xfrm>
              </p:grpSpPr>
              <p:sp>
                <p:nvSpPr>
                  <p:cNvPr id="32" name="Line 2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45113" y="4606926"/>
                    <a:ext cx="34925" cy="0"/>
                  </a:xfrm>
                  <a:prstGeom prst="line">
                    <a:avLst/>
                  </a:prstGeom>
                  <a:noFill/>
                  <a:ln w="28575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33" name="Line 2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26163" y="4606926"/>
                    <a:ext cx="33338" cy="0"/>
                  </a:xfrm>
                  <a:prstGeom prst="line">
                    <a:avLst/>
                  </a:prstGeom>
                  <a:noFill/>
                  <a:ln w="28575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  <p:sp>
              <p:nvSpPr>
                <p:cNvPr id="41" name="Ellipse 40"/>
                <p:cNvSpPr/>
                <p:nvPr/>
              </p:nvSpPr>
              <p:spPr>
                <a:xfrm>
                  <a:off x="5083135" y="356647"/>
                  <a:ext cx="1084389" cy="1084389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4286727" y="1446695"/>
                <a:ext cx="286449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chemeClr val="bg1"/>
                    </a:solidFill>
                    <a:latin typeface="Montserrat" panose="00000500000000000000"/>
                  </a:rPr>
                  <a:t>Rappel satisfaction globale</a:t>
                </a:r>
              </a:p>
            </p:txBody>
          </p:sp>
          <p:cxnSp>
            <p:nvCxnSpPr>
              <p:cNvPr id="4" name="Connecteur droit 3"/>
              <p:cNvCxnSpPr/>
              <p:nvPr/>
            </p:nvCxnSpPr>
            <p:spPr>
              <a:xfrm>
                <a:off x="5316606" y="2106340"/>
                <a:ext cx="804732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2" name="Rectangle 201">
            <a:extLst>
              <a:ext uri="{FF2B5EF4-FFF2-40B4-BE49-F238E27FC236}">
                <a16:creationId xmlns:a16="http://schemas.microsoft.com/office/drawing/2014/main" id="{74B1BBF5-F9CB-4443-9077-D7A512929057}"/>
              </a:ext>
            </a:extLst>
          </p:cNvPr>
          <p:cNvSpPr/>
          <p:nvPr/>
        </p:nvSpPr>
        <p:spPr>
          <a:xfrm>
            <a:off x="0" y="4236719"/>
            <a:ext cx="7561263" cy="59234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" panose="00000500000000000000" pitchFamily="50" charset="0"/>
            </a:endParaRPr>
          </a:p>
        </p:txBody>
      </p:sp>
      <p:pic>
        <p:nvPicPr>
          <p:cNvPr id="223" name="Image 222">
            <a:extLst>
              <a:ext uri="{FF2B5EF4-FFF2-40B4-BE49-F238E27FC236}">
                <a16:creationId xmlns:a16="http://schemas.microsoft.com/office/drawing/2014/main" id="{13EB732F-A220-4741-816A-ADC6F337C0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902" y="10263611"/>
            <a:ext cx="1876981" cy="339673"/>
          </a:xfrm>
          <a:prstGeom prst="rect">
            <a:avLst/>
          </a:prstGeom>
        </p:spPr>
      </p:pic>
      <p:pic>
        <p:nvPicPr>
          <p:cNvPr id="224" name="Image 223" descr="LOGO FFEC">
            <a:extLst>
              <a:ext uri="{FF2B5EF4-FFF2-40B4-BE49-F238E27FC236}">
                <a16:creationId xmlns:a16="http://schemas.microsoft.com/office/drawing/2014/main" id="{824A92D3-8B31-4CA9-A425-E153DFEB565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23" y="10255113"/>
            <a:ext cx="1005288" cy="34817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Nom_Entreprise">
            <a:extLst>
              <a:ext uri="{FF2B5EF4-FFF2-40B4-BE49-F238E27FC236}">
                <a16:creationId xmlns:a16="http://schemas.microsoft.com/office/drawing/2014/main" id="{D3A8135A-80B9-4B02-8F45-A5CBA44B3E45}"/>
              </a:ext>
            </a:extLst>
          </p:cNvPr>
          <p:cNvSpPr txBox="1"/>
          <p:nvPr/>
        </p:nvSpPr>
        <p:spPr>
          <a:xfrm>
            <a:off x="2009123" y="10295507"/>
            <a:ext cx="3219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latin typeface="Montserrat" panose="020B0604020202020204" charset="0"/>
              </a:rPr>
              <a:t>LES PETITES CRECHES</a:t>
            </a:r>
            <a:endParaRPr lang="fr-FR" sz="1200" dirty="0">
              <a:latin typeface="Montserrat" panose="020B0604020202020204" charset="0"/>
            </a:endParaRPr>
          </a:p>
        </p:txBody>
      </p:sp>
      <p:pic>
        <p:nvPicPr>
          <p:cNvPr id="82" name="Picture 12" descr="http://www.silhouettesclipart.com/images/Family-Silhouette-clip-art.jpg">
            <a:extLst>
              <a:ext uri="{FF2B5EF4-FFF2-40B4-BE49-F238E27FC236}">
                <a16:creationId xmlns:a16="http://schemas.microsoft.com/office/drawing/2014/main" id="{D11E2F26-2D9E-41E1-ADCE-C0B5AFF33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04910" y="392980"/>
            <a:ext cx="864096" cy="85518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ZoneTexte 89">
            <a:extLst>
              <a:ext uri="{FF2B5EF4-FFF2-40B4-BE49-F238E27FC236}">
                <a16:creationId xmlns:a16="http://schemas.microsoft.com/office/drawing/2014/main" id="{B33F6BEE-55C2-468E-9F64-90F291CFB475}"/>
              </a:ext>
            </a:extLst>
          </p:cNvPr>
          <p:cNvSpPr txBox="1"/>
          <p:nvPr/>
        </p:nvSpPr>
        <p:spPr>
          <a:xfrm>
            <a:off x="0" y="3626582"/>
            <a:ext cx="7535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5"/>
                </a:solidFill>
                <a:latin typeface="Montserrat" panose="020B0604020202020204"/>
              </a:rPr>
              <a:t>Q19 Dans le contexte actuel lié au </a:t>
            </a:r>
            <a:r>
              <a:rPr lang="fr-FR" sz="1400" b="1" dirty="0" err="1">
                <a:solidFill>
                  <a:schemeClr val="accent5"/>
                </a:solidFill>
                <a:latin typeface="Montserrat" panose="020B0604020202020204"/>
              </a:rPr>
              <a:t>Covid</a:t>
            </a:r>
            <a:r>
              <a:rPr lang="fr-FR" sz="1400" b="1" dirty="0">
                <a:solidFill>
                  <a:schemeClr val="accent5"/>
                </a:solidFill>
                <a:latin typeface="Montserrat" panose="020B0604020202020204"/>
              </a:rPr>
              <a:t>, pouvez-vous évaluer votre niveau de satisfaction sur les aspects suivants ?</a:t>
            </a:r>
          </a:p>
        </p:txBody>
      </p:sp>
      <p:sp>
        <p:nvSpPr>
          <p:cNvPr id="102" name="Q19_1_Base">
            <a:extLst>
              <a:ext uri="{FF2B5EF4-FFF2-40B4-BE49-F238E27FC236}">
                <a16:creationId xmlns:a16="http://schemas.microsoft.com/office/drawing/2014/main" id="{DC8A1FA0-7052-4A62-8DB2-B56E40F1B399}"/>
              </a:ext>
            </a:extLst>
          </p:cNvPr>
          <p:cNvSpPr/>
          <p:nvPr/>
        </p:nvSpPr>
        <p:spPr>
          <a:xfrm>
            <a:off x="19318" y="7385203"/>
            <a:ext cx="1385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 27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110" name="Q19_4_Base">
            <a:extLst>
              <a:ext uri="{FF2B5EF4-FFF2-40B4-BE49-F238E27FC236}">
                <a16:creationId xmlns:a16="http://schemas.microsoft.com/office/drawing/2014/main" id="{C0FD2B82-DD07-41BE-9B42-19E85D936624}"/>
              </a:ext>
            </a:extLst>
          </p:cNvPr>
          <p:cNvSpPr/>
          <p:nvPr/>
        </p:nvSpPr>
        <p:spPr>
          <a:xfrm>
            <a:off x="67712" y="5122939"/>
            <a:ext cx="1385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 26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9DDCF42-6CF7-4111-B2BB-A1145316B916}"/>
              </a:ext>
            </a:extLst>
          </p:cNvPr>
          <p:cNvSpPr/>
          <p:nvPr/>
        </p:nvSpPr>
        <p:spPr>
          <a:xfrm>
            <a:off x="45556" y="7046649"/>
            <a:ext cx="7499455" cy="338554"/>
          </a:xfrm>
          <a:prstGeom prst="rect">
            <a:avLst/>
          </a:prstGeom>
        </p:spPr>
        <p:txBody>
          <a:bodyPr wrap="square" rIns="36000">
            <a:spAutoFit/>
          </a:bodyPr>
          <a:lstStyle/>
          <a:p>
            <a:r>
              <a:rPr lang="fr-FR" sz="1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La mise en place des règles de protection sanitaire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C6B13726-3BDD-49BE-A889-CF865448F10A}"/>
              </a:ext>
            </a:extLst>
          </p:cNvPr>
          <p:cNvSpPr/>
          <p:nvPr/>
        </p:nvSpPr>
        <p:spPr>
          <a:xfrm>
            <a:off x="31127" y="4792122"/>
            <a:ext cx="73088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La mobilisation des équipes pour garantir un accueil en qualité et sécurité</a:t>
            </a:r>
          </a:p>
        </p:txBody>
      </p:sp>
      <p:graphicFrame>
        <p:nvGraphicFramePr>
          <p:cNvPr id="48" name="Q19_4_Graph">
            <a:extLst>
              <a:ext uri="{FF2B5EF4-FFF2-40B4-BE49-F238E27FC236}">
                <a16:creationId xmlns:a16="http://schemas.microsoft.com/office/drawing/2014/main" id="{5DA6A632-D5FC-4DF0-A021-159A61D9C7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000071"/>
              </p:ext>
            </p:extLst>
          </p:nvPr>
        </p:nvGraphicFramePr>
        <p:xfrm>
          <a:off x="406125" y="5080947"/>
          <a:ext cx="7046914" cy="1705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Q12_Texte">
            <a:extLst>
              <a:ext uri="{FF2B5EF4-FFF2-40B4-BE49-F238E27FC236}">
                <a16:creationId xmlns:a16="http://schemas.microsoft.com/office/drawing/2014/main" id="{BFACD986-8516-4E8B-8DEA-C584E1A06D8E}"/>
              </a:ext>
            </a:extLst>
          </p:cNvPr>
          <p:cNvSpPr/>
          <p:nvPr/>
        </p:nvSpPr>
        <p:spPr>
          <a:xfrm>
            <a:off x="509207" y="2286032"/>
            <a:ext cx="2825814" cy="1008112"/>
          </a:xfrm>
          <a:prstGeom prst="ellipseRibbon2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chemeClr val="tx1"/>
                </a:solidFill>
                <a:latin typeface="Montserrat" panose="020B0604020202020204" charset="0"/>
              </a:rPr>
              <a:t>9,2</a:t>
            </a:r>
          </a:p>
        </p:txBody>
      </p:sp>
      <p:pic>
        <p:nvPicPr>
          <p:cNvPr id="26" name="Image 25" descr="Une image contenant personne, intérieur, bébé&#10;&#10;Description générée automatiquement">
            <a:extLst>
              <a:ext uri="{FF2B5EF4-FFF2-40B4-BE49-F238E27FC236}">
                <a16:creationId xmlns:a16="http://schemas.microsoft.com/office/drawing/2014/main" id="{72585694-9233-4CB5-9C41-8A61087E16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636306" y="4107"/>
            <a:ext cx="3890336" cy="3532309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AF8A2660-BF26-4B8A-88C7-70068878A1FF}"/>
              </a:ext>
            </a:extLst>
          </p:cNvPr>
          <p:cNvSpPr/>
          <p:nvPr/>
        </p:nvSpPr>
        <p:spPr>
          <a:xfrm>
            <a:off x="1770022" y="2422206"/>
            <a:ext cx="755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latin typeface="Montserrat" panose="00000500000000000000" pitchFamily="50" charset="0"/>
              </a:rPr>
              <a:t>/10</a:t>
            </a:r>
          </a:p>
        </p:txBody>
      </p:sp>
      <p:graphicFrame>
        <p:nvGraphicFramePr>
          <p:cNvPr id="27" name="Q19_1_Graph">
            <a:extLst>
              <a:ext uri="{FF2B5EF4-FFF2-40B4-BE49-F238E27FC236}">
                <a16:creationId xmlns:a16="http://schemas.microsoft.com/office/drawing/2014/main" id="{341309D3-22DF-41E8-979A-F19670BF01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124445"/>
              </p:ext>
            </p:extLst>
          </p:nvPr>
        </p:nvGraphicFramePr>
        <p:xfrm>
          <a:off x="406125" y="7794972"/>
          <a:ext cx="7046914" cy="1705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68120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 153">
            <a:extLst>
              <a:ext uri="{FF2B5EF4-FFF2-40B4-BE49-F238E27FC236}">
                <a16:creationId xmlns:a16="http://schemas.microsoft.com/office/drawing/2014/main" id="{BBFF95C8-4C6A-4191-86AA-2BF3CDFF15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902" y="10263611"/>
            <a:ext cx="1876981" cy="339673"/>
          </a:xfrm>
          <a:prstGeom prst="rect">
            <a:avLst/>
          </a:prstGeom>
        </p:spPr>
      </p:pic>
      <p:pic>
        <p:nvPicPr>
          <p:cNvPr id="157" name="Image 156" descr="LOGO FFEC">
            <a:extLst>
              <a:ext uri="{FF2B5EF4-FFF2-40B4-BE49-F238E27FC236}">
                <a16:creationId xmlns:a16="http://schemas.microsoft.com/office/drawing/2014/main" id="{7E391EB0-4A6A-4C2E-9AF7-90D52200B8A8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23" y="10255113"/>
            <a:ext cx="1005288" cy="34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Nom_Entreprise">
            <a:extLst>
              <a:ext uri="{FF2B5EF4-FFF2-40B4-BE49-F238E27FC236}">
                <a16:creationId xmlns:a16="http://schemas.microsoft.com/office/drawing/2014/main" id="{6F9FF187-5768-4674-9069-7BFB505C41B4}"/>
              </a:ext>
            </a:extLst>
          </p:cNvPr>
          <p:cNvSpPr txBox="1"/>
          <p:nvPr/>
        </p:nvSpPr>
        <p:spPr>
          <a:xfrm>
            <a:off x="2009123" y="10295507"/>
            <a:ext cx="3219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latin typeface="Montserrat" panose="020B0604020202020204" charset="0"/>
              </a:rPr>
              <a:t>LES PETITES CRECHES</a:t>
            </a:r>
            <a:endParaRPr lang="fr-FR" sz="1200" dirty="0">
              <a:latin typeface="Montserrat" panose="020B0604020202020204" charset="0"/>
            </a:endParaRPr>
          </a:p>
        </p:txBody>
      </p:sp>
      <p:grpSp>
        <p:nvGrpSpPr>
          <p:cNvPr id="159" name="Groupe 158">
            <a:extLst>
              <a:ext uri="{FF2B5EF4-FFF2-40B4-BE49-F238E27FC236}">
                <a16:creationId xmlns:a16="http://schemas.microsoft.com/office/drawing/2014/main" id="{2A374C22-5C63-4AED-8392-52D161BF793F}"/>
              </a:ext>
            </a:extLst>
          </p:cNvPr>
          <p:cNvGrpSpPr/>
          <p:nvPr/>
        </p:nvGrpSpPr>
        <p:grpSpPr>
          <a:xfrm>
            <a:off x="1" y="1962324"/>
            <a:ext cx="7550913" cy="361081"/>
            <a:chOff x="-16433" y="7564778"/>
            <a:chExt cx="7598833" cy="768527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7933A521-4F25-4468-9343-310D0E5C7863}"/>
                </a:ext>
              </a:extLst>
            </p:cNvPr>
            <p:cNvSpPr/>
            <p:nvPr/>
          </p:nvSpPr>
          <p:spPr>
            <a:xfrm>
              <a:off x="-16433" y="7564778"/>
              <a:ext cx="7598833" cy="690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>
                <a:latin typeface="Montserrat" panose="00000500000000000000" pitchFamily="50" charset="0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A2A6ED6E-9D5E-4FB4-A6EB-0FAFEFE999E4}"/>
                </a:ext>
              </a:extLst>
            </p:cNvPr>
            <p:cNvSpPr/>
            <p:nvPr/>
          </p:nvSpPr>
          <p:spPr>
            <a:xfrm rot="18871620" flipV="1">
              <a:off x="3630326" y="7791204"/>
              <a:ext cx="542101" cy="542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>
                <a:latin typeface="Montserrat" panose="00000500000000000000" pitchFamily="50" charset="0"/>
              </a:endParaRPr>
            </a:p>
          </p:txBody>
        </p:sp>
      </p:grpSp>
      <p:graphicFrame>
        <p:nvGraphicFramePr>
          <p:cNvPr id="163" name="Q4.2_Table">
            <a:extLst>
              <a:ext uri="{FF2B5EF4-FFF2-40B4-BE49-F238E27FC236}">
                <a16:creationId xmlns:a16="http://schemas.microsoft.com/office/drawing/2014/main" id="{ED65CFA1-3BFB-413C-B956-67886DF84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967198"/>
              </p:ext>
            </p:extLst>
          </p:nvPr>
        </p:nvGraphicFramePr>
        <p:xfrm>
          <a:off x="641302" y="3844005"/>
          <a:ext cx="6408712" cy="547481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val="218723213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449549269"/>
                    </a:ext>
                  </a:extLst>
                </a:gridCol>
              </a:tblGrid>
              <a:tr h="734252">
                <a:tc>
                  <a:txBody>
                    <a:bodyPr/>
                    <a:lstStyle/>
                    <a:p>
                      <a:r>
                        <a:rPr lang="fr-FR"/>
                        <a:t>Base :  25</a:t>
                      </a:r>
                      <a:endParaRPr lang="fr-FR" dirty="0"/>
                    </a:p>
                  </a:txBody>
                  <a:tcPr marL="144000" anchor="ctr"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45914859"/>
                  </a:ext>
                </a:extLst>
              </a:tr>
              <a:tr h="5245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Avoir accès à un mode d'accueil collectif (je n'avais pas trouvé de place en crèche autrement que via mon employeur)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80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68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4659862"/>
                  </a:ext>
                </a:extLst>
              </a:tr>
              <a:tr h="62292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Bénéficier de la souplesse d’accueil  (pouvoir choisir la période d’entrée dans la crèche, possible à tout moment de l’année)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80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56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6739971"/>
                  </a:ext>
                </a:extLst>
              </a:tr>
              <a:tr h="5245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Être assuré que mon enfant sera accueilli dans une structure de qualité dans la mesure où un accord a été signé avec mon entreprise (qualité d’accueil, éveil, bouche-à-oreille des collègues…)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80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56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4817354"/>
                  </a:ext>
                </a:extLst>
              </a:tr>
              <a:tr h="5245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Faciliter la conciliation entre vie familiale et professionnelle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80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48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0457859"/>
                  </a:ext>
                </a:extLst>
              </a:tr>
              <a:tr h="50862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Une solution plus simple (réponse plus rapide par exemple)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80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32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7187374"/>
                  </a:ext>
                </a:extLst>
              </a:tr>
              <a:tr h="5245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Bénéficier d'une solution moins chère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80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28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7092129"/>
                  </a:ext>
                </a:extLst>
              </a:tr>
              <a:tr h="5245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Pouvoir reprendre le travail rapidement (je n'avais pas trouvé d'autre solution d'accueil)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80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24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2261251"/>
                  </a:ext>
                </a:extLst>
              </a:tr>
              <a:tr h="52458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Autre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80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5518630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290259A3-FDB4-4780-9466-C4A10BDAF932}"/>
              </a:ext>
            </a:extLst>
          </p:cNvPr>
          <p:cNvSpPr/>
          <p:nvPr/>
        </p:nvSpPr>
        <p:spPr>
          <a:xfrm>
            <a:off x="-35793" y="555093"/>
            <a:ext cx="7594892" cy="11912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FFCC50D-65B6-4D9A-962C-ABFBF165D914}"/>
              </a:ext>
            </a:extLst>
          </p:cNvPr>
          <p:cNvSpPr txBox="1"/>
          <p:nvPr/>
        </p:nvSpPr>
        <p:spPr>
          <a:xfrm>
            <a:off x="1570159" y="807217"/>
            <a:ext cx="558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Montserrat" panose="020B0604020202020204" charset="0"/>
              </a:rPr>
              <a:t>des parents ont obtenu leur place en crèche via leur employeur ou celui de leur conjoint</a:t>
            </a:r>
          </a:p>
        </p:txBody>
      </p:sp>
      <p:sp>
        <p:nvSpPr>
          <p:cNvPr id="20" name="Q2bis_Base">
            <a:extLst>
              <a:ext uri="{FF2B5EF4-FFF2-40B4-BE49-F238E27FC236}">
                <a16:creationId xmlns:a16="http://schemas.microsoft.com/office/drawing/2014/main" id="{38DE5A43-2540-4188-9330-71F01799BDC9}"/>
              </a:ext>
            </a:extLst>
          </p:cNvPr>
          <p:cNvSpPr/>
          <p:nvPr/>
        </p:nvSpPr>
        <p:spPr>
          <a:xfrm>
            <a:off x="6151643" y="1483101"/>
            <a:ext cx="1385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100">
                <a:latin typeface="Montserrat" panose="020B0604020202020204" charset="0"/>
              </a:rPr>
              <a:t>Base :  27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21" name="Q2bis_STOUI">
            <a:extLst>
              <a:ext uri="{FF2B5EF4-FFF2-40B4-BE49-F238E27FC236}">
                <a16:creationId xmlns:a16="http://schemas.microsoft.com/office/drawing/2014/main" id="{02461501-8DBB-4C82-9B85-91266875FD1A}"/>
              </a:ext>
            </a:extLst>
          </p:cNvPr>
          <p:cNvSpPr/>
          <p:nvPr/>
        </p:nvSpPr>
        <p:spPr>
          <a:xfrm>
            <a:off x="376831" y="663656"/>
            <a:ext cx="1085865" cy="9837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2800" b="1">
                <a:solidFill>
                  <a:schemeClr val="tx2"/>
                </a:solidFill>
                <a:latin typeface="Montserrat" panose="020B0604020202020204" charset="0"/>
              </a:rPr>
              <a:t>93%</a:t>
            </a:r>
            <a:endParaRPr lang="fr-FR" sz="2800" b="1" dirty="0">
              <a:solidFill>
                <a:schemeClr val="tx2"/>
              </a:solidFill>
              <a:latin typeface="Montserrat" panose="020B0604020202020204" charset="0"/>
            </a:endParaRPr>
          </a:p>
        </p:txBody>
      </p:sp>
      <p:sp>
        <p:nvSpPr>
          <p:cNvPr id="22" name="Q4.2_Nb_Avantage">
            <a:extLst>
              <a:ext uri="{FF2B5EF4-FFF2-40B4-BE49-F238E27FC236}">
                <a16:creationId xmlns:a16="http://schemas.microsoft.com/office/drawing/2014/main" id="{2635975B-FCF1-4A33-A8B4-5DD00DE698F2}"/>
              </a:ext>
            </a:extLst>
          </p:cNvPr>
          <p:cNvSpPr txBox="1"/>
          <p:nvPr/>
        </p:nvSpPr>
        <p:spPr>
          <a:xfrm>
            <a:off x="38387" y="2993773"/>
            <a:ext cx="7498847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cap="all">
                <a:solidFill>
                  <a:schemeClr val="bg1"/>
                </a:solidFill>
                <a:latin typeface="Montserrat" panose="00000500000000000000" pitchFamily="50" charset="0"/>
              </a:rPr>
              <a:t>3 avantages cités en moyenne</a:t>
            </a:r>
            <a:endParaRPr lang="fr-FR" sz="2000" b="1" cap="all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1AD1544-DA90-400F-A436-97ADC8E9F8B1}"/>
              </a:ext>
            </a:extLst>
          </p:cNvPr>
          <p:cNvSpPr txBox="1"/>
          <p:nvPr/>
        </p:nvSpPr>
        <p:spPr>
          <a:xfrm>
            <a:off x="252239" y="90116"/>
            <a:ext cx="691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cap="all" dirty="0">
                <a:solidFill>
                  <a:schemeClr val="accent5"/>
                </a:solidFill>
                <a:latin typeface="Montserrat" panose="00000500000000000000" pitchFamily="50" charset="0"/>
              </a:rPr>
              <a:t>places réservées par les employeurs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CC52FC2-8724-49A8-82EA-A94D7B2A7BF1}"/>
              </a:ext>
            </a:extLst>
          </p:cNvPr>
          <p:cNvSpPr txBox="1"/>
          <p:nvPr/>
        </p:nvSpPr>
        <p:spPr>
          <a:xfrm>
            <a:off x="10350" y="2025621"/>
            <a:ext cx="7550913" cy="584775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fr-FR" sz="1600" b="1" dirty="0">
                <a:solidFill>
                  <a:schemeClr val="accent5"/>
                </a:solidFill>
                <a:latin typeface="+mj-lt"/>
              </a:rPr>
              <a:t>Q4.2 Selon vous, quels sont les avantages à bénéficier d’une place en crèche via votre employeur ?</a:t>
            </a:r>
          </a:p>
        </p:txBody>
      </p:sp>
    </p:spTree>
    <p:extLst>
      <p:ext uri="{BB962C8B-B14F-4D97-AF65-F5344CB8AC3E}">
        <p14:creationId xmlns:p14="http://schemas.microsoft.com/office/powerpoint/2010/main" val="2512690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ZoneTexte 140"/>
          <p:cNvSpPr txBox="1"/>
          <p:nvPr/>
        </p:nvSpPr>
        <p:spPr>
          <a:xfrm>
            <a:off x="252239" y="90116"/>
            <a:ext cx="6916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cap="all" dirty="0">
                <a:solidFill>
                  <a:schemeClr val="accent5"/>
                </a:solidFill>
                <a:latin typeface="Montserrat" panose="00000500000000000000" pitchFamily="50" charset="0"/>
              </a:rPr>
              <a:t>places réservées par les employeurs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F81A9B9-061A-453A-91E7-DFE9EF6A7B7E}"/>
              </a:ext>
            </a:extLst>
          </p:cNvPr>
          <p:cNvSpPr/>
          <p:nvPr/>
        </p:nvSpPr>
        <p:spPr>
          <a:xfrm>
            <a:off x="-35793" y="555093"/>
            <a:ext cx="7594892" cy="11912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A3DEAC6-630B-4B9E-B84F-1B31FA275D58}"/>
              </a:ext>
            </a:extLst>
          </p:cNvPr>
          <p:cNvSpPr txBox="1"/>
          <p:nvPr/>
        </p:nvSpPr>
        <p:spPr>
          <a:xfrm>
            <a:off x="1570159" y="807217"/>
            <a:ext cx="558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Montserrat" panose="020B0604020202020204" charset="0"/>
              </a:rPr>
              <a:t>des parents ne savaient pas comment faire garder leur enfant</a:t>
            </a:r>
          </a:p>
        </p:txBody>
      </p:sp>
      <p:pic>
        <p:nvPicPr>
          <p:cNvPr id="154" name="Image 153">
            <a:extLst>
              <a:ext uri="{FF2B5EF4-FFF2-40B4-BE49-F238E27FC236}">
                <a16:creationId xmlns:a16="http://schemas.microsoft.com/office/drawing/2014/main" id="{BBFF95C8-4C6A-4191-86AA-2BF3CDFF15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902" y="10263611"/>
            <a:ext cx="1876981" cy="339673"/>
          </a:xfrm>
          <a:prstGeom prst="rect">
            <a:avLst/>
          </a:prstGeom>
        </p:spPr>
      </p:pic>
      <p:pic>
        <p:nvPicPr>
          <p:cNvPr id="157" name="Image 156" descr="LOGO FFEC">
            <a:extLst>
              <a:ext uri="{FF2B5EF4-FFF2-40B4-BE49-F238E27FC236}">
                <a16:creationId xmlns:a16="http://schemas.microsoft.com/office/drawing/2014/main" id="{7E391EB0-4A6A-4C2E-9AF7-90D52200B8A8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23" y="10255113"/>
            <a:ext cx="1005288" cy="34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Nom_Entreprise">
            <a:extLst>
              <a:ext uri="{FF2B5EF4-FFF2-40B4-BE49-F238E27FC236}">
                <a16:creationId xmlns:a16="http://schemas.microsoft.com/office/drawing/2014/main" id="{6F9FF187-5768-4674-9069-7BFB505C41B4}"/>
              </a:ext>
            </a:extLst>
          </p:cNvPr>
          <p:cNvSpPr txBox="1"/>
          <p:nvPr/>
        </p:nvSpPr>
        <p:spPr>
          <a:xfrm>
            <a:off x="2009123" y="10295507"/>
            <a:ext cx="3219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latin typeface="Montserrat" panose="020B0604020202020204" charset="0"/>
              </a:rPr>
              <a:t>LES PETITES CRECHES</a:t>
            </a:r>
            <a:endParaRPr lang="fr-FR" sz="1200" dirty="0">
              <a:latin typeface="Montserrat" panose="020B0604020202020204" charset="0"/>
            </a:endParaRPr>
          </a:p>
        </p:txBody>
      </p:sp>
      <p:sp>
        <p:nvSpPr>
          <p:cNvPr id="139" name="Q4.1_STNSP">
            <a:extLst>
              <a:ext uri="{FF2B5EF4-FFF2-40B4-BE49-F238E27FC236}">
                <a16:creationId xmlns:a16="http://schemas.microsoft.com/office/drawing/2014/main" id="{48EC81F4-DD25-4145-B1BF-2828DD2E8191}"/>
              </a:ext>
            </a:extLst>
          </p:cNvPr>
          <p:cNvSpPr/>
          <p:nvPr/>
        </p:nvSpPr>
        <p:spPr>
          <a:xfrm>
            <a:off x="376831" y="663656"/>
            <a:ext cx="1085865" cy="9837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fr-FR" sz="2800" b="1">
                <a:solidFill>
                  <a:schemeClr val="tx2"/>
                </a:solidFill>
                <a:latin typeface="Montserrat" panose="020B0604020202020204" charset="0"/>
              </a:rPr>
              <a:t>56%</a:t>
            </a:r>
            <a:endParaRPr lang="fr-FR" sz="2800" b="1" dirty="0">
              <a:solidFill>
                <a:schemeClr val="tx2"/>
              </a:solidFill>
              <a:latin typeface="Montserrat" panose="020B0604020202020204" charset="0"/>
            </a:endParaRPr>
          </a:p>
        </p:txBody>
      </p:sp>
      <p:grpSp>
        <p:nvGrpSpPr>
          <p:cNvPr id="159" name="Groupe 158">
            <a:extLst>
              <a:ext uri="{FF2B5EF4-FFF2-40B4-BE49-F238E27FC236}">
                <a16:creationId xmlns:a16="http://schemas.microsoft.com/office/drawing/2014/main" id="{2A374C22-5C63-4AED-8392-52D161BF793F}"/>
              </a:ext>
            </a:extLst>
          </p:cNvPr>
          <p:cNvGrpSpPr/>
          <p:nvPr/>
        </p:nvGrpSpPr>
        <p:grpSpPr>
          <a:xfrm>
            <a:off x="1" y="1962324"/>
            <a:ext cx="7550913" cy="361081"/>
            <a:chOff x="-16433" y="7564778"/>
            <a:chExt cx="7598833" cy="768527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7933A521-4F25-4468-9343-310D0E5C7863}"/>
                </a:ext>
              </a:extLst>
            </p:cNvPr>
            <p:cNvSpPr/>
            <p:nvPr/>
          </p:nvSpPr>
          <p:spPr>
            <a:xfrm>
              <a:off x="-16433" y="7564778"/>
              <a:ext cx="7598833" cy="690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>
                <a:latin typeface="Montserrat" panose="00000500000000000000" pitchFamily="50" charset="0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A2A6ED6E-9D5E-4FB4-A6EB-0FAFEFE999E4}"/>
                </a:ext>
              </a:extLst>
            </p:cNvPr>
            <p:cNvSpPr/>
            <p:nvPr/>
          </p:nvSpPr>
          <p:spPr>
            <a:xfrm rot="18871620" flipV="1">
              <a:off x="3630326" y="7791204"/>
              <a:ext cx="542101" cy="542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>
                <a:latin typeface="Montserrat" panose="00000500000000000000" pitchFamily="50" charset="0"/>
              </a:endParaRPr>
            </a:p>
          </p:txBody>
        </p:sp>
      </p:grpSp>
      <p:graphicFrame>
        <p:nvGraphicFramePr>
          <p:cNvPr id="164" name="Q4.1_Table">
            <a:extLst>
              <a:ext uri="{FF2B5EF4-FFF2-40B4-BE49-F238E27FC236}">
                <a16:creationId xmlns:a16="http://schemas.microsoft.com/office/drawing/2014/main" id="{50635072-4F1A-411F-82F8-5D0F7807D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308437"/>
              </p:ext>
            </p:extLst>
          </p:nvPr>
        </p:nvGraphicFramePr>
        <p:xfrm>
          <a:off x="688748" y="2466380"/>
          <a:ext cx="6408712" cy="728098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472608">
                  <a:extLst>
                    <a:ext uri="{9D8B030D-6E8A-4147-A177-3AD203B41FA5}">
                      <a16:colId xmlns:a16="http://schemas.microsoft.com/office/drawing/2014/main" val="218723213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449549269"/>
                    </a:ext>
                  </a:extLst>
                </a:gridCol>
              </a:tblGrid>
              <a:tr h="627792">
                <a:tc>
                  <a:txBody>
                    <a:bodyPr/>
                    <a:lstStyle/>
                    <a:p>
                      <a:r>
                        <a:rPr lang="fr-FR"/>
                        <a:t>Base :  25</a:t>
                      </a:r>
                      <a:endParaRPr lang="fr-FR" dirty="0"/>
                    </a:p>
                  </a:txBody>
                  <a:tcPr marL="144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914859"/>
                  </a:ext>
                </a:extLst>
              </a:tr>
              <a:tr h="48581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Je n'avais pas d'autre solution pour faire garder mon enfant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08000" marR="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48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4659862"/>
                  </a:ext>
                </a:extLst>
              </a:tr>
              <a:tr h="65459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Une solution de dépannage (parents, famille, amis)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08000" marR="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12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6739971"/>
                  </a:ext>
                </a:extLst>
              </a:tr>
              <a:tr h="48581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Une microcrèche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08000" marR="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4817354"/>
                  </a:ext>
                </a:extLst>
              </a:tr>
              <a:tr h="48581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Une garde à domicile ou garde partagée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08000" marR="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0457859"/>
                  </a:ext>
                </a:extLst>
              </a:tr>
              <a:tr h="65459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Un mélange de plusieurs solutions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08000" marR="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7187374"/>
                  </a:ext>
                </a:extLst>
              </a:tr>
              <a:tr h="48581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Je ne sais pas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08000" marR="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7092129"/>
                  </a:ext>
                </a:extLst>
              </a:tr>
              <a:tr h="48581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Une place classique dans une crèche collective (municipale, associative)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08000" marR="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2261251"/>
                  </a:ext>
                </a:extLst>
              </a:tr>
              <a:tr h="48581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Un(e) assistant(e) maternel(le) (seul(e) ou une Maison d'Assistante Maternelle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08000" marR="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4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7064223"/>
                  </a:ext>
                </a:extLst>
              </a:tr>
              <a:tr h="48581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Une crèche familiale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08000" marR="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83142"/>
                  </a:ext>
                </a:extLst>
              </a:tr>
              <a:tr h="48581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Une crèche parentale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08000" marR="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9613122"/>
                  </a:ext>
                </a:extLst>
              </a:tr>
              <a:tr h="48581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Une Halte-garderie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08000" marR="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5592679"/>
                  </a:ext>
                </a:extLst>
              </a:tr>
              <a:tr h="48581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Un congé parental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08000" marR="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9981084"/>
                  </a:ext>
                </a:extLst>
              </a:tr>
              <a:tr h="48581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Autre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08000" marR="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45518630"/>
                  </a:ext>
                </a:extLst>
              </a:tr>
            </a:tbl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1B5DEB8D-ADE6-4AB5-AFDC-73ABD68CA1C5}"/>
              </a:ext>
            </a:extLst>
          </p:cNvPr>
          <p:cNvSpPr txBox="1"/>
          <p:nvPr/>
        </p:nvSpPr>
        <p:spPr>
          <a:xfrm>
            <a:off x="10350" y="1818308"/>
            <a:ext cx="7550913" cy="584775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r>
              <a:rPr lang="fr-FR" sz="1600" b="1" dirty="0">
                <a:solidFill>
                  <a:schemeClr val="accent5"/>
                </a:solidFill>
                <a:latin typeface="+mj-lt"/>
              </a:rPr>
              <a:t>Q4.1 En dehors de cette place en crèche obtenue via votre employeur, aviez-vous une autre solution pour faire garder votre enfant ?</a:t>
            </a:r>
          </a:p>
        </p:txBody>
      </p:sp>
    </p:spTree>
    <p:extLst>
      <p:ext uri="{BB962C8B-B14F-4D97-AF65-F5344CB8AC3E}">
        <p14:creationId xmlns:p14="http://schemas.microsoft.com/office/powerpoint/2010/main" val="106456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e 51">
            <a:extLst>
              <a:ext uri="{FF2B5EF4-FFF2-40B4-BE49-F238E27FC236}">
                <a16:creationId xmlns:a16="http://schemas.microsoft.com/office/drawing/2014/main" id="{74D6B463-1C8F-4923-AE44-F07D3F98CBEB}"/>
              </a:ext>
            </a:extLst>
          </p:cNvPr>
          <p:cNvGrpSpPr/>
          <p:nvPr/>
        </p:nvGrpSpPr>
        <p:grpSpPr>
          <a:xfrm>
            <a:off x="0" y="-53900"/>
            <a:ext cx="7582400" cy="628361"/>
            <a:chOff x="0" y="-208577"/>
            <a:chExt cx="7582400" cy="69023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B592CFE-2658-46CF-A833-E163A2CC97DD}"/>
                </a:ext>
              </a:extLst>
            </p:cNvPr>
            <p:cNvSpPr/>
            <p:nvPr/>
          </p:nvSpPr>
          <p:spPr>
            <a:xfrm>
              <a:off x="0" y="-208577"/>
              <a:ext cx="7582400" cy="690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>
                <a:latin typeface="Montserrat" panose="00000500000000000000" pitchFamily="50" charset="0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17C89C40-2634-4736-9A6D-3C9A3CA59885}"/>
                </a:ext>
              </a:extLst>
            </p:cNvPr>
            <p:cNvSpPr txBox="1"/>
            <p:nvPr/>
          </p:nvSpPr>
          <p:spPr>
            <a:xfrm>
              <a:off x="1116335" y="-95385"/>
              <a:ext cx="5736651" cy="439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5"/>
                  </a:solidFill>
                  <a:latin typeface="Montserrat" panose="020B0604020202020204" charset="0"/>
                </a:rPr>
                <a:t>LE NIVEAU DE CONFIANCE DES PARENTS</a:t>
              </a: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AFD768D2-3347-4EEA-B1E3-F8BFEE8CAFC0}"/>
              </a:ext>
            </a:extLst>
          </p:cNvPr>
          <p:cNvSpPr/>
          <p:nvPr/>
        </p:nvSpPr>
        <p:spPr>
          <a:xfrm>
            <a:off x="-18548" y="5995507"/>
            <a:ext cx="7576428" cy="4197494"/>
          </a:xfrm>
          <a:prstGeom prst="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" panose="00000500000000000000" pitchFamily="50" charset="0"/>
            </a:endParaRPr>
          </a:p>
        </p:txBody>
      </p:sp>
      <p:sp>
        <p:nvSpPr>
          <p:cNvPr id="81" name="Q13.X_Recap_1_Q">
            <a:extLst>
              <a:ext uri="{FF2B5EF4-FFF2-40B4-BE49-F238E27FC236}">
                <a16:creationId xmlns:a16="http://schemas.microsoft.com/office/drawing/2014/main" id="{095B876E-6967-4FA7-B0A7-D880718F5CC5}"/>
              </a:ext>
            </a:extLst>
          </p:cNvPr>
          <p:cNvSpPr/>
          <p:nvPr/>
        </p:nvSpPr>
        <p:spPr>
          <a:xfrm>
            <a:off x="137633" y="6338831"/>
            <a:ext cx="1839738" cy="3760397"/>
          </a:xfrm>
          <a:custGeom>
            <a:avLst/>
            <a:gdLst>
              <a:gd name="connsiteX0" fmla="*/ 0 w 1587499"/>
              <a:gd name="connsiteY0" fmla="*/ 158750 h 4265990"/>
              <a:gd name="connsiteX1" fmla="*/ 158750 w 1587499"/>
              <a:gd name="connsiteY1" fmla="*/ 0 h 4265990"/>
              <a:gd name="connsiteX2" fmla="*/ 1428749 w 1587499"/>
              <a:gd name="connsiteY2" fmla="*/ 0 h 4265990"/>
              <a:gd name="connsiteX3" fmla="*/ 1587499 w 1587499"/>
              <a:gd name="connsiteY3" fmla="*/ 158750 h 4265990"/>
              <a:gd name="connsiteX4" fmla="*/ 1587499 w 1587499"/>
              <a:gd name="connsiteY4" fmla="*/ 4107240 h 4265990"/>
              <a:gd name="connsiteX5" fmla="*/ 1428749 w 1587499"/>
              <a:gd name="connsiteY5" fmla="*/ 4265990 h 4265990"/>
              <a:gd name="connsiteX6" fmla="*/ 158750 w 1587499"/>
              <a:gd name="connsiteY6" fmla="*/ 4265990 h 4265990"/>
              <a:gd name="connsiteX7" fmla="*/ 0 w 1587499"/>
              <a:gd name="connsiteY7" fmla="*/ 4107240 h 4265990"/>
              <a:gd name="connsiteX8" fmla="*/ 0 w 1587499"/>
              <a:gd name="connsiteY8" fmla="*/ 158750 h 426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7499" h="4265990">
                <a:moveTo>
                  <a:pt x="0" y="158750"/>
                </a:moveTo>
                <a:cubicBezTo>
                  <a:pt x="0" y="71075"/>
                  <a:pt x="71075" y="0"/>
                  <a:pt x="158750" y="0"/>
                </a:cubicBezTo>
                <a:lnTo>
                  <a:pt x="1428749" y="0"/>
                </a:lnTo>
                <a:cubicBezTo>
                  <a:pt x="1516424" y="0"/>
                  <a:pt x="1587499" y="71075"/>
                  <a:pt x="1587499" y="158750"/>
                </a:cubicBezTo>
                <a:lnTo>
                  <a:pt x="1587499" y="4107240"/>
                </a:lnTo>
                <a:cubicBezTo>
                  <a:pt x="1587499" y="4194915"/>
                  <a:pt x="1516424" y="4265990"/>
                  <a:pt x="1428749" y="4265990"/>
                </a:cubicBezTo>
                <a:lnTo>
                  <a:pt x="158750" y="4265990"/>
                </a:lnTo>
                <a:cubicBezTo>
                  <a:pt x="71075" y="4265990"/>
                  <a:pt x="0" y="4194915"/>
                  <a:pt x="0" y="4107240"/>
                </a:cubicBezTo>
                <a:lnTo>
                  <a:pt x="0" y="158750"/>
                </a:lnTo>
                <a:close/>
              </a:path>
            </a:pathLst>
          </a:custGeom>
          <a:solidFill>
            <a:srgbClr val="F1BE48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1841524" rIns="72000" bIns="988326" numCol="1" spcCol="1270" anchor="t" anchorCtr="1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>
                <a:solidFill>
                  <a:schemeClr val="tx1"/>
                </a:solidFill>
                <a:latin typeface="Montserrat" panose="020B0604020202020204" charset="0"/>
              </a:rPr>
              <a:t>Une bonne conciliation entre vie professionnelle et vie de famille </a:t>
            </a:r>
            <a:endParaRPr lang="fr-FR" sz="1600" b="1" dirty="0">
              <a:solidFill>
                <a:schemeClr val="tx1"/>
              </a:solidFill>
              <a:latin typeface="Montserrat" panose="020B0604020202020204" charset="0"/>
            </a:endParaRPr>
          </a:p>
        </p:txBody>
      </p:sp>
      <p:sp>
        <p:nvSpPr>
          <p:cNvPr id="82" name="Q13.X_Recap_1_M">
            <a:extLst>
              <a:ext uri="{FF2B5EF4-FFF2-40B4-BE49-F238E27FC236}">
                <a16:creationId xmlns:a16="http://schemas.microsoft.com/office/drawing/2014/main" id="{91D084A7-B7EB-450C-8DF8-A4BFE91DF747}"/>
              </a:ext>
            </a:extLst>
          </p:cNvPr>
          <p:cNvSpPr/>
          <p:nvPr/>
        </p:nvSpPr>
        <p:spPr>
          <a:xfrm>
            <a:off x="342580" y="6553318"/>
            <a:ext cx="1418767" cy="1420574"/>
          </a:xfrm>
          <a:prstGeom prst="ellipse">
            <a:avLst/>
          </a:prstGeom>
          <a:scene3d>
            <a:camera prst="orthographicFront"/>
            <a:lightRig rig="chilly" dir="t"/>
          </a:scene3d>
          <a:sp3d z="12700" extrusionH="12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36000" tIns="0" rIns="36000" bIns="432000" anchor="ctr" anchorCtr="0"/>
          <a:lstStyle/>
          <a:p>
            <a:pPr algn="ctr"/>
            <a:r>
              <a:rPr lang="fr-FR" sz="4000" b="1">
                <a:solidFill>
                  <a:schemeClr val="tx1"/>
                </a:solidFill>
                <a:latin typeface="Montserrat" panose="020B0604020202020204" charset="0"/>
              </a:rPr>
              <a:t>9,7</a:t>
            </a:r>
            <a:endParaRPr lang="fr-FR" sz="1400" b="1" dirty="0">
              <a:solidFill>
                <a:schemeClr val="tx1"/>
              </a:solidFill>
              <a:latin typeface="Montserrat" panose="020B0604020202020204" charset="0"/>
            </a:endParaRPr>
          </a:p>
        </p:txBody>
      </p:sp>
      <p:sp>
        <p:nvSpPr>
          <p:cNvPr id="90" name="Q13.X_Recap_1_B">
            <a:extLst>
              <a:ext uri="{FF2B5EF4-FFF2-40B4-BE49-F238E27FC236}">
                <a16:creationId xmlns:a16="http://schemas.microsoft.com/office/drawing/2014/main" id="{5BCCE3A3-3EE2-43F8-9A7C-8C571C219C0B}"/>
              </a:ext>
            </a:extLst>
          </p:cNvPr>
          <p:cNvSpPr/>
          <p:nvPr/>
        </p:nvSpPr>
        <p:spPr>
          <a:xfrm>
            <a:off x="155597" y="9752636"/>
            <a:ext cx="16057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 26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85" name="Q13.X_Recap_3_Q">
            <a:extLst>
              <a:ext uri="{FF2B5EF4-FFF2-40B4-BE49-F238E27FC236}">
                <a16:creationId xmlns:a16="http://schemas.microsoft.com/office/drawing/2014/main" id="{3D678F1D-866C-483A-B43F-FBF136969F2F}"/>
              </a:ext>
            </a:extLst>
          </p:cNvPr>
          <p:cNvSpPr/>
          <p:nvPr/>
        </p:nvSpPr>
        <p:spPr>
          <a:xfrm>
            <a:off x="3820550" y="6338831"/>
            <a:ext cx="1813463" cy="3760397"/>
          </a:xfrm>
          <a:custGeom>
            <a:avLst/>
            <a:gdLst>
              <a:gd name="connsiteX0" fmla="*/ 0 w 1587499"/>
              <a:gd name="connsiteY0" fmla="*/ 158750 h 4265990"/>
              <a:gd name="connsiteX1" fmla="*/ 158750 w 1587499"/>
              <a:gd name="connsiteY1" fmla="*/ 0 h 4265990"/>
              <a:gd name="connsiteX2" fmla="*/ 1428749 w 1587499"/>
              <a:gd name="connsiteY2" fmla="*/ 0 h 4265990"/>
              <a:gd name="connsiteX3" fmla="*/ 1587499 w 1587499"/>
              <a:gd name="connsiteY3" fmla="*/ 158750 h 4265990"/>
              <a:gd name="connsiteX4" fmla="*/ 1587499 w 1587499"/>
              <a:gd name="connsiteY4" fmla="*/ 4107240 h 4265990"/>
              <a:gd name="connsiteX5" fmla="*/ 1428749 w 1587499"/>
              <a:gd name="connsiteY5" fmla="*/ 4265990 h 4265990"/>
              <a:gd name="connsiteX6" fmla="*/ 158750 w 1587499"/>
              <a:gd name="connsiteY6" fmla="*/ 4265990 h 4265990"/>
              <a:gd name="connsiteX7" fmla="*/ 0 w 1587499"/>
              <a:gd name="connsiteY7" fmla="*/ 4107240 h 4265990"/>
              <a:gd name="connsiteX8" fmla="*/ 0 w 1587499"/>
              <a:gd name="connsiteY8" fmla="*/ 158750 h 426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7499" h="4265990">
                <a:moveTo>
                  <a:pt x="0" y="158750"/>
                </a:moveTo>
                <a:cubicBezTo>
                  <a:pt x="0" y="71075"/>
                  <a:pt x="71075" y="0"/>
                  <a:pt x="158750" y="0"/>
                </a:cubicBezTo>
                <a:lnTo>
                  <a:pt x="1428749" y="0"/>
                </a:lnTo>
                <a:cubicBezTo>
                  <a:pt x="1516424" y="0"/>
                  <a:pt x="1587499" y="71075"/>
                  <a:pt x="1587499" y="158750"/>
                </a:cubicBezTo>
                <a:lnTo>
                  <a:pt x="1587499" y="4107240"/>
                </a:lnTo>
                <a:cubicBezTo>
                  <a:pt x="1587499" y="4194915"/>
                  <a:pt x="1516424" y="4265990"/>
                  <a:pt x="1428749" y="4265990"/>
                </a:cubicBezTo>
                <a:lnTo>
                  <a:pt x="158750" y="4265990"/>
                </a:lnTo>
                <a:cubicBezTo>
                  <a:pt x="71075" y="4265990"/>
                  <a:pt x="0" y="4194915"/>
                  <a:pt x="0" y="4107240"/>
                </a:cubicBezTo>
                <a:lnTo>
                  <a:pt x="0" y="15875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1841524" rIns="72000" bIns="988326" numCol="1" spcCol="1270" anchor="t" anchorCtr="1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>
                <a:solidFill>
                  <a:schemeClr val="tx1"/>
                </a:solidFill>
                <a:latin typeface="Montserrat" panose="020B0604020202020204" charset="0"/>
              </a:rPr>
              <a:t>Un environnement épanouissant pour votre enfant</a:t>
            </a:r>
            <a:endParaRPr lang="en-US" sz="1600" b="1" dirty="0">
              <a:solidFill>
                <a:schemeClr val="tx1"/>
              </a:solidFill>
              <a:latin typeface="Montserrat" panose="020B0604020202020204" charset="0"/>
            </a:endParaRPr>
          </a:p>
        </p:txBody>
      </p:sp>
      <p:sp>
        <p:nvSpPr>
          <p:cNvPr id="86" name="Q13.X_Recap_3_M">
            <a:extLst>
              <a:ext uri="{FF2B5EF4-FFF2-40B4-BE49-F238E27FC236}">
                <a16:creationId xmlns:a16="http://schemas.microsoft.com/office/drawing/2014/main" id="{625E2E03-C350-4D68-B5C6-6260D36455DE}"/>
              </a:ext>
            </a:extLst>
          </p:cNvPr>
          <p:cNvSpPr/>
          <p:nvPr/>
        </p:nvSpPr>
        <p:spPr>
          <a:xfrm>
            <a:off x="3964566" y="6553318"/>
            <a:ext cx="1539674" cy="1420574"/>
          </a:xfrm>
          <a:prstGeom prst="ellipse">
            <a:avLst/>
          </a:prstGeom>
          <a:scene3d>
            <a:camera prst="orthographicFront"/>
            <a:lightRig rig="chilly" dir="t"/>
          </a:scene3d>
          <a:sp3d z="12700" extrusionH="12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36000" tIns="0" rIns="36000" bIns="432000" anchor="ctr" anchorCtr="0"/>
          <a:lstStyle/>
          <a:p>
            <a:pPr algn="ctr"/>
            <a:r>
              <a:rPr lang="fr-FR" sz="4000" b="1">
                <a:solidFill>
                  <a:schemeClr val="tx1"/>
                </a:solidFill>
                <a:latin typeface="Montserrat" panose="020B0604020202020204" charset="0"/>
              </a:rPr>
              <a:t>9,5</a:t>
            </a:r>
            <a:endParaRPr lang="fr-FR" sz="1400" b="1" dirty="0">
              <a:solidFill>
                <a:schemeClr val="tx1"/>
              </a:solidFill>
              <a:latin typeface="Montserrat" panose="020B0604020202020204" charset="0"/>
            </a:endParaRPr>
          </a:p>
        </p:txBody>
      </p:sp>
      <p:sp>
        <p:nvSpPr>
          <p:cNvPr id="91" name="Q13.X_Recap_3_B">
            <a:extLst>
              <a:ext uri="{FF2B5EF4-FFF2-40B4-BE49-F238E27FC236}">
                <a16:creationId xmlns:a16="http://schemas.microsoft.com/office/drawing/2014/main" id="{CEFBDAEA-03CC-474F-B392-AECC711FAFD7}"/>
              </a:ext>
            </a:extLst>
          </p:cNvPr>
          <p:cNvSpPr/>
          <p:nvPr/>
        </p:nvSpPr>
        <p:spPr>
          <a:xfrm>
            <a:off x="3948148" y="9752636"/>
            <a:ext cx="15017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 26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87" name="Q13.X_Recap_4_Q">
            <a:extLst>
              <a:ext uri="{FF2B5EF4-FFF2-40B4-BE49-F238E27FC236}">
                <a16:creationId xmlns:a16="http://schemas.microsoft.com/office/drawing/2014/main" id="{50CCB7E2-95DF-4D46-B6FA-5FB63CCA9BD6}"/>
              </a:ext>
            </a:extLst>
          </p:cNvPr>
          <p:cNvSpPr/>
          <p:nvPr/>
        </p:nvSpPr>
        <p:spPr>
          <a:xfrm>
            <a:off x="5620750" y="6338831"/>
            <a:ext cx="1788746" cy="3760397"/>
          </a:xfrm>
          <a:custGeom>
            <a:avLst/>
            <a:gdLst>
              <a:gd name="connsiteX0" fmla="*/ 0 w 1587499"/>
              <a:gd name="connsiteY0" fmla="*/ 158750 h 4265990"/>
              <a:gd name="connsiteX1" fmla="*/ 158750 w 1587499"/>
              <a:gd name="connsiteY1" fmla="*/ 0 h 4265990"/>
              <a:gd name="connsiteX2" fmla="*/ 1428749 w 1587499"/>
              <a:gd name="connsiteY2" fmla="*/ 0 h 4265990"/>
              <a:gd name="connsiteX3" fmla="*/ 1587499 w 1587499"/>
              <a:gd name="connsiteY3" fmla="*/ 158750 h 4265990"/>
              <a:gd name="connsiteX4" fmla="*/ 1587499 w 1587499"/>
              <a:gd name="connsiteY4" fmla="*/ 4107240 h 4265990"/>
              <a:gd name="connsiteX5" fmla="*/ 1428749 w 1587499"/>
              <a:gd name="connsiteY5" fmla="*/ 4265990 h 4265990"/>
              <a:gd name="connsiteX6" fmla="*/ 158750 w 1587499"/>
              <a:gd name="connsiteY6" fmla="*/ 4265990 h 4265990"/>
              <a:gd name="connsiteX7" fmla="*/ 0 w 1587499"/>
              <a:gd name="connsiteY7" fmla="*/ 4107240 h 4265990"/>
              <a:gd name="connsiteX8" fmla="*/ 0 w 1587499"/>
              <a:gd name="connsiteY8" fmla="*/ 158750 h 426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7499" h="4265990">
                <a:moveTo>
                  <a:pt x="0" y="158750"/>
                </a:moveTo>
                <a:cubicBezTo>
                  <a:pt x="0" y="71075"/>
                  <a:pt x="71075" y="0"/>
                  <a:pt x="158750" y="0"/>
                </a:cubicBezTo>
                <a:lnTo>
                  <a:pt x="1428749" y="0"/>
                </a:lnTo>
                <a:cubicBezTo>
                  <a:pt x="1516424" y="0"/>
                  <a:pt x="1587499" y="71075"/>
                  <a:pt x="1587499" y="158750"/>
                </a:cubicBezTo>
                <a:lnTo>
                  <a:pt x="1587499" y="4107240"/>
                </a:lnTo>
                <a:cubicBezTo>
                  <a:pt x="1587499" y="4194915"/>
                  <a:pt x="1516424" y="4265990"/>
                  <a:pt x="1428749" y="4265990"/>
                </a:cubicBezTo>
                <a:lnTo>
                  <a:pt x="158750" y="4265990"/>
                </a:lnTo>
                <a:cubicBezTo>
                  <a:pt x="71075" y="4265990"/>
                  <a:pt x="0" y="4194915"/>
                  <a:pt x="0" y="4107240"/>
                </a:cubicBezTo>
                <a:lnTo>
                  <a:pt x="0" y="158750"/>
                </a:lnTo>
                <a:close/>
              </a:path>
            </a:pathLst>
          </a:cu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1841524" rIns="72000" bIns="988326" numCol="1" spcCol="1270" anchor="t" anchorCtr="1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>
                <a:solidFill>
                  <a:schemeClr val="tx1"/>
                </a:solidFill>
                <a:latin typeface="Montserrat" panose="020B0604020202020204" charset="0"/>
              </a:rPr>
              <a:t>Une grande tranquillité d’esprit / sérénité</a:t>
            </a:r>
            <a:endParaRPr lang="en-US" sz="1600" b="1" dirty="0">
              <a:solidFill>
                <a:schemeClr val="tx1"/>
              </a:solidFill>
              <a:latin typeface="Montserrat" panose="020B0604020202020204" charset="0"/>
            </a:endParaRPr>
          </a:p>
        </p:txBody>
      </p:sp>
      <p:sp>
        <p:nvSpPr>
          <p:cNvPr id="88" name="Q13.X_Recap_4_M">
            <a:extLst>
              <a:ext uri="{FF2B5EF4-FFF2-40B4-BE49-F238E27FC236}">
                <a16:creationId xmlns:a16="http://schemas.microsoft.com/office/drawing/2014/main" id="{4E4BF968-0148-4169-8A4F-E0DDE8A8103D}"/>
              </a:ext>
            </a:extLst>
          </p:cNvPr>
          <p:cNvSpPr/>
          <p:nvPr/>
        </p:nvSpPr>
        <p:spPr>
          <a:xfrm>
            <a:off x="5707273" y="6553318"/>
            <a:ext cx="1606667" cy="1420574"/>
          </a:xfrm>
          <a:prstGeom prst="ellipse">
            <a:avLst/>
          </a:prstGeom>
          <a:scene3d>
            <a:camera prst="orthographicFront"/>
            <a:lightRig rig="chilly" dir="t"/>
          </a:scene3d>
          <a:sp3d z="12700" extrusionH="12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36000" tIns="0" rIns="36000" bIns="432000" anchor="ctr" anchorCtr="0"/>
          <a:lstStyle/>
          <a:p>
            <a:pPr algn="ctr"/>
            <a:r>
              <a:rPr lang="fr-FR" sz="4000" b="1">
                <a:solidFill>
                  <a:schemeClr val="tx1"/>
                </a:solidFill>
                <a:latin typeface="Montserrat" panose="020B0604020202020204" charset="0"/>
              </a:rPr>
              <a:t>9,5</a:t>
            </a:r>
            <a:endParaRPr lang="fr-FR" sz="1400" b="1" dirty="0">
              <a:solidFill>
                <a:schemeClr val="tx1"/>
              </a:solidFill>
              <a:latin typeface="Montserrat" panose="020B0604020202020204" charset="0"/>
            </a:endParaRPr>
          </a:p>
        </p:txBody>
      </p:sp>
      <p:sp>
        <p:nvSpPr>
          <p:cNvPr id="92" name="Q13.X_Recap_4_B">
            <a:extLst>
              <a:ext uri="{FF2B5EF4-FFF2-40B4-BE49-F238E27FC236}">
                <a16:creationId xmlns:a16="http://schemas.microsoft.com/office/drawing/2014/main" id="{F55F5C94-BF78-44D3-ABF1-0852BAC92DAF}"/>
              </a:ext>
            </a:extLst>
          </p:cNvPr>
          <p:cNvSpPr/>
          <p:nvPr/>
        </p:nvSpPr>
        <p:spPr>
          <a:xfrm>
            <a:off x="5847407" y="9752636"/>
            <a:ext cx="156124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 26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30" name="Q13.X_Recap_2_Q">
            <a:extLst>
              <a:ext uri="{FF2B5EF4-FFF2-40B4-BE49-F238E27FC236}">
                <a16:creationId xmlns:a16="http://schemas.microsoft.com/office/drawing/2014/main" id="{736E495B-6962-4D6A-A3B3-C1178D659193}"/>
              </a:ext>
            </a:extLst>
          </p:cNvPr>
          <p:cNvSpPr/>
          <p:nvPr/>
        </p:nvSpPr>
        <p:spPr>
          <a:xfrm>
            <a:off x="1975292" y="6338831"/>
            <a:ext cx="1839738" cy="3760397"/>
          </a:xfrm>
          <a:custGeom>
            <a:avLst/>
            <a:gdLst>
              <a:gd name="connsiteX0" fmla="*/ 0 w 1587499"/>
              <a:gd name="connsiteY0" fmla="*/ 158750 h 4265990"/>
              <a:gd name="connsiteX1" fmla="*/ 158750 w 1587499"/>
              <a:gd name="connsiteY1" fmla="*/ 0 h 4265990"/>
              <a:gd name="connsiteX2" fmla="*/ 1428749 w 1587499"/>
              <a:gd name="connsiteY2" fmla="*/ 0 h 4265990"/>
              <a:gd name="connsiteX3" fmla="*/ 1587499 w 1587499"/>
              <a:gd name="connsiteY3" fmla="*/ 158750 h 4265990"/>
              <a:gd name="connsiteX4" fmla="*/ 1587499 w 1587499"/>
              <a:gd name="connsiteY4" fmla="*/ 4107240 h 4265990"/>
              <a:gd name="connsiteX5" fmla="*/ 1428749 w 1587499"/>
              <a:gd name="connsiteY5" fmla="*/ 4265990 h 4265990"/>
              <a:gd name="connsiteX6" fmla="*/ 158750 w 1587499"/>
              <a:gd name="connsiteY6" fmla="*/ 4265990 h 4265990"/>
              <a:gd name="connsiteX7" fmla="*/ 0 w 1587499"/>
              <a:gd name="connsiteY7" fmla="*/ 4107240 h 4265990"/>
              <a:gd name="connsiteX8" fmla="*/ 0 w 1587499"/>
              <a:gd name="connsiteY8" fmla="*/ 158750 h 426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7499" h="4265990">
                <a:moveTo>
                  <a:pt x="0" y="158750"/>
                </a:moveTo>
                <a:cubicBezTo>
                  <a:pt x="0" y="71075"/>
                  <a:pt x="71075" y="0"/>
                  <a:pt x="158750" y="0"/>
                </a:cubicBezTo>
                <a:lnTo>
                  <a:pt x="1428749" y="0"/>
                </a:lnTo>
                <a:cubicBezTo>
                  <a:pt x="1516424" y="0"/>
                  <a:pt x="1587499" y="71075"/>
                  <a:pt x="1587499" y="158750"/>
                </a:cubicBezTo>
                <a:lnTo>
                  <a:pt x="1587499" y="4107240"/>
                </a:lnTo>
                <a:cubicBezTo>
                  <a:pt x="1587499" y="4194915"/>
                  <a:pt x="1516424" y="4265990"/>
                  <a:pt x="1428749" y="4265990"/>
                </a:cubicBezTo>
                <a:lnTo>
                  <a:pt x="158750" y="4265990"/>
                </a:lnTo>
                <a:cubicBezTo>
                  <a:pt x="71075" y="4265990"/>
                  <a:pt x="0" y="4194915"/>
                  <a:pt x="0" y="4107240"/>
                </a:cubicBezTo>
                <a:lnTo>
                  <a:pt x="0" y="158750"/>
                </a:lnTo>
                <a:close/>
              </a:path>
            </a:pathLst>
          </a:custGeom>
          <a:solidFill>
            <a:srgbClr val="B7BF12"/>
          </a:solid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000" tIns="1841524" rIns="72000" bIns="988326" numCol="1" spcCol="1270" anchor="t" anchorCtr="1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600" b="1" dirty="0">
                <a:solidFill>
                  <a:schemeClr val="tx1"/>
                </a:solidFill>
                <a:latin typeface="Montserrat" panose="020B0604020202020204" charset="0"/>
              </a:rPr>
              <a:t>La garantie d’un accueil constant tout au long de l’année</a:t>
            </a:r>
          </a:p>
        </p:txBody>
      </p:sp>
      <p:sp>
        <p:nvSpPr>
          <p:cNvPr id="31" name="Q13.X_Recap_2_M">
            <a:extLst>
              <a:ext uri="{FF2B5EF4-FFF2-40B4-BE49-F238E27FC236}">
                <a16:creationId xmlns:a16="http://schemas.microsoft.com/office/drawing/2014/main" id="{46B16E01-A665-4A8B-B499-9809995B20A0}"/>
              </a:ext>
            </a:extLst>
          </p:cNvPr>
          <p:cNvSpPr/>
          <p:nvPr/>
        </p:nvSpPr>
        <p:spPr>
          <a:xfrm>
            <a:off x="2182557" y="6553318"/>
            <a:ext cx="1425207" cy="1420574"/>
          </a:xfrm>
          <a:prstGeom prst="ellipse">
            <a:avLst/>
          </a:prstGeom>
          <a:scene3d>
            <a:camera prst="orthographicFront"/>
            <a:lightRig rig="chilly" dir="t"/>
          </a:scene3d>
          <a:sp3d z="12700" extrusionH="12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lIns="36000" tIns="0" rIns="36000" bIns="432000" anchor="ctr" anchorCtr="0"/>
          <a:lstStyle/>
          <a:p>
            <a:pPr algn="ctr"/>
            <a:r>
              <a:rPr lang="fr-FR" sz="4000" b="1">
                <a:solidFill>
                  <a:schemeClr val="tx1"/>
                </a:solidFill>
                <a:latin typeface="Montserrat" panose="020B0604020202020204" charset="0"/>
              </a:rPr>
              <a:t>9,6</a:t>
            </a:r>
            <a:endParaRPr lang="fr-FR" sz="1400" b="1" dirty="0">
              <a:solidFill>
                <a:schemeClr val="tx1"/>
              </a:solidFill>
              <a:latin typeface="Montserrat" panose="020B0604020202020204" charset="0"/>
            </a:endParaRPr>
          </a:p>
        </p:txBody>
      </p:sp>
      <p:sp>
        <p:nvSpPr>
          <p:cNvPr id="32" name="Q13.X_Recap_2_B">
            <a:extLst>
              <a:ext uri="{FF2B5EF4-FFF2-40B4-BE49-F238E27FC236}">
                <a16:creationId xmlns:a16="http://schemas.microsoft.com/office/drawing/2014/main" id="{ABD8CF36-ABD4-4FFC-8C7C-883408743A6C}"/>
              </a:ext>
            </a:extLst>
          </p:cNvPr>
          <p:cNvSpPr/>
          <p:nvPr/>
        </p:nvSpPr>
        <p:spPr>
          <a:xfrm>
            <a:off x="2106872" y="9752636"/>
            <a:ext cx="1385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 26</a:t>
            </a:r>
            <a:endParaRPr lang="fr-FR" sz="1100" dirty="0">
              <a:latin typeface="Montserrat" panose="020B0604020202020204" charset="0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F8E0A1BF-8C97-48C7-8173-29EBED8DD6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902" y="10243244"/>
            <a:ext cx="1876981" cy="339673"/>
          </a:xfrm>
          <a:prstGeom prst="rect">
            <a:avLst/>
          </a:prstGeom>
        </p:spPr>
      </p:pic>
      <p:pic>
        <p:nvPicPr>
          <p:cNvPr id="34" name="Image 33" descr="LOGO FFEC">
            <a:extLst>
              <a:ext uri="{FF2B5EF4-FFF2-40B4-BE49-F238E27FC236}">
                <a16:creationId xmlns:a16="http://schemas.microsoft.com/office/drawing/2014/main" id="{E8E596E1-7F08-4D25-9AA8-91BB8E33FC21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47" y="10243244"/>
            <a:ext cx="1005288" cy="34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18DC9AF9-8628-4B05-9B87-DDC8455FA7EC}"/>
              </a:ext>
            </a:extLst>
          </p:cNvPr>
          <p:cNvSpPr txBox="1"/>
          <p:nvPr/>
        </p:nvSpPr>
        <p:spPr>
          <a:xfrm>
            <a:off x="180231" y="5562724"/>
            <a:ext cx="7200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5"/>
                </a:solidFill>
                <a:latin typeface="Montserrat" panose="020B0604020202020204" charset="0"/>
              </a:rPr>
              <a:t>LA CRÈCHE APPORTE AUX PARENTS…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51B418F-6174-47F5-B1E2-5862C6E29D2A}"/>
              </a:ext>
            </a:extLst>
          </p:cNvPr>
          <p:cNvSpPr/>
          <p:nvPr/>
        </p:nvSpPr>
        <p:spPr>
          <a:xfrm>
            <a:off x="0" y="558075"/>
            <a:ext cx="7561263" cy="30837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" panose="00000500000000000000" pitchFamily="50" charset="0"/>
            </a:endParaRPr>
          </a:p>
        </p:txBody>
      </p:sp>
      <p:graphicFrame>
        <p:nvGraphicFramePr>
          <p:cNvPr id="58" name="Q10_Graph_ST1-5">
            <a:extLst>
              <a:ext uri="{FF2B5EF4-FFF2-40B4-BE49-F238E27FC236}">
                <a16:creationId xmlns:a16="http://schemas.microsoft.com/office/drawing/2014/main" id="{1E8B0544-B230-44B7-A663-67CF56E609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136963"/>
              </p:ext>
            </p:extLst>
          </p:nvPr>
        </p:nvGraphicFramePr>
        <p:xfrm>
          <a:off x="5364807" y="1565725"/>
          <a:ext cx="1580802" cy="156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9" name="Q10_Graph_10">
            <a:extLst>
              <a:ext uri="{FF2B5EF4-FFF2-40B4-BE49-F238E27FC236}">
                <a16:creationId xmlns:a16="http://schemas.microsoft.com/office/drawing/2014/main" id="{EC54CD3B-B326-4602-859D-D9172944C0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532114"/>
              </p:ext>
            </p:extLst>
          </p:nvPr>
        </p:nvGraphicFramePr>
        <p:xfrm>
          <a:off x="3089870" y="1314596"/>
          <a:ext cx="1971052" cy="1952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0" name="Q10_Graph">
            <a:extLst>
              <a:ext uri="{FF2B5EF4-FFF2-40B4-BE49-F238E27FC236}">
                <a16:creationId xmlns:a16="http://schemas.microsoft.com/office/drawing/2014/main" id="{F53E3E3B-8E0C-4BF2-9438-9C603B01F3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481817"/>
              </p:ext>
            </p:extLst>
          </p:nvPr>
        </p:nvGraphicFramePr>
        <p:xfrm>
          <a:off x="617581" y="980229"/>
          <a:ext cx="2409555" cy="2387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1" name="Q10_Texte">
            <a:extLst>
              <a:ext uri="{FF2B5EF4-FFF2-40B4-BE49-F238E27FC236}">
                <a16:creationId xmlns:a16="http://schemas.microsoft.com/office/drawing/2014/main" id="{7E939885-114E-4564-BF3A-1BBF67179474}"/>
              </a:ext>
            </a:extLst>
          </p:cNvPr>
          <p:cNvSpPr txBox="1"/>
          <p:nvPr/>
        </p:nvSpPr>
        <p:spPr>
          <a:xfrm>
            <a:off x="1268193" y="1443224"/>
            <a:ext cx="1127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chemeClr val="tx2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9,5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62" name="Q10_Texte_10">
            <a:extLst>
              <a:ext uri="{FF2B5EF4-FFF2-40B4-BE49-F238E27FC236}">
                <a16:creationId xmlns:a16="http://schemas.microsoft.com/office/drawing/2014/main" id="{C8C73F25-3B24-423D-AF1E-9B47B82E51F1}"/>
              </a:ext>
            </a:extLst>
          </p:cNvPr>
          <p:cNvSpPr txBox="1"/>
          <p:nvPr/>
        </p:nvSpPr>
        <p:spPr>
          <a:xfrm>
            <a:off x="3669835" y="1880017"/>
            <a:ext cx="811119" cy="523220"/>
          </a:xfrm>
          <a:prstGeom prst="rect">
            <a:avLst/>
          </a:prstGeom>
          <a:noFill/>
        </p:spPr>
        <p:txBody>
          <a:bodyPr wrap="none" lIns="0" rIns="0" rtlCol="0" anchor="ctr" anchorCtr="0">
            <a:spAutoFit/>
          </a:bodyPr>
          <a:lstStyle/>
          <a:p>
            <a:pPr algn="ctr"/>
            <a:r>
              <a:rPr lang="fr-FR" sz="2800" b="1">
                <a:solidFill>
                  <a:srgbClr val="2F469C"/>
                </a:solidFill>
                <a:latin typeface="Montserrat" panose="00000500000000000000" pitchFamily="50" charset="0"/>
              </a:rPr>
              <a:t>63%</a:t>
            </a:r>
            <a:endParaRPr lang="fr-FR" sz="2800" b="1" dirty="0">
              <a:solidFill>
                <a:srgbClr val="2F469C"/>
              </a:solidFill>
              <a:latin typeface="Montserrat" panose="00000500000000000000" pitchFamily="50" charset="0"/>
            </a:endParaRPr>
          </a:p>
        </p:txBody>
      </p:sp>
      <p:sp>
        <p:nvSpPr>
          <p:cNvPr id="63" name="Q10_Texte_ST1-5">
            <a:extLst>
              <a:ext uri="{FF2B5EF4-FFF2-40B4-BE49-F238E27FC236}">
                <a16:creationId xmlns:a16="http://schemas.microsoft.com/office/drawing/2014/main" id="{017FEA5D-5CDB-4B21-A7FC-C502178A2FF3}"/>
              </a:ext>
            </a:extLst>
          </p:cNvPr>
          <p:cNvSpPr txBox="1"/>
          <p:nvPr/>
        </p:nvSpPr>
        <p:spPr>
          <a:xfrm>
            <a:off x="5696757" y="1981413"/>
            <a:ext cx="964533" cy="461665"/>
          </a:xfrm>
          <a:prstGeom prst="rect">
            <a:avLst/>
          </a:prstGeom>
          <a:noFill/>
        </p:spPr>
        <p:txBody>
          <a:bodyPr wrap="square" lIns="36000" rIns="36000" rtlCol="0" anchor="ctr" anchorCtr="0">
            <a:spAutoFit/>
          </a:bodyPr>
          <a:lstStyle/>
          <a:p>
            <a:pPr algn="ctr"/>
            <a:r>
              <a:rPr lang="fr-FR" sz="2400" b="1">
                <a:solidFill>
                  <a:schemeClr val="bg2"/>
                </a:solidFill>
                <a:latin typeface="Montserrat" panose="00000500000000000000" pitchFamily="50" charset="0"/>
              </a:rPr>
              <a:t>0%</a:t>
            </a:r>
            <a:endParaRPr lang="fr-FR" sz="2400" b="1" dirty="0">
              <a:solidFill>
                <a:schemeClr val="bg2"/>
              </a:solidFill>
              <a:latin typeface="Montserrat" panose="00000500000000000000" pitchFamily="50" charset="0"/>
            </a:endParaRPr>
          </a:p>
        </p:txBody>
      </p: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8D46A069-2675-4B36-BAFD-429845430EF7}"/>
              </a:ext>
            </a:extLst>
          </p:cNvPr>
          <p:cNvGrpSpPr/>
          <p:nvPr/>
        </p:nvGrpSpPr>
        <p:grpSpPr>
          <a:xfrm>
            <a:off x="6136673" y="2777760"/>
            <a:ext cx="100028" cy="503950"/>
            <a:chOff x="5719415" y="2356592"/>
            <a:chExt cx="100028" cy="503950"/>
          </a:xfrm>
          <a:solidFill>
            <a:schemeClr val="tx1"/>
          </a:solidFill>
        </p:grpSpPr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10798ADE-9492-4B96-9DA6-264A3F22AD96}"/>
                </a:ext>
              </a:extLst>
            </p:cNvPr>
            <p:cNvSpPr/>
            <p:nvPr/>
          </p:nvSpPr>
          <p:spPr>
            <a:xfrm>
              <a:off x="5719415" y="2760514"/>
              <a:ext cx="100028" cy="1000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Montserrat" panose="00000500000000000000" pitchFamily="50" charset="0"/>
              </a:endParaRPr>
            </a:p>
          </p:txBody>
        </p: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EFBA7F95-C695-4555-B236-C6F209607DF6}"/>
                </a:ext>
              </a:extLst>
            </p:cNvPr>
            <p:cNvCxnSpPr/>
            <p:nvPr/>
          </p:nvCxnSpPr>
          <p:spPr>
            <a:xfrm>
              <a:off x="5761766" y="2356592"/>
              <a:ext cx="0" cy="425202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ZoneTexte 66">
            <a:extLst>
              <a:ext uri="{FF2B5EF4-FFF2-40B4-BE49-F238E27FC236}">
                <a16:creationId xmlns:a16="http://schemas.microsoft.com/office/drawing/2014/main" id="{1642D372-01A5-4FD9-8655-6FFA302914BC}"/>
              </a:ext>
            </a:extLst>
          </p:cNvPr>
          <p:cNvSpPr txBox="1"/>
          <p:nvPr/>
        </p:nvSpPr>
        <p:spPr>
          <a:xfrm>
            <a:off x="663053" y="3308623"/>
            <a:ext cx="2134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ontserrat" panose="00000500000000000000" pitchFamily="50" charset="0"/>
              </a:rPr>
              <a:t>Moyenne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190BFD9B-E566-4CAB-94DE-05F0CF798AFC}"/>
              </a:ext>
            </a:extLst>
          </p:cNvPr>
          <p:cNvSpPr txBox="1"/>
          <p:nvPr/>
        </p:nvSpPr>
        <p:spPr>
          <a:xfrm>
            <a:off x="2806089" y="3312060"/>
            <a:ext cx="2630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ontserrat" panose="00000500000000000000" pitchFamily="50" charset="0"/>
              </a:rPr>
              <a:t>% note 10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C0DDD00A-66FD-4B61-A740-F18B237B4FC5}"/>
              </a:ext>
            </a:extLst>
          </p:cNvPr>
          <p:cNvSpPr txBox="1"/>
          <p:nvPr/>
        </p:nvSpPr>
        <p:spPr>
          <a:xfrm>
            <a:off x="5151584" y="3319596"/>
            <a:ext cx="201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ontserrat" panose="00000500000000000000" pitchFamily="50" charset="0"/>
              </a:rPr>
              <a:t>% notes 1 à 5</a:t>
            </a:r>
          </a:p>
        </p:txBody>
      </p: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C10BDF78-A2F5-4D3C-8EF8-79FD7845BDED}"/>
              </a:ext>
            </a:extLst>
          </p:cNvPr>
          <p:cNvGrpSpPr/>
          <p:nvPr/>
        </p:nvGrpSpPr>
        <p:grpSpPr>
          <a:xfrm>
            <a:off x="1715153" y="2777760"/>
            <a:ext cx="100028" cy="503950"/>
            <a:chOff x="5719415" y="2356592"/>
            <a:chExt cx="100028" cy="503950"/>
          </a:xfrm>
          <a:solidFill>
            <a:schemeClr val="tx1"/>
          </a:solidFill>
        </p:grpSpPr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39E8FC62-D7C8-47AB-BB31-E0076FDDDF45}"/>
                </a:ext>
              </a:extLst>
            </p:cNvPr>
            <p:cNvSpPr/>
            <p:nvPr/>
          </p:nvSpPr>
          <p:spPr>
            <a:xfrm>
              <a:off x="5719415" y="2760514"/>
              <a:ext cx="100028" cy="1000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Montserrat" panose="00000500000000000000" pitchFamily="50" charset="0"/>
              </a:endParaRPr>
            </a:p>
          </p:txBody>
        </p: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2A0CB581-A18C-4AAD-9E4D-4EA0E623FF45}"/>
                </a:ext>
              </a:extLst>
            </p:cNvPr>
            <p:cNvCxnSpPr/>
            <p:nvPr/>
          </p:nvCxnSpPr>
          <p:spPr>
            <a:xfrm>
              <a:off x="5761766" y="2356592"/>
              <a:ext cx="0" cy="425202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83D90823-E212-4388-BE4D-2E3CF25EE340}"/>
              </a:ext>
            </a:extLst>
          </p:cNvPr>
          <p:cNvGrpSpPr/>
          <p:nvPr/>
        </p:nvGrpSpPr>
        <p:grpSpPr>
          <a:xfrm>
            <a:off x="4040643" y="2777760"/>
            <a:ext cx="100028" cy="503950"/>
            <a:chOff x="5719415" y="2356592"/>
            <a:chExt cx="100028" cy="503950"/>
          </a:xfrm>
          <a:solidFill>
            <a:schemeClr val="tx1"/>
          </a:solidFill>
        </p:grpSpPr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509089DA-6518-4D81-AFD8-1DAEDDBC79FC}"/>
                </a:ext>
              </a:extLst>
            </p:cNvPr>
            <p:cNvSpPr/>
            <p:nvPr/>
          </p:nvSpPr>
          <p:spPr>
            <a:xfrm>
              <a:off x="5719415" y="2760514"/>
              <a:ext cx="100028" cy="1000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Montserrat" panose="00000500000000000000" pitchFamily="50" charset="0"/>
              </a:endParaRPr>
            </a:p>
          </p:txBody>
        </p: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5B2A4255-A427-401A-9E40-C5D6E54ED45E}"/>
                </a:ext>
              </a:extLst>
            </p:cNvPr>
            <p:cNvCxnSpPr/>
            <p:nvPr/>
          </p:nvCxnSpPr>
          <p:spPr>
            <a:xfrm>
              <a:off x="5761766" y="2356592"/>
              <a:ext cx="0" cy="425202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Q10_Base">
            <a:extLst>
              <a:ext uri="{FF2B5EF4-FFF2-40B4-BE49-F238E27FC236}">
                <a16:creationId xmlns:a16="http://schemas.microsoft.com/office/drawing/2014/main" id="{40EE28B7-5C70-42B1-834C-C1B8B8398BDC}"/>
              </a:ext>
            </a:extLst>
          </p:cNvPr>
          <p:cNvSpPr/>
          <p:nvPr/>
        </p:nvSpPr>
        <p:spPr>
          <a:xfrm>
            <a:off x="108223" y="3413517"/>
            <a:ext cx="1385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 27</a:t>
            </a:r>
            <a:endParaRPr lang="fr-FR" sz="1100" dirty="0">
              <a:latin typeface="Montserrat" panose="020B060402020202020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A60DA88-C9FE-47C1-A8CC-8C7D601BB0E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99808"/>
            <a:ext cx="7547429" cy="1722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5B35BF-FC5D-4908-8E4C-BE1930F3D8F8}"/>
              </a:ext>
            </a:extLst>
          </p:cNvPr>
          <p:cNvSpPr/>
          <p:nvPr/>
        </p:nvSpPr>
        <p:spPr>
          <a:xfrm>
            <a:off x="94438" y="522164"/>
            <a:ext cx="7314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Q10 - Si vous deviez noter entre 1 et 10 votre </a:t>
            </a:r>
            <a:r>
              <a:rPr lang="fr-FR" sz="1400" b="1" u="sng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niveau de confiance</a:t>
            </a:r>
            <a:r>
              <a:rPr lang="fr-FR" sz="1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 lorsque vous laissez votre/vos enfant(s) à la crèche, quelle note donneriez-vous ?</a:t>
            </a:r>
            <a:endParaRPr lang="fr-FR" sz="14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6" name="Nom_Entreprise">
            <a:extLst>
              <a:ext uri="{FF2B5EF4-FFF2-40B4-BE49-F238E27FC236}">
                <a16:creationId xmlns:a16="http://schemas.microsoft.com/office/drawing/2014/main" id="{E19BD04F-9BE5-488A-B965-F5E9A1AF2D9B}"/>
              </a:ext>
            </a:extLst>
          </p:cNvPr>
          <p:cNvSpPr txBox="1"/>
          <p:nvPr/>
        </p:nvSpPr>
        <p:spPr>
          <a:xfrm>
            <a:off x="2009123" y="10295507"/>
            <a:ext cx="3219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latin typeface="Montserrat" panose="020B0604020202020204" charset="0"/>
              </a:rPr>
              <a:t>LES PETITES CRECHES</a:t>
            </a:r>
            <a:endParaRPr lang="fr-FR" sz="1200" dirty="0">
              <a:latin typeface="Montserrat" panose="020B060402020202020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3B022AF-D4BB-449C-8D2C-76797DC561DC}"/>
              </a:ext>
            </a:extLst>
          </p:cNvPr>
          <p:cNvSpPr/>
          <p:nvPr/>
        </p:nvSpPr>
        <p:spPr>
          <a:xfrm>
            <a:off x="180232" y="5994772"/>
            <a:ext cx="72284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Q13 - Quelle note de 1 à 10 donneriez-vous à ces différentes propositions ?</a:t>
            </a:r>
            <a:endParaRPr lang="fr-FR" sz="1400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178541-DF69-4962-B3D1-E409711CC138}"/>
              </a:ext>
            </a:extLst>
          </p:cNvPr>
          <p:cNvSpPr/>
          <p:nvPr/>
        </p:nvSpPr>
        <p:spPr>
          <a:xfrm>
            <a:off x="720473" y="7332648"/>
            <a:ext cx="671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Montserrat" panose="020B0604020202020204" charset="0"/>
              </a:rPr>
              <a:t>/10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EE31ACE-6683-44F9-A85C-6FF274F6DEE0}"/>
              </a:ext>
            </a:extLst>
          </p:cNvPr>
          <p:cNvSpPr/>
          <p:nvPr/>
        </p:nvSpPr>
        <p:spPr>
          <a:xfrm>
            <a:off x="2559666" y="7332647"/>
            <a:ext cx="671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Montserrat" panose="020B0604020202020204" charset="0"/>
              </a:rPr>
              <a:t>/10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9265D82-0FAE-4D90-9F53-1A5B17A3409A}"/>
              </a:ext>
            </a:extLst>
          </p:cNvPr>
          <p:cNvSpPr/>
          <p:nvPr/>
        </p:nvSpPr>
        <p:spPr>
          <a:xfrm>
            <a:off x="4398859" y="7319767"/>
            <a:ext cx="671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Montserrat" panose="020B0604020202020204" charset="0"/>
              </a:rPr>
              <a:t>/10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8C060B7-62CD-4FF7-AC72-E25365F28E25}"/>
              </a:ext>
            </a:extLst>
          </p:cNvPr>
          <p:cNvSpPr/>
          <p:nvPr/>
        </p:nvSpPr>
        <p:spPr>
          <a:xfrm>
            <a:off x="6166360" y="7332645"/>
            <a:ext cx="671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latin typeface="Montserrat" panose="020B0604020202020204" charset="0"/>
              </a:rPr>
              <a:t>/10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4574F6-D918-4044-8A59-2B606A4C1112}"/>
              </a:ext>
            </a:extLst>
          </p:cNvPr>
          <p:cNvSpPr/>
          <p:nvPr/>
        </p:nvSpPr>
        <p:spPr>
          <a:xfrm>
            <a:off x="1454236" y="1933010"/>
            <a:ext cx="755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2963579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>
            <a:extLst>
              <a:ext uri="{FF2B5EF4-FFF2-40B4-BE49-F238E27FC236}">
                <a16:creationId xmlns:a16="http://schemas.microsoft.com/office/drawing/2014/main" id="{2246C854-2C95-4CE3-9986-2DEE2EF16D76}"/>
              </a:ext>
            </a:extLst>
          </p:cNvPr>
          <p:cNvSpPr/>
          <p:nvPr/>
        </p:nvSpPr>
        <p:spPr>
          <a:xfrm>
            <a:off x="-18548" y="6349269"/>
            <a:ext cx="7576428" cy="3893975"/>
          </a:xfrm>
          <a:prstGeom prst="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" panose="00000500000000000000" pitchFamily="50" charset="0"/>
            </a:endParaRPr>
          </a:p>
        </p:txBody>
      </p:sp>
      <p:grpSp>
        <p:nvGrpSpPr>
          <p:cNvPr id="273" name="Groupe 272">
            <a:extLst>
              <a:ext uri="{FF2B5EF4-FFF2-40B4-BE49-F238E27FC236}">
                <a16:creationId xmlns:a16="http://schemas.microsoft.com/office/drawing/2014/main" id="{B07E8C1C-1ACA-476D-9931-D1558ED02794}"/>
              </a:ext>
            </a:extLst>
          </p:cNvPr>
          <p:cNvGrpSpPr/>
          <p:nvPr/>
        </p:nvGrpSpPr>
        <p:grpSpPr>
          <a:xfrm>
            <a:off x="5803123" y="7620454"/>
            <a:ext cx="1577908" cy="1254638"/>
            <a:chOff x="612279" y="8226774"/>
            <a:chExt cx="1577908" cy="1254638"/>
          </a:xfrm>
          <a:solidFill>
            <a:schemeClr val="accent6"/>
          </a:solidFill>
        </p:grpSpPr>
        <p:sp>
          <p:nvSpPr>
            <p:cNvPr id="274" name="Freeform 5">
              <a:extLst>
                <a:ext uri="{FF2B5EF4-FFF2-40B4-BE49-F238E27FC236}">
                  <a16:creationId xmlns:a16="http://schemas.microsoft.com/office/drawing/2014/main" id="{0D535CED-99FA-4E8C-8E5F-F2DA1EBD0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79" y="8226774"/>
              <a:ext cx="1509945" cy="1016108"/>
            </a:xfrm>
            <a:custGeom>
              <a:avLst/>
              <a:gdLst>
                <a:gd name="T0" fmla="*/ 278 w 556"/>
                <a:gd name="T1" fmla="*/ 0 h 428"/>
                <a:gd name="T2" fmla="*/ 0 w 556"/>
                <a:gd name="T3" fmla="*/ 279 h 428"/>
                <a:gd name="T4" fmla="*/ 0 w 556"/>
                <a:gd name="T5" fmla="*/ 428 h 428"/>
                <a:gd name="T6" fmla="*/ 78 w 556"/>
                <a:gd name="T7" fmla="*/ 428 h 428"/>
                <a:gd name="T8" fmla="*/ 78 w 556"/>
                <a:gd name="T9" fmla="*/ 283 h 428"/>
                <a:gd name="T10" fmla="*/ 278 w 556"/>
                <a:gd name="T11" fmla="*/ 82 h 428"/>
                <a:gd name="T12" fmla="*/ 478 w 556"/>
                <a:gd name="T13" fmla="*/ 283 h 428"/>
                <a:gd name="T14" fmla="*/ 478 w 556"/>
                <a:gd name="T15" fmla="*/ 428 h 428"/>
                <a:gd name="T16" fmla="*/ 556 w 556"/>
                <a:gd name="T17" fmla="*/ 428 h 428"/>
                <a:gd name="T18" fmla="*/ 556 w 556"/>
                <a:gd name="T19" fmla="*/ 279 h 428"/>
                <a:gd name="T20" fmla="*/ 278 w 556"/>
                <a:gd name="T21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6" h="428">
                  <a:moveTo>
                    <a:pt x="278" y="0"/>
                  </a:moveTo>
                  <a:cubicBezTo>
                    <a:pt x="124" y="0"/>
                    <a:pt x="0" y="125"/>
                    <a:pt x="0" y="279"/>
                  </a:cubicBezTo>
                  <a:cubicBezTo>
                    <a:pt x="0" y="428"/>
                    <a:pt x="0" y="428"/>
                    <a:pt x="0" y="428"/>
                  </a:cubicBezTo>
                  <a:cubicBezTo>
                    <a:pt x="78" y="428"/>
                    <a:pt x="78" y="428"/>
                    <a:pt x="78" y="428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172"/>
                    <a:pt x="167" y="82"/>
                    <a:pt x="278" y="82"/>
                  </a:cubicBezTo>
                  <a:cubicBezTo>
                    <a:pt x="388" y="82"/>
                    <a:pt x="478" y="172"/>
                    <a:pt x="478" y="283"/>
                  </a:cubicBezTo>
                  <a:cubicBezTo>
                    <a:pt x="478" y="428"/>
                    <a:pt x="478" y="428"/>
                    <a:pt x="478" y="428"/>
                  </a:cubicBezTo>
                  <a:cubicBezTo>
                    <a:pt x="556" y="428"/>
                    <a:pt x="556" y="428"/>
                    <a:pt x="556" y="428"/>
                  </a:cubicBezTo>
                  <a:cubicBezTo>
                    <a:pt x="556" y="279"/>
                    <a:pt x="556" y="279"/>
                    <a:pt x="556" y="279"/>
                  </a:cubicBezTo>
                  <a:cubicBezTo>
                    <a:pt x="556" y="125"/>
                    <a:pt x="431" y="0"/>
                    <a:pt x="2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5" name="Triangle isocèle 274">
              <a:extLst>
                <a:ext uri="{FF2B5EF4-FFF2-40B4-BE49-F238E27FC236}">
                  <a16:creationId xmlns:a16="http://schemas.microsoft.com/office/drawing/2014/main" id="{350F08F1-C95B-4DDE-9422-017C1E63679A}"/>
                </a:ext>
              </a:extLst>
            </p:cNvPr>
            <p:cNvSpPr/>
            <p:nvPr/>
          </p:nvSpPr>
          <p:spPr>
            <a:xfrm rot="10800000">
              <a:off x="1856744" y="9193961"/>
              <a:ext cx="333443" cy="28745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7" name="Groupe 286">
            <a:extLst>
              <a:ext uri="{FF2B5EF4-FFF2-40B4-BE49-F238E27FC236}">
                <a16:creationId xmlns:a16="http://schemas.microsoft.com/office/drawing/2014/main" id="{9CA0E155-EFF3-460E-8330-FF62C7E68AD9}"/>
              </a:ext>
            </a:extLst>
          </p:cNvPr>
          <p:cNvGrpSpPr/>
          <p:nvPr/>
        </p:nvGrpSpPr>
        <p:grpSpPr>
          <a:xfrm flipV="1">
            <a:off x="4402961" y="8083004"/>
            <a:ext cx="1684311" cy="1290522"/>
            <a:chOff x="612279" y="8226774"/>
            <a:chExt cx="1577908" cy="1254638"/>
          </a:xfrm>
          <a:solidFill>
            <a:schemeClr val="accent5"/>
          </a:solidFill>
        </p:grpSpPr>
        <p:sp>
          <p:nvSpPr>
            <p:cNvPr id="288" name="Freeform 5">
              <a:extLst>
                <a:ext uri="{FF2B5EF4-FFF2-40B4-BE49-F238E27FC236}">
                  <a16:creationId xmlns:a16="http://schemas.microsoft.com/office/drawing/2014/main" id="{7DF4F6CD-5B13-4D35-877B-482615DA6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79" y="8226774"/>
              <a:ext cx="1509945" cy="1016108"/>
            </a:xfrm>
            <a:custGeom>
              <a:avLst/>
              <a:gdLst>
                <a:gd name="T0" fmla="*/ 278 w 556"/>
                <a:gd name="T1" fmla="*/ 0 h 428"/>
                <a:gd name="T2" fmla="*/ 0 w 556"/>
                <a:gd name="T3" fmla="*/ 279 h 428"/>
                <a:gd name="T4" fmla="*/ 0 w 556"/>
                <a:gd name="T5" fmla="*/ 428 h 428"/>
                <a:gd name="T6" fmla="*/ 78 w 556"/>
                <a:gd name="T7" fmla="*/ 428 h 428"/>
                <a:gd name="T8" fmla="*/ 78 w 556"/>
                <a:gd name="T9" fmla="*/ 283 h 428"/>
                <a:gd name="T10" fmla="*/ 278 w 556"/>
                <a:gd name="T11" fmla="*/ 82 h 428"/>
                <a:gd name="T12" fmla="*/ 478 w 556"/>
                <a:gd name="T13" fmla="*/ 283 h 428"/>
                <a:gd name="T14" fmla="*/ 478 w 556"/>
                <a:gd name="T15" fmla="*/ 428 h 428"/>
                <a:gd name="T16" fmla="*/ 556 w 556"/>
                <a:gd name="T17" fmla="*/ 428 h 428"/>
                <a:gd name="T18" fmla="*/ 556 w 556"/>
                <a:gd name="T19" fmla="*/ 279 h 428"/>
                <a:gd name="T20" fmla="*/ 278 w 556"/>
                <a:gd name="T21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6" h="428">
                  <a:moveTo>
                    <a:pt x="278" y="0"/>
                  </a:moveTo>
                  <a:cubicBezTo>
                    <a:pt x="124" y="0"/>
                    <a:pt x="0" y="125"/>
                    <a:pt x="0" y="279"/>
                  </a:cubicBezTo>
                  <a:cubicBezTo>
                    <a:pt x="0" y="428"/>
                    <a:pt x="0" y="428"/>
                    <a:pt x="0" y="428"/>
                  </a:cubicBezTo>
                  <a:cubicBezTo>
                    <a:pt x="78" y="428"/>
                    <a:pt x="78" y="428"/>
                    <a:pt x="78" y="428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172"/>
                    <a:pt x="167" y="82"/>
                    <a:pt x="278" y="82"/>
                  </a:cubicBezTo>
                  <a:cubicBezTo>
                    <a:pt x="388" y="82"/>
                    <a:pt x="478" y="172"/>
                    <a:pt x="478" y="283"/>
                  </a:cubicBezTo>
                  <a:cubicBezTo>
                    <a:pt x="478" y="428"/>
                    <a:pt x="478" y="428"/>
                    <a:pt x="478" y="428"/>
                  </a:cubicBezTo>
                  <a:cubicBezTo>
                    <a:pt x="556" y="428"/>
                    <a:pt x="556" y="428"/>
                    <a:pt x="556" y="428"/>
                  </a:cubicBezTo>
                  <a:cubicBezTo>
                    <a:pt x="556" y="279"/>
                    <a:pt x="556" y="279"/>
                    <a:pt x="556" y="279"/>
                  </a:cubicBezTo>
                  <a:cubicBezTo>
                    <a:pt x="556" y="125"/>
                    <a:pt x="431" y="0"/>
                    <a:pt x="2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9" name="Triangle isocèle 288">
              <a:extLst>
                <a:ext uri="{FF2B5EF4-FFF2-40B4-BE49-F238E27FC236}">
                  <a16:creationId xmlns:a16="http://schemas.microsoft.com/office/drawing/2014/main" id="{3D714B49-C4DB-41A0-8D64-1659B1235E50}"/>
                </a:ext>
              </a:extLst>
            </p:cNvPr>
            <p:cNvSpPr/>
            <p:nvPr/>
          </p:nvSpPr>
          <p:spPr>
            <a:xfrm rot="10800000">
              <a:off x="1856744" y="9193961"/>
              <a:ext cx="333443" cy="28745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1" name="Groupe 280">
            <a:extLst>
              <a:ext uri="{FF2B5EF4-FFF2-40B4-BE49-F238E27FC236}">
                <a16:creationId xmlns:a16="http://schemas.microsoft.com/office/drawing/2014/main" id="{AD1E2609-7ECA-49AB-91E8-0035D10E7513}"/>
              </a:ext>
            </a:extLst>
          </p:cNvPr>
          <p:cNvGrpSpPr/>
          <p:nvPr/>
        </p:nvGrpSpPr>
        <p:grpSpPr>
          <a:xfrm>
            <a:off x="3032424" y="7620454"/>
            <a:ext cx="1684311" cy="1254638"/>
            <a:chOff x="612279" y="8226774"/>
            <a:chExt cx="1577908" cy="1254638"/>
          </a:xfrm>
          <a:solidFill>
            <a:schemeClr val="accent3"/>
          </a:solidFill>
        </p:grpSpPr>
        <p:sp>
          <p:nvSpPr>
            <p:cNvPr id="282" name="Freeform 5">
              <a:extLst>
                <a:ext uri="{FF2B5EF4-FFF2-40B4-BE49-F238E27FC236}">
                  <a16:creationId xmlns:a16="http://schemas.microsoft.com/office/drawing/2014/main" id="{CF420F7E-F1D0-4EB4-88DB-FF8593BDD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79" y="8226774"/>
              <a:ext cx="1509945" cy="1016108"/>
            </a:xfrm>
            <a:custGeom>
              <a:avLst/>
              <a:gdLst>
                <a:gd name="T0" fmla="*/ 278 w 556"/>
                <a:gd name="T1" fmla="*/ 0 h 428"/>
                <a:gd name="T2" fmla="*/ 0 w 556"/>
                <a:gd name="T3" fmla="*/ 279 h 428"/>
                <a:gd name="T4" fmla="*/ 0 w 556"/>
                <a:gd name="T5" fmla="*/ 428 h 428"/>
                <a:gd name="T6" fmla="*/ 78 w 556"/>
                <a:gd name="T7" fmla="*/ 428 h 428"/>
                <a:gd name="T8" fmla="*/ 78 w 556"/>
                <a:gd name="T9" fmla="*/ 283 h 428"/>
                <a:gd name="T10" fmla="*/ 278 w 556"/>
                <a:gd name="T11" fmla="*/ 82 h 428"/>
                <a:gd name="T12" fmla="*/ 478 w 556"/>
                <a:gd name="T13" fmla="*/ 283 h 428"/>
                <a:gd name="T14" fmla="*/ 478 w 556"/>
                <a:gd name="T15" fmla="*/ 428 h 428"/>
                <a:gd name="T16" fmla="*/ 556 w 556"/>
                <a:gd name="T17" fmla="*/ 428 h 428"/>
                <a:gd name="T18" fmla="*/ 556 w 556"/>
                <a:gd name="T19" fmla="*/ 279 h 428"/>
                <a:gd name="T20" fmla="*/ 278 w 556"/>
                <a:gd name="T21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6" h="428">
                  <a:moveTo>
                    <a:pt x="278" y="0"/>
                  </a:moveTo>
                  <a:cubicBezTo>
                    <a:pt x="124" y="0"/>
                    <a:pt x="0" y="125"/>
                    <a:pt x="0" y="279"/>
                  </a:cubicBezTo>
                  <a:cubicBezTo>
                    <a:pt x="0" y="428"/>
                    <a:pt x="0" y="428"/>
                    <a:pt x="0" y="428"/>
                  </a:cubicBezTo>
                  <a:cubicBezTo>
                    <a:pt x="78" y="428"/>
                    <a:pt x="78" y="428"/>
                    <a:pt x="78" y="428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172"/>
                    <a:pt x="167" y="82"/>
                    <a:pt x="278" y="82"/>
                  </a:cubicBezTo>
                  <a:cubicBezTo>
                    <a:pt x="388" y="82"/>
                    <a:pt x="478" y="172"/>
                    <a:pt x="478" y="283"/>
                  </a:cubicBezTo>
                  <a:cubicBezTo>
                    <a:pt x="478" y="428"/>
                    <a:pt x="478" y="428"/>
                    <a:pt x="478" y="428"/>
                  </a:cubicBezTo>
                  <a:cubicBezTo>
                    <a:pt x="556" y="428"/>
                    <a:pt x="556" y="428"/>
                    <a:pt x="556" y="428"/>
                  </a:cubicBezTo>
                  <a:cubicBezTo>
                    <a:pt x="556" y="279"/>
                    <a:pt x="556" y="279"/>
                    <a:pt x="556" y="279"/>
                  </a:cubicBezTo>
                  <a:cubicBezTo>
                    <a:pt x="556" y="125"/>
                    <a:pt x="431" y="0"/>
                    <a:pt x="2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3" name="Triangle isocèle 282">
              <a:extLst>
                <a:ext uri="{FF2B5EF4-FFF2-40B4-BE49-F238E27FC236}">
                  <a16:creationId xmlns:a16="http://schemas.microsoft.com/office/drawing/2014/main" id="{9677F295-464E-47AB-A32B-5483BDE007AB}"/>
                </a:ext>
              </a:extLst>
            </p:cNvPr>
            <p:cNvSpPr/>
            <p:nvPr/>
          </p:nvSpPr>
          <p:spPr>
            <a:xfrm rot="10800000">
              <a:off x="1856744" y="9193961"/>
              <a:ext cx="333443" cy="28745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7" name="Groupe 276">
            <a:extLst>
              <a:ext uri="{FF2B5EF4-FFF2-40B4-BE49-F238E27FC236}">
                <a16:creationId xmlns:a16="http://schemas.microsoft.com/office/drawing/2014/main" id="{E698320E-472C-4C78-B8D4-22BEBB35373E}"/>
              </a:ext>
            </a:extLst>
          </p:cNvPr>
          <p:cNvGrpSpPr/>
          <p:nvPr/>
        </p:nvGrpSpPr>
        <p:grpSpPr>
          <a:xfrm flipV="1">
            <a:off x="1636831" y="8083004"/>
            <a:ext cx="1684311" cy="1290522"/>
            <a:chOff x="612279" y="8226774"/>
            <a:chExt cx="1577908" cy="1254638"/>
          </a:xfrm>
          <a:solidFill>
            <a:srgbClr val="F1BE48"/>
          </a:solidFill>
        </p:grpSpPr>
        <p:sp>
          <p:nvSpPr>
            <p:cNvPr id="278" name="Freeform 5">
              <a:extLst>
                <a:ext uri="{FF2B5EF4-FFF2-40B4-BE49-F238E27FC236}">
                  <a16:creationId xmlns:a16="http://schemas.microsoft.com/office/drawing/2014/main" id="{06319456-361C-4ACC-AE90-C10DAEB5F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79" y="8226774"/>
              <a:ext cx="1509945" cy="1016108"/>
            </a:xfrm>
            <a:custGeom>
              <a:avLst/>
              <a:gdLst>
                <a:gd name="T0" fmla="*/ 278 w 556"/>
                <a:gd name="T1" fmla="*/ 0 h 428"/>
                <a:gd name="T2" fmla="*/ 0 w 556"/>
                <a:gd name="T3" fmla="*/ 279 h 428"/>
                <a:gd name="T4" fmla="*/ 0 w 556"/>
                <a:gd name="T5" fmla="*/ 428 h 428"/>
                <a:gd name="T6" fmla="*/ 78 w 556"/>
                <a:gd name="T7" fmla="*/ 428 h 428"/>
                <a:gd name="T8" fmla="*/ 78 w 556"/>
                <a:gd name="T9" fmla="*/ 283 h 428"/>
                <a:gd name="T10" fmla="*/ 278 w 556"/>
                <a:gd name="T11" fmla="*/ 82 h 428"/>
                <a:gd name="T12" fmla="*/ 478 w 556"/>
                <a:gd name="T13" fmla="*/ 283 h 428"/>
                <a:gd name="T14" fmla="*/ 478 w 556"/>
                <a:gd name="T15" fmla="*/ 428 h 428"/>
                <a:gd name="T16" fmla="*/ 556 w 556"/>
                <a:gd name="T17" fmla="*/ 428 h 428"/>
                <a:gd name="T18" fmla="*/ 556 w 556"/>
                <a:gd name="T19" fmla="*/ 279 h 428"/>
                <a:gd name="T20" fmla="*/ 278 w 556"/>
                <a:gd name="T21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6" h="428">
                  <a:moveTo>
                    <a:pt x="278" y="0"/>
                  </a:moveTo>
                  <a:cubicBezTo>
                    <a:pt x="124" y="0"/>
                    <a:pt x="0" y="125"/>
                    <a:pt x="0" y="279"/>
                  </a:cubicBezTo>
                  <a:cubicBezTo>
                    <a:pt x="0" y="428"/>
                    <a:pt x="0" y="428"/>
                    <a:pt x="0" y="428"/>
                  </a:cubicBezTo>
                  <a:cubicBezTo>
                    <a:pt x="78" y="428"/>
                    <a:pt x="78" y="428"/>
                    <a:pt x="78" y="428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172"/>
                    <a:pt x="167" y="82"/>
                    <a:pt x="278" y="82"/>
                  </a:cubicBezTo>
                  <a:cubicBezTo>
                    <a:pt x="388" y="82"/>
                    <a:pt x="478" y="172"/>
                    <a:pt x="478" y="283"/>
                  </a:cubicBezTo>
                  <a:cubicBezTo>
                    <a:pt x="478" y="428"/>
                    <a:pt x="478" y="428"/>
                    <a:pt x="478" y="428"/>
                  </a:cubicBezTo>
                  <a:cubicBezTo>
                    <a:pt x="556" y="428"/>
                    <a:pt x="556" y="428"/>
                    <a:pt x="556" y="428"/>
                  </a:cubicBezTo>
                  <a:cubicBezTo>
                    <a:pt x="556" y="279"/>
                    <a:pt x="556" y="279"/>
                    <a:pt x="556" y="279"/>
                  </a:cubicBezTo>
                  <a:cubicBezTo>
                    <a:pt x="556" y="125"/>
                    <a:pt x="431" y="0"/>
                    <a:pt x="2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9" name="Triangle isocèle 278">
              <a:extLst>
                <a:ext uri="{FF2B5EF4-FFF2-40B4-BE49-F238E27FC236}">
                  <a16:creationId xmlns:a16="http://schemas.microsoft.com/office/drawing/2014/main" id="{F6EBE7A8-E40B-4528-AB83-2095580841DB}"/>
                </a:ext>
              </a:extLst>
            </p:cNvPr>
            <p:cNvSpPr/>
            <p:nvPr/>
          </p:nvSpPr>
          <p:spPr>
            <a:xfrm rot="10800000">
              <a:off x="1856744" y="9193961"/>
              <a:ext cx="333443" cy="28745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Groupe 79"/>
          <p:cNvGrpSpPr/>
          <p:nvPr/>
        </p:nvGrpSpPr>
        <p:grpSpPr>
          <a:xfrm>
            <a:off x="0" y="-33460"/>
            <a:ext cx="7550150" cy="699640"/>
            <a:chOff x="0" y="-188548"/>
            <a:chExt cx="7582400" cy="768527"/>
          </a:xfrm>
        </p:grpSpPr>
        <p:grpSp>
          <p:nvGrpSpPr>
            <p:cNvPr id="81" name="Groupe 80"/>
            <p:cNvGrpSpPr/>
            <p:nvPr/>
          </p:nvGrpSpPr>
          <p:grpSpPr>
            <a:xfrm>
              <a:off x="0" y="-188548"/>
              <a:ext cx="7582400" cy="768527"/>
              <a:chOff x="0" y="-188548"/>
              <a:chExt cx="7582400" cy="768527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0" y="-188548"/>
                <a:ext cx="7582400" cy="6902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>
                  <a:latin typeface="Montserrat" panose="00000500000000000000" pitchFamily="50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18871620" flipV="1">
                <a:off x="3630326" y="37878"/>
                <a:ext cx="542101" cy="5421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latin typeface="Montserrat" panose="00000500000000000000" pitchFamily="50" charset="0"/>
                </a:endParaRPr>
              </a:p>
            </p:txBody>
          </p:sp>
        </p:grpSp>
        <p:sp>
          <p:nvSpPr>
            <p:cNvPr id="82" name="ZoneTexte 81"/>
            <p:cNvSpPr txBox="1"/>
            <p:nvPr/>
          </p:nvSpPr>
          <p:spPr>
            <a:xfrm>
              <a:off x="1126752" y="-71107"/>
              <a:ext cx="57366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LE PERSONNEL VU PAR LES PARENTS</a:t>
              </a:r>
            </a:p>
          </p:txBody>
        </p:sp>
      </p:grpSp>
      <p:sp>
        <p:nvSpPr>
          <p:cNvPr id="160" name="ZoneTexte 159"/>
          <p:cNvSpPr txBox="1"/>
          <p:nvPr/>
        </p:nvSpPr>
        <p:spPr>
          <a:xfrm>
            <a:off x="1572187" y="6013831"/>
            <a:ext cx="4440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5"/>
                </a:solidFill>
                <a:latin typeface="Montserrat" panose="00000500000000000000" pitchFamily="50" charset="0"/>
              </a:rPr>
              <a:t>SATISFACTION VIS-À-VIS DE…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056B9694-7DB1-41CD-88B4-01F4E959FD28}"/>
              </a:ext>
            </a:extLst>
          </p:cNvPr>
          <p:cNvSpPr/>
          <p:nvPr/>
        </p:nvSpPr>
        <p:spPr>
          <a:xfrm>
            <a:off x="0" y="486067"/>
            <a:ext cx="7561263" cy="30837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ontserrat" panose="00000500000000000000" pitchFamily="50" charset="0"/>
            </a:endParaRPr>
          </a:p>
        </p:txBody>
      </p:sp>
      <p:graphicFrame>
        <p:nvGraphicFramePr>
          <p:cNvPr id="191" name="Q7_Graph_ST1-5">
            <a:extLst>
              <a:ext uri="{FF2B5EF4-FFF2-40B4-BE49-F238E27FC236}">
                <a16:creationId xmlns:a16="http://schemas.microsoft.com/office/drawing/2014/main" id="{ECFD6C9F-8CA8-45F3-AA7A-4B51AD8E0C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540964"/>
              </p:ext>
            </p:extLst>
          </p:nvPr>
        </p:nvGraphicFramePr>
        <p:xfrm>
          <a:off x="5364807" y="1493717"/>
          <a:ext cx="1580802" cy="156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2" name="Q7_Graph_10">
            <a:extLst>
              <a:ext uri="{FF2B5EF4-FFF2-40B4-BE49-F238E27FC236}">
                <a16:creationId xmlns:a16="http://schemas.microsoft.com/office/drawing/2014/main" id="{D1991ABC-98EC-4AAF-AFB1-186B892BF9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105178"/>
              </p:ext>
            </p:extLst>
          </p:nvPr>
        </p:nvGraphicFramePr>
        <p:xfrm>
          <a:off x="3089870" y="1242588"/>
          <a:ext cx="1971052" cy="1952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3" name="Q7_Graph">
            <a:extLst>
              <a:ext uri="{FF2B5EF4-FFF2-40B4-BE49-F238E27FC236}">
                <a16:creationId xmlns:a16="http://schemas.microsoft.com/office/drawing/2014/main" id="{F3608505-2E6C-4C8D-B880-1198FA914C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49399"/>
              </p:ext>
            </p:extLst>
          </p:nvPr>
        </p:nvGraphicFramePr>
        <p:xfrm>
          <a:off x="587815" y="890855"/>
          <a:ext cx="2409555" cy="2387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4" name="Q7_Texte">
            <a:extLst>
              <a:ext uri="{FF2B5EF4-FFF2-40B4-BE49-F238E27FC236}">
                <a16:creationId xmlns:a16="http://schemas.microsoft.com/office/drawing/2014/main" id="{424A30CE-5BD7-4ED8-BEDD-B6E72C70E5F2}"/>
              </a:ext>
            </a:extLst>
          </p:cNvPr>
          <p:cNvSpPr txBox="1"/>
          <p:nvPr/>
        </p:nvSpPr>
        <p:spPr>
          <a:xfrm>
            <a:off x="1225712" y="1369605"/>
            <a:ext cx="1127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chemeClr val="tx2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9,4</a:t>
            </a:r>
            <a:endParaRPr lang="fr-FR" sz="2800" b="1" dirty="0">
              <a:solidFill>
                <a:schemeClr val="tx2">
                  <a:lumMod val="60000"/>
                  <a:lumOff val="40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95" name="Q7_Texte_10">
            <a:extLst>
              <a:ext uri="{FF2B5EF4-FFF2-40B4-BE49-F238E27FC236}">
                <a16:creationId xmlns:a16="http://schemas.microsoft.com/office/drawing/2014/main" id="{33582175-5C40-497E-9CAC-E74EB0B7C7A9}"/>
              </a:ext>
            </a:extLst>
          </p:cNvPr>
          <p:cNvSpPr txBox="1"/>
          <p:nvPr/>
        </p:nvSpPr>
        <p:spPr>
          <a:xfrm>
            <a:off x="3669836" y="1808009"/>
            <a:ext cx="811119" cy="523220"/>
          </a:xfrm>
          <a:prstGeom prst="rect">
            <a:avLst/>
          </a:prstGeom>
          <a:noFill/>
        </p:spPr>
        <p:txBody>
          <a:bodyPr wrap="none" lIns="0" rIns="0" rtlCol="0" anchor="ctr" anchorCtr="0">
            <a:spAutoFit/>
          </a:bodyPr>
          <a:lstStyle/>
          <a:p>
            <a:pPr algn="ctr"/>
            <a:r>
              <a:rPr lang="fr-FR" sz="2800" b="1">
                <a:solidFill>
                  <a:srgbClr val="2F469C"/>
                </a:solidFill>
                <a:latin typeface="Montserrat" panose="00000500000000000000" pitchFamily="50" charset="0"/>
              </a:rPr>
              <a:t>56%</a:t>
            </a:r>
            <a:endParaRPr lang="fr-FR" sz="2800" b="1" dirty="0">
              <a:solidFill>
                <a:srgbClr val="2F469C"/>
              </a:solidFill>
              <a:latin typeface="Montserrat" panose="00000500000000000000" pitchFamily="50" charset="0"/>
            </a:endParaRPr>
          </a:p>
        </p:txBody>
      </p:sp>
      <p:sp>
        <p:nvSpPr>
          <p:cNvPr id="196" name="Q7_Texte_ST1-5">
            <a:extLst>
              <a:ext uri="{FF2B5EF4-FFF2-40B4-BE49-F238E27FC236}">
                <a16:creationId xmlns:a16="http://schemas.microsoft.com/office/drawing/2014/main" id="{BF281D77-E9A3-420F-92BB-6A0A7B427C7C}"/>
              </a:ext>
            </a:extLst>
          </p:cNvPr>
          <p:cNvSpPr txBox="1"/>
          <p:nvPr/>
        </p:nvSpPr>
        <p:spPr>
          <a:xfrm>
            <a:off x="5937426" y="1937355"/>
            <a:ext cx="504945" cy="461665"/>
          </a:xfrm>
          <a:prstGeom prst="rect">
            <a:avLst/>
          </a:prstGeom>
          <a:noFill/>
        </p:spPr>
        <p:txBody>
          <a:bodyPr wrap="none" lIns="0" rIns="0" rtlCol="0" anchor="ctr" anchorCtr="0">
            <a:spAutoFit/>
          </a:bodyPr>
          <a:lstStyle/>
          <a:p>
            <a:pPr algn="ctr"/>
            <a:r>
              <a:rPr lang="fr-FR" sz="2400" b="1">
                <a:solidFill>
                  <a:schemeClr val="bg2"/>
                </a:solidFill>
                <a:latin typeface="Montserrat" panose="00000500000000000000" pitchFamily="50" charset="0"/>
              </a:rPr>
              <a:t>0%</a:t>
            </a:r>
            <a:endParaRPr lang="fr-FR" sz="2400" b="1" dirty="0">
              <a:solidFill>
                <a:schemeClr val="bg2"/>
              </a:solidFill>
              <a:latin typeface="Montserrat" panose="00000500000000000000" pitchFamily="50" charset="0"/>
            </a:endParaRPr>
          </a:p>
        </p:txBody>
      </p:sp>
      <p:grpSp>
        <p:nvGrpSpPr>
          <p:cNvPr id="228" name="Groupe 227">
            <a:extLst>
              <a:ext uri="{FF2B5EF4-FFF2-40B4-BE49-F238E27FC236}">
                <a16:creationId xmlns:a16="http://schemas.microsoft.com/office/drawing/2014/main" id="{002CA7D1-3428-41E4-951A-0C668BADFE0A}"/>
              </a:ext>
            </a:extLst>
          </p:cNvPr>
          <p:cNvGrpSpPr/>
          <p:nvPr/>
        </p:nvGrpSpPr>
        <p:grpSpPr>
          <a:xfrm>
            <a:off x="6136673" y="2705752"/>
            <a:ext cx="100028" cy="503950"/>
            <a:chOff x="5719415" y="2356592"/>
            <a:chExt cx="100028" cy="503950"/>
          </a:xfrm>
          <a:solidFill>
            <a:schemeClr val="tx2"/>
          </a:solidFill>
        </p:grpSpPr>
        <p:sp>
          <p:nvSpPr>
            <p:cNvPr id="197" name="Ellipse 196">
              <a:extLst>
                <a:ext uri="{FF2B5EF4-FFF2-40B4-BE49-F238E27FC236}">
                  <a16:creationId xmlns:a16="http://schemas.microsoft.com/office/drawing/2014/main" id="{50A029FA-7D03-49D9-B6FF-3D7CDAEB8374}"/>
                </a:ext>
              </a:extLst>
            </p:cNvPr>
            <p:cNvSpPr/>
            <p:nvPr/>
          </p:nvSpPr>
          <p:spPr>
            <a:xfrm>
              <a:off x="5719415" y="2760514"/>
              <a:ext cx="100028" cy="1000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Montserrat" panose="00000500000000000000" pitchFamily="50" charset="0"/>
              </a:endParaRPr>
            </a:p>
          </p:txBody>
        </p: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29863E4E-D5EE-4323-9D5C-74A2AA49DC2B}"/>
                </a:ext>
              </a:extLst>
            </p:cNvPr>
            <p:cNvCxnSpPr/>
            <p:nvPr/>
          </p:nvCxnSpPr>
          <p:spPr>
            <a:xfrm>
              <a:off x="5761766" y="2356592"/>
              <a:ext cx="0" cy="425202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ZoneTexte 199">
            <a:extLst>
              <a:ext uri="{FF2B5EF4-FFF2-40B4-BE49-F238E27FC236}">
                <a16:creationId xmlns:a16="http://schemas.microsoft.com/office/drawing/2014/main" id="{FECE42DA-C3B3-4308-98FA-EC8BC8332A64}"/>
              </a:ext>
            </a:extLst>
          </p:cNvPr>
          <p:cNvSpPr txBox="1"/>
          <p:nvPr/>
        </p:nvSpPr>
        <p:spPr>
          <a:xfrm>
            <a:off x="663053" y="3236615"/>
            <a:ext cx="2134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ontserrat" panose="00000500000000000000" pitchFamily="50" charset="0"/>
              </a:rPr>
              <a:t>Moyenne</a:t>
            </a:r>
          </a:p>
        </p:txBody>
      </p:sp>
      <p:sp>
        <p:nvSpPr>
          <p:cNvPr id="201" name="ZoneTexte 200">
            <a:extLst>
              <a:ext uri="{FF2B5EF4-FFF2-40B4-BE49-F238E27FC236}">
                <a16:creationId xmlns:a16="http://schemas.microsoft.com/office/drawing/2014/main" id="{62CF0266-741B-4678-AE78-889637BB433B}"/>
              </a:ext>
            </a:extLst>
          </p:cNvPr>
          <p:cNvSpPr txBox="1"/>
          <p:nvPr/>
        </p:nvSpPr>
        <p:spPr>
          <a:xfrm>
            <a:off x="2806089" y="3240052"/>
            <a:ext cx="2630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ontserrat" panose="00000500000000000000" pitchFamily="50" charset="0"/>
              </a:rPr>
              <a:t>% note 10</a:t>
            </a:r>
          </a:p>
        </p:txBody>
      </p:sp>
      <p:sp>
        <p:nvSpPr>
          <p:cNvPr id="202" name="ZoneTexte 201">
            <a:extLst>
              <a:ext uri="{FF2B5EF4-FFF2-40B4-BE49-F238E27FC236}">
                <a16:creationId xmlns:a16="http://schemas.microsoft.com/office/drawing/2014/main" id="{4F0BE44A-FD48-4D41-8E0B-C4600A704113}"/>
              </a:ext>
            </a:extLst>
          </p:cNvPr>
          <p:cNvSpPr txBox="1"/>
          <p:nvPr/>
        </p:nvSpPr>
        <p:spPr>
          <a:xfrm>
            <a:off x="5151584" y="3247588"/>
            <a:ext cx="201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ontserrat" panose="00000500000000000000" pitchFamily="50" charset="0"/>
              </a:rPr>
              <a:t>% notes 1 à 5</a:t>
            </a:r>
          </a:p>
        </p:txBody>
      </p:sp>
      <p:grpSp>
        <p:nvGrpSpPr>
          <p:cNvPr id="204" name="Groupe 203">
            <a:extLst>
              <a:ext uri="{FF2B5EF4-FFF2-40B4-BE49-F238E27FC236}">
                <a16:creationId xmlns:a16="http://schemas.microsoft.com/office/drawing/2014/main" id="{2781A570-18F9-43DD-90A9-C4482FDB2184}"/>
              </a:ext>
            </a:extLst>
          </p:cNvPr>
          <p:cNvGrpSpPr/>
          <p:nvPr/>
        </p:nvGrpSpPr>
        <p:grpSpPr>
          <a:xfrm>
            <a:off x="1715153" y="2705752"/>
            <a:ext cx="100028" cy="503950"/>
            <a:chOff x="5719415" y="2356592"/>
            <a:chExt cx="100028" cy="503950"/>
          </a:xfrm>
          <a:solidFill>
            <a:schemeClr val="tx2"/>
          </a:solidFill>
        </p:grpSpPr>
        <p:sp>
          <p:nvSpPr>
            <p:cNvPr id="205" name="Ellipse 204">
              <a:extLst>
                <a:ext uri="{FF2B5EF4-FFF2-40B4-BE49-F238E27FC236}">
                  <a16:creationId xmlns:a16="http://schemas.microsoft.com/office/drawing/2014/main" id="{A18FA979-FDDF-4039-8D10-61E83387E498}"/>
                </a:ext>
              </a:extLst>
            </p:cNvPr>
            <p:cNvSpPr/>
            <p:nvPr/>
          </p:nvSpPr>
          <p:spPr>
            <a:xfrm>
              <a:off x="5719415" y="2760514"/>
              <a:ext cx="100028" cy="1000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Montserrat" panose="00000500000000000000" pitchFamily="50" charset="0"/>
              </a:endParaRPr>
            </a:p>
          </p:txBody>
        </p:sp>
        <p:cxnSp>
          <p:nvCxnSpPr>
            <p:cNvPr id="206" name="Connecteur droit 205">
              <a:extLst>
                <a:ext uri="{FF2B5EF4-FFF2-40B4-BE49-F238E27FC236}">
                  <a16:creationId xmlns:a16="http://schemas.microsoft.com/office/drawing/2014/main" id="{165AAC9F-19E6-46D8-A77A-37AFD6860BE2}"/>
                </a:ext>
              </a:extLst>
            </p:cNvPr>
            <p:cNvCxnSpPr/>
            <p:nvPr/>
          </p:nvCxnSpPr>
          <p:spPr>
            <a:xfrm>
              <a:off x="5761766" y="2356592"/>
              <a:ext cx="0" cy="425202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e 206">
            <a:extLst>
              <a:ext uri="{FF2B5EF4-FFF2-40B4-BE49-F238E27FC236}">
                <a16:creationId xmlns:a16="http://schemas.microsoft.com/office/drawing/2014/main" id="{E484FE71-1D8E-4CC1-BBA9-BD8A3A6F1F3A}"/>
              </a:ext>
            </a:extLst>
          </p:cNvPr>
          <p:cNvGrpSpPr/>
          <p:nvPr/>
        </p:nvGrpSpPr>
        <p:grpSpPr>
          <a:xfrm>
            <a:off x="4040643" y="2705752"/>
            <a:ext cx="100028" cy="503950"/>
            <a:chOff x="5719415" y="2356592"/>
            <a:chExt cx="100028" cy="503950"/>
          </a:xfrm>
          <a:solidFill>
            <a:schemeClr val="tx2"/>
          </a:solidFill>
        </p:grpSpPr>
        <p:sp>
          <p:nvSpPr>
            <p:cNvPr id="208" name="Ellipse 207">
              <a:extLst>
                <a:ext uri="{FF2B5EF4-FFF2-40B4-BE49-F238E27FC236}">
                  <a16:creationId xmlns:a16="http://schemas.microsoft.com/office/drawing/2014/main" id="{623E07EC-8B72-4880-B17E-6C68E8C74D12}"/>
                </a:ext>
              </a:extLst>
            </p:cNvPr>
            <p:cNvSpPr/>
            <p:nvPr/>
          </p:nvSpPr>
          <p:spPr>
            <a:xfrm>
              <a:off x="5719415" y="2760514"/>
              <a:ext cx="100028" cy="1000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Montserrat" panose="00000500000000000000" pitchFamily="50" charset="0"/>
              </a:endParaRPr>
            </a:p>
          </p:txBody>
        </p:sp>
        <p:cxnSp>
          <p:nvCxnSpPr>
            <p:cNvPr id="209" name="Connecteur droit 208">
              <a:extLst>
                <a:ext uri="{FF2B5EF4-FFF2-40B4-BE49-F238E27FC236}">
                  <a16:creationId xmlns:a16="http://schemas.microsoft.com/office/drawing/2014/main" id="{3A06AA61-FBB0-4FF1-8547-C0EF5A631A50}"/>
                </a:ext>
              </a:extLst>
            </p:cNvPr>
            <p:cNvCxnSpPr/>
            <p:nvPr/>
          </p:nvCxnSpPr>
          <p:spPr>
            <a:xfrm>
              <a:off x="5761766" y="2356592"/>
              <a:ext cx="0" cy="425202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" name="Q7_Base">
            <a:extLst>
              <a:ext uri="{FF2B5EF4-FFF2-40B4-BE49-F238E27FC236}">
                <a16:creationId xmlns:a16="http://schemas.microsoft.com/office/drawing/2014/main" id="{85AE1A9B-8354-4554-92FF-10086A0C2019}"/>
              </a:ext>
            </a:extLst>
          </p:cNvPr>
          <p:cNvSpPr/>
          <p:nvPr/>
        </p:nvSpPr>
        <p:spPr>
          <a:xfrm>
            <a:off x="94438" y="3314654"/>
            <a:ext cx="1385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 27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245" name="Q8.X_Recap_1_Q">
            <a:extLst>
              <a:ext uri="{FF2B5EF4-FFF2-40B4-BE49-F238E27FC236}">
                <a16:creationId xmlns:a16="http://schemas.microsoft.com/office/drawing/2014/main" id="{05228D55-9070-420B-8039-954BD6C89103}"/>
              </a:ext>
            </a:extLst>
          </p:cNvPr>
          <p:cNvSpPr txBox="1"/>
          <p:nvPr/>
        </p:nvSpPr>
        <p:spPr>
          <a:xfrm>
            <a:off x="94438" y="6912292"/>
            <a:ext cx="1842111" cy="738664"/>
          </a:xfrm>
          <a:prstGeom prst="rect">
            <a:avLst/>
          </a:prstGeom>
          <a:noFill/>
        </p:spPr>
        <p:txBody>
          <a:bodyPr wrap="square" lIns="0" rIns="0" rtlCol="0" anchor="b" anchorCtr="0">
            <a:noAutofit/>
          </a:bodyPr>
          <a:lstStyle/>
          <a:p>
            <a:pPr algn="ctr"/>
            <a:r>
              <a:rPr lang="fr-FR" sz="1400">
                <a:solidFill>
                  <a:schemeClr val="accent1"/>
                </a:solidFill>
                <a:latin typeface="Montserrat" panose="00000500000000000000" pitchFamily="50" charset="0"/>
              </a:rPr>
              <a:t>Amabilité et convivialité de l'équipe</a:t>
            </a:r>
            <a:endParaRPr lang="fr-FR" sz="1400" dirty="0">
              <a:solidFill>
                <a:schemeClr val="accent1"/>
              </a:solidFill>
              <a:latin typeface="Montserrat" panose="00000500000000000000" pitchFamily="50" charset="0"/>
            </a:endParaRPr>
          </a:p>
        </p:txBody>
      </p:sp>
      <p:sp>
        <p:nvSpPr>
          <p:cNvPr id="246" name="Q8.X_Recap_3_Q">
            <a:extLst>
              <a:ext uri="{FF2B5EF4-FFF2-40B4-BE49-F238E27FC236}">
                <a16:creationId xmlns:a16="http://schemas.microsoft.com/office/drawing/2014/main" id="{7B63DA68-545F-429B-8E93-313EFE5D0BD0}"/>
              </a:ext>
            </a:extLst>
          </p:cNvPr>
          <p:cNvSpPr txBox="1"/>
          <p:nvPr/>
        </p:nvSpPr>
        <p:spPr>
          <a:xfrm>
            <a:off x="2965214" y="6696849"/>
            <a:ext cx="1800034" cy="954107"/>
          </a:xfrm>
          <a:prstGeom prst="rect">
            <a:avLst/>
          </a:prstGeom>
          <a:noFill/>
        </p:spPr>
        <p:txBody>
          <a:bodyPr wrap="square" lIns="0" rIns="0" rtlCol="0" anchor="b" anchorCtr="0">
            <a:noAutofit/>
          </a:bodyPr>
          <a:lstStyle/>
          <a:p>
            <a:pPr algn="ctr"/>
            <a:r>
              <a:rPr lang="fr-FR" sz="1400">
                <a:solidFill>
                  <a:schemeClr val="accent3"/>
                </a:solidFill>
                <a:latin typeface="Montserrat" panose="00000500000000000000" pitchFamily="50" charset="0"/>
              </a:rPr>
              <a:t>Période d’adaptation / familiarisation lors de l’entrée</a:t>
            </a:r>
            <a:endParaRPr lang="fr-FR" sz="1400" dirty="0">
              <a:solidFill>
                <a:schemeClr val="accent3"/>
              </a:solidFill>
              <a:latin typeface="Montserrat" panose="00000500000000000000" pitchFamily="50" charset="0"/>
            </a:endParaRPr>
          </a:p>
        </p:txBody>
      </p:sp>
      <p:sp>
        <p:nvSpPr>
          <p:cNvPr id="247" name="Q8.X_Recap_5_Q">
            <a:extLst>
              <a:ext uri="{FF2B5EF4-FFF2-40B4-BE49-F238E27FC236}">
                <a16:creationId xmlns:a16="http://schemas.microsoft.com/office/drawing/2014/main" id="{8E23609D-654C-49D7-8993-1EF1AFAB4845}"/>
              </a:ext>
            </a:extLst>
          </p:cNvPr>
          <p:cNvSpPr txBox="1"/>
          <p:nvPr/>
        </p:nvSpPr>
        <p:spPr>
          <a:xfrm>
            <a:off x="5623538" y="6696849"/>
            <a:ext cx="1800033" cy="954107"/>
          </a:xfrm>
          <a:prstGeom prst="rect">
            <a:avLst/>
          </a:prstGeom>
          <a:noFill/>
        </p:spPr>
        <p:txBody>
          <a:bodyPr wrap="square" lIns="0" rIns="0" rtlCol="0" anchor="b" anchorCtr="0">
            <a:noAutofit/>
          </a:bodyPr>
          <a:lstStyle/>
          <a:p>
            <a:pPr algn="ctr"/>
            <a:r>
              <a:rPr lang="fr-FR" sz="1400">
                <a:solidFill>
                  <a:schemeClr val="accent6"/>
                </a:solidFill>
                <a:latin typeface="Montserrat" panose="00000500000000000000" pitchFamily="50" charset="0"/>
              </a:rPr>
              <a:t>Prise en compte des besoins particuliers et de l’individualité</a:t>
            </a:r>
            <a:endParaRPr lang="fr-FR" sz="1400" dirty="0">
              <a:solidFill>
                <a:schemeClr val="accent6"/>
              </a:solidFill>
              <a:latin typeface="Montserrat" panose="00000500000000000000" pitchFamily="50" charset="0"/>
            </a:endParaRPr>
          </a:p>
        </p:txBody>
      </p:sp>
      <p:sp>
        <p:nvSpPr>
          <p:cNvPr id="253" name="Q8.X_Recap_2_Q">
            <a:extLst>
              <a:ext uri="{FF2B5EF4-FFF2-40B4-BE49-F238E27FC236}">
                <a16:creationId xmlns:a16="http://schemas.microsoft.com/office/drawing/2014/main" id="{8B889FAD-D40B-47A5-9876-84A2E97B19AD}"/>
              </a:ext>
            </a:extLst>
          </p:cNvPr>
          <p:cNvSpPr txBox="1"/>
          <p:nvPr/>
        </p:nvSpPr>
        <p:spPr>
          <a:xfrm>
            <a:off x="1526255" y="9379148"/>
            <a:ext cx="1873359" cy="30777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/>
            <a:r>
              <a:rPr lang="fr-FR" sz="1400">
                <a:solidFill>
                  <a:schemeClr val="accent2"/>
                </a:solidFill>
                <a:latin typeface="Montserrat" panose="00000500000000000000" pitchFamily="50" charset="0"/>
              </a:rPr>
              <a:t>Professionnalisme</a:t>
            </a:r>
            <a:endParaRPr lang="fr-FR" sz="1400" dirty="0">
              <a:solidFill>
                <a:schemeClr val="accent2"/>
              </a:solidFill>
              <a:latin typeface="Montserrat" panose="00000500000000000000" pitchFamily="50" charset="0"/>
            </a:endParaRPr>
          </a:p>
        </p:txBody>
      </p:sp>
      <p:grpSp>
        <p:nvGrpSpPr>
          <p:cNvPr id="272" name="Groupe 271">
            <a:extLst>
              <a:ext uri="{FF2B5EF4-FFF2-40B4-BE49-F238E27FC236}">
                <a16:creationId xmlns:a16="http://schemas.microsoft.com/office/drawing/2014/main" id="{C4476E5A-CD1D-4C80-B4D1-7606F7E89D6A}"/>
              </a:ext>
            </a:extLst>
          </p:cNvPr>
          <p:cNvGrpSpPr/>
          <p:nvPr/>
        </p:nvGrpSpPr>
        <p:grpSpPr>
          <a:xfrm>
            <a:off x="252238" y="7650956"/>
            <a:ext cx="1684311" cy="1224136"/>
            <a:chOff x="612279" y="8257276"/>
            <a:chExt cx="1577908" cy="1224136"/>
          </a:xfrm>
        </p:grpSpPr>
        <p:sp>
          <p:nvSpPr>
            <p:cNvPr id="256" name="Freeform 5">
              <a:extLst>
                <a:ext uri="{FF2B5EF4-FFF2-40B4-BE49-F238E27FC236}">
                  <a16:creationId xmlns:a16="http://schemas.microsoft.com/office/drawing/2014/main" id="{916CBAF3-024F-42A8-92AA-5F35F4AD5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279" y="8257276"/>
              <a:ext cx="1509945" cy="1016108"/>
            </a:xfrm>
            <a:custGeom>
              <a:avLst/>
              <a:gdLst>
                <a:gd name="T0" fmla="*/ 278 w 556"/>
                <a:gd name="T1" fmla="*/ 0 h 428"/>
                <a:gd name="T2" fmla="*/ 0 w 556"/>
                <a:gd name="T3" fmla="*/ 279 h 428"/>
                <a:gd name="T4" fmla="*/ 0 w 556"/>
                <a:gd name="T5" fmla="*/ 428 h 428"/>
                <a:gd name="T6" fmla="*/ 78 w 556"/>
                <a:gd name="T7" fmla="*/ 428 h 428"/>
                <a:gd name="T8" fmla="*/ 78 w 556"/>
                <a:gd name="T9" fmla="*/ 283 h 428"/>
                <a:gd name="T10" fmla="*/ 278 w 556"/>
                <a:gd name="T11" fmla="*/ 82 h 428"/>
                <a:gd name="T12" fmla="*/ 478 w 556"/>
                <a:gd name="T13" fmla="*/ 283 h 428"/>
                <a:gd name="T14" fmla="*/ 478 w 556"/>
                <a:gd name="T15" fmla="*/ 428 h 428"/>
                <a:gd name="T16" fmla="*/ 556 w 556"/>
                <a:gd name="T17" fmla="*/ 428 h 428"/>
                <a:gd name="T18" fmla="*/ 556 w 556"/>
                <a:gd name="T19" fmla="*/ 279 h 428"/>
                <a:gd name="T20" fmla="*/ 278 w 556"/>
                <a:gd name="T21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6" h="428">
                  <a:moveTo>
                    <a:pt x="278" y="0"/>
                  </a:moveTo>
                  <a:cubicBezTo>
                    <a:pt x="124" y="0"/>
                    <a:pt x="0" y="125"/>
                    <a:pt x="0" y="279"/>
                  </a:cubicBezTo>
                  <a:cubicBezTo>
                    <a:pt x="0" y="428"/>
                    <a:pt x="0" y="428"/>
                    <a:pt x="0" y="428"/>
                  </a:cubicBezTo>
                  <a:cubicBezTo>
                    <a:pt x="78" y="428"/>
                    <a:pt x="78" y="428"/>
                    <a:pt x="78" y="428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172"/>
                    <a:pt x="167" y="82"/>
                    <a:pt x="278" y="82"/>
                  </a:cubicBezTo>
                  <a:cubicBezTo>
                    <a:pt x="388" y="82"/>
                    <a:pt x="478" y="172"/>
                    <a:pt x="478" y="283"/>
                  </a:cubicBezTo>
                  <a:cubicBezTo>
                    <a:pt x="478" y="428"/>
                    <a:pt x="478" y="428"/>
                    <a:pt x="478" y="428"/>
                  </a:cubicBezTo>
                  <a:cubicBezTo>
                    <a:pt x="556" y="428"/>
                    <a:pt x="556" y="428"/>
                    <a:pt x="556" y="428"/>
                  </a:cubicBezTo>
                  <a:cubicBezTo>
                    <a:pt x="556" y="279"/>
                    <a:pt x="556" y="279"/>
                    <a:pt x="556" y="279"/>
                  </a:cubicBezTo>
                  <a:cubicBezTo>
                    <a:pt x="556" y="125"/>
                    <a:pt x="431" y="0"/>
                    <a:pt x="2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4" name="Triangle isocèle 263">
              <a:extLst>
                <a:ext uri="{FF2B5EF4-FFF2-40B4-BE49-F238E27FC236}">
                  <a16:creationId xmlns:a16="http://schemas.microsoft.com/office/drawing/2014/main" id="{883618ED-878A-4A9B-BDED-10A112C95AD8}"/>
                </a:ext>
              </a:extLst>
            </p:cNvPr>
            <p:cNvSpPr/>
            <p:nvPr/>
          </p:nvSpPr>
          <p:spPr>
            <a:xfrm rot="10800000">
              <a:off x="1856744" y="9193961"/>
              <a:ext cx="333443" cy="28745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7" name="Q8.X_Recap_1_M">
            <a:extLst>
              <a:ext uri="{FF2B5EF4-FFF2-40B4-BE49-F238E27FC236}">
                <a16:creationId xmlns:a16="http://schemas.microsoft.com/office/drawing/2014/main" id="{77C6B4E1-8DFF-4DEF-AF2D-81B8EB0037CE}"/>
              </a:ext>
            </a:extLst>
          </p:cNvPr>
          <p:cNvSpPr/>
          <p:nvPr/>
        </p:nvSpPr>
        <p:spPr>
          <a:xfrm>
            <a:off x="645395" y="7977635"/>
            <a:ext cx="825449" cy="82544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0" rtlCol="0" anchor="ctr"/>
          <a:lstStyle/>
          <a:p>
            <a:pPr algn="ctr"/>
            <a:r>
              <a:rPr lang="en-GB" sz="2800" b="1">
                <a:solidFill>
                  <a:schemeClr val="accent1"/>
                </a:solidFill>
                <a:latin typeface="Montserrat" panose="00000500000000000000" pitchFamily="50" charset="0"/>
              </a:rPr>
              <a:t>9,7</a:t>
            </a:r>
            <a:endParaRPr lang="en-GB" sz="1400" b="1" dirty="0">
              <a:solidFill>
                <a:schemeClr val="accent1"/>
              </a:solidFill>
              <a:latin typeface="Montserrat" panose="00000500000000000000" pitchFamily="50" charset="0"/>
            </a:endParaRPr>
          </a:p>
        </p:txBody>
      </p:sp>
      <p:sp>
        <p:nvSpPr>
          <p:cNvPr id="276" name="Q8.X_Recap_5_M">
            <a:extLst>
              <a:ext uri="{FF2B5EF4-FFF2-40B4-BE49-F238E27FC236}">
                <a16:creationId xmlns:a16="http://schemas.microsoft.com/office/drawing/2014/main" id="{0906CDB4-E569-45C2-AF57-7FBC0CC7CDE5}"/>
              </a:ext>
            </a:extLst>
          </p:cNvPr>
          <p:cNvSpPr/>
          <p:nvPr/>
        </p:nvSpPr>
        <p:spPr>
          <a:xfrm>
            <a:off x="6140784" y="7977635"/>
            <a:ext cx="825449" cy="82544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0" rtlCol="0" anchor="ctr"/>
          <a:lstStyle/>
          <a:p>
            <a:pPr algn="ctr"/>
            <a:r>
              <a:rPr lang="en-GB" sz="2800" b="1">
                <a:solidFill>
                  <a:schemeClr val="accent6"/>
                </a:solidFill>
                <a:latin typeface="Montserrat" panose="00000500000000000000" pitchFamily="50" charset="0"/>
              </a:rPr>
              <a:t>8,8</a:t>
            </a:r>
            <a:endParaRPr lang="en-GB" sz="1400" b="1" dirty="0">
              <a:solidFill>
                <a:schemeClr val="accent6"/>
              </a:solidFill>
              <a:latin typeface="Montserrat" panose="00000500000000000000" pitchFamily="50" charset="0"/>
            </a:endParaRPr>
          </a:p>
        </p:txBody>
      </p:sp>
      <p:sp>
        <p:nvSpPr>
          <p:cNvPr id="280" name="Q8.X_Recap_2_M">
            <a:extLst>
              <a:ext uri="{FF2B5EF4-FFF2-40B4-BE49-F238E27FC236}">
                <a16:creationId xmlns:a16="http://schemas.microsoft.com/office/drawing/2014/main" id="{9691B5E7-9954-446D-AB96-30091AD1BE81}"/>
              </a:ext>
            </a:extLst>
          </p:cNvPr>
          <p:cNvSpPr/>
          <p:nvPr/>
        </p:nvSpPr>
        <p:spPr>
          <a:xfrm>
            <a:off x="2029988" y="8227020"/>
            <a:ext cx="825449" cy="82544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0" rtlCol="0" anchor="ctr"/>
          <a:lstStyle/>
          <a:p>
            <a:pPr algn="ctr"/>
            <a:r>
              <a:rPr lang="en-GB" sz="2800" b="1">
                <a:solidFill>
                  <a:schemeClr val="accent2"/>
                </a:solidFill>
                <a:latin typeface="Montserrat" panose="00000500000000000000" pitchFamily="50" charset="0"/>
              </a:rPr>
              <a:t>9,3</a:t>
            </a:r>
            <a:endParaRPr lang="en-GB" sz="1400" b="1" dirty="0">
              <a:solidFill>
                <a:schemeClr val="accent2"/>
              </a:solidFill>
              <a:latin typeface="Montserrat" panose="00000500000000000000" pitchFamily="50" charset="0"/>
            </a:endParaRPr>
          </a:p>
        </p:txBody>
      </p:sp>
      <p:sp>
        <p:nvSpPr>
          <p:cNvPr id="284" name="Q8.X_Recap_3_M">
            <a:extLst>
              <a:ext uri="{FF2B5EF4-FFF2-40B4-BE49-F238E27FC236}">
                <a16:creationId xmlns:a16="http://schemas.microsoft.com/office/drawing/2014/main" id="{435D5E4D-52F4-42F8-AE4F-9F70DB02DE8E}"/>
              </a:ext>
            </a:extLst>
          </p:cNvPr>
          <p:cNvSpPr/>
          <p:nvPr/>
        </p:nvSpPr>
        <p:spPr>
          <a:xfrm>
            <a:off x="3428249" y="7977635"/>
            <a:ext cx="825449" cy="825449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0" rtlCol="0" anchor="ctr"/>
          <a:lstStyle/>
          <a:p>
            <a:pPr algn="ctr"/>
            <a:r>
              <a:rPr lang="en-GB" sz="2800" b="1">
                <a:solidFill>
                  <a:schemeClr val="accent3"/>
                </a:solidFill>
                <a:latin typeface="Montserrat" panose="00000500000000000000" pitchFamily="50" charset="0"/>
              </a:rPr>
              <a:t>9,2</a:t>
            </a:r>
            <a:endParaRPr lang="en-GB" sz="1400" b="1" dirty="0">
              <a:solidFill>
                <a:schemeClr val="accent3"/>
              </a:solidFill>
              <a:latin typeface="Montserrat" panose="00000500000000000000" pitchFamily="50" charset="0"/>
            </a:endParaRPr>
          </a:p>
        </p:txBody>
      </p:sp>
      <p:sp>
        <p:nvSpPr>
          <p:cNvPr id="285" name="Q8.X_Recap_4_Q">
            <a:extLst>
              <a:ext uri="{FF2B5EF4-FFF2-40B4-BE49-F238E27FC236}">
                <a16:creationId xmlns:a16="http://schemas.microsoft.com/office/drawing/2014/main" id="{A1B0B7AA-8299-4706-9872-812C551C6349}"/>
              </a:ext>
            </a:extLst>
          </p:cNvPr>
          <p:cNvSpPr txBox="1"/>
          <p:nvPr/>
        </p:nvSpPr>
        <p:spPr>
          <a:xfrm>
            <a:off x="4402961" y="9379148"/>
            <a:ext cx="1700824" cy="52322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/>
            <a:r>
              <a:rPr lang="fr-FR" sz="1400">
                <a:solidFill>
                  <a:schemeClr val="accent5"/>
                </a:solidFill>
                <a:latin typeface="Montserrat" panose="00000500000000000000" pitchFamily="50" charset="0"/>
              </a:rPr>
              <a:t>Qualité des transmissions</a:t>
            </a:r>
            <a:endParaRPr lang="fr-FR" sz="1400" dirty="0">
              <a:solidFill>
                <a:schemeClr val="accent5"/>
              </a:solidFill>
              <a:latin typeface="Montserrat" panose="00000500000000000000" pitchFamily="50" charset="0"/>
            </a:endParaRPr>
          </a:p>
        </p:txBody>
      </p:sp>
      <p:sp>
        <p:nvSpPr>
          <p:cNvPr id="286" name="Q8.X_Recap_4_M">
            <a:extLst>
              <a:ext uri="{FF2B5EF4-FFF2-40B4-BE49-F238E27FC236}">
                <a16:creationId xmlns:a16="http://schemas.microsoft.com/office/drawing/2014/main" id="{B5AFAA1F-FAE3-4EF5-ADCE-03D09176C644}"/>
              </a:ext>
            </a:extLst>
          </p:cNvPr>
          <p:cNvSpPr/>
          <p:nvPr/>
        </p:nvSpPr>
        <p:spPr>
          <a:xfrm>
            <a:off x="4815758" y="8228492"/>
            <a:ext cx="825449" cy="825449"/>
          </a:xfrm>
          <a:prstGeom prst="ellipse">
            <a:avLst/>
          </a:prstGeom>
          <a:noFill/>
          <a:ln>
            <a:solidFill>
              <a:srgbClr val="71B2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0" rtlCol="0" anchor="ctr"/>
          <a:lstStyle/>
          <a:p>
            <a:pPr algn="ctr"/>
            <a:r>
              <a:rPr lang="en-GB" sz="2800" b="1">
                <a:solidFill>
                  <a:schemeClr val="accent5"/>
                </a:solidFill>
                <a:latin typeface="Montserrat" panose="00000500000000000000" pitchFamily="50" charset="0"/>
              </a:rPr>
              <a:t>8,8</a:t>
            </a:r>
            <a:endParaRPr lang="en-GB" sz="1400" b="1" dirty="0">
              <a:solidFill>
                <a:schemeClr val="accent5"/>
              </a:solidFill>
              <a:latin typeface="Montserrat" panose="00000500000000000000" pitchFamily="50" charset="0"/>
            </a:endParaRPr>
          </a:p>
        </p:txBody>
      </p:sp>
      <p:sp>
        <p:nvSpPr>
          <p:cNvPr id="293" name="Q8.X_Recap_1_B">
            <a:extLst>
              <a:ext uri="{FF2B5EF4-FFF2-40B4-BE49-F238E27FC236}">
                <a16:creationId xmlns:a16="http://schemas.microsoft.com/office/drawing/2014/main" id="{EE3C802B-C17B-402D-B162-24C9E6D7BF30}"/>
              </a:ext>
            </a:extLst>
          </p:cNvPr>
          <p:cNvSpPr/>
          <p:nvPr/>
        </p:nvSpPr>
        <p:spPr>
          <a:xfrm>
            <a:off x="354072" y="8805546"/>
            <a:ext cx="1385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>
                <a:latin typeface="Montserrat" panose="020B0604020202020204" charset="0"/>
              </a:rPr>
              <a:t>Base :  26</a:t>
            </a:r>
            <a:endParaRPr lang="fr-FR" sz="1200" dirty="0">
              <a:latin typeface="Montserrat" panose="020B0604020202020204" charset="0"/>
            </a:endParaRPr>
          </a:p>
        </p:txBody>
      </p:sp>
      <p:pic>
        <p:nvPicPr>
          <p:cNvPr id="294" name="Image 293">
            <a:extLst>
              <a:ext uri="{FF2B5EF4-FFF2-40B4-BE49-F238E27FC236}">
                <a16:creationId xmlns:a16="http://schemas.microsoft.com/office/drawing/2014/main" id="{27283810-D262-4193-B03B-C792CBB832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902" y="10263611"/>
            <a:ext cx="1876981" cy="339673"/>
          </a:xfrm>
          <a:prstGeom prst="rect">
            <a:avLst/>
          </a:prstGeom>
        </p:spPr>
      </p:pic>
      <p:pic>
        <p:nvPicPr>
          <p:cNvPr id="295" name="Image 294" descr="LOGO FFEC">
            <a:extLst>
              <a:ext uri="{FF2B5EF4-FFF2-40B4-BE49-F238E27FC236}">
                <a16:creationId xmlns:a16="http://schemas.microsoft.com/office/drawing/2014/main" id="{38D40AC2-B864-44F9-A31A-ADECC3B3D8F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23" y="10255113"/>
            <a:ext cx="1005288" cy="34817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275E1C8A-3745-47D2-A294-B34DF92599A0}"/>
              </a:ext>
            </a:extLst>
          </p:cNvPr>
          <p:cNvSpPr/>
          <p:nvPr/>
        </p:nvSpPr>
        <p:spPr>
          <a:xfrm>
            <a:off x="134094" y="501363"/>
            <a:ext cx="7314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Q7 - Pouvez-vous évaluer votre niveau de satisfaction par rapport aux professionnels qui accueillent votre enfant à la crèche 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60D9852-BCF9-4F67-8434-11D2EC441D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15" y="3607978"/>
            <a:ext cx="7472940" cy="2347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5DDC54AC-DF40-4D3E-A071-E06E5C36F7B1}"/>
              </a:ext>
            </a:extLst>
          </p:cNvPr>
          <p:cNvSpPr/>
          <p:nvPr/>
        </p:nvSpPr>
        <p:spPr>
          <a:xfrm>
            <a:off x="66820" y="6279168"/>
            <a:ext cx="7314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Q8 - Pouvez-vous évaluer de manière plus précise votre niveau de satisfaction par rapport aux professionnels qui accueillent votre enfant ?</a:t>
            </a:r>
          </a:p>
        </p:txBody>
      </p:sp>
      <p:sp>
        <p:nvSpPr>
          <p:cNvPr id="69" name="Q8.X_Recap_2_B">
            <a:extLst>
              <a:ext uri="{FF2B5EF4-FFF2-40B4-BE49-F238E27FC236}">
                <a16:creationId xmlns:a16="http://schemas.microsoft.com/office/drawing/2014/main" id="{C1F3E88E-F3E1-46D7-988F-CAB1376CC711}"/>
              </a:ext>
            </a:extLst>
          </p:cNvPr>
          <p:cNvSpPr/>
          <p:nvPr/>
        </p:nvSpPr>
        <p:spPr>
          <a:xfrm>
            <a:off x="1901049" y="7929654"/>
            <a:ext cx="1385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>
                <a:latin typeface="Montserrat" panose="020B0604020202020204" charset="0"/>
              </a:rPr>
              <a:t>Base :  26</a:t>
            </a:r>
            <a:endParaRPr lang="fr-FR" sz="1200" dirty="0">
              <a:latin typeface="Montserrat" panose="020B0604020202020204" charset="0"/>
            </a:endParaRPr>
          </a:p>
        </p:txBody>
      </p:sp>
      <p:sp>
        <p:nvSpPr>
          <p:cNvPr id="70" name="Q8.X_Recap_3_B">
            <a:extLst>
              <a:ext uri="{FF2B5EF4-FFF2-40B4-BE49-F238E27FC236}">
                <a16:creationId xmlns:a16="http://schemas.microsoft.com/office/drawing/2014/main" id="{46B6ACBA-2E5D-4321-B1D0-29E71AFC3718}"/>
              </a:ext>
            </a:extLst>
          </p:cNvPr>
          <p:cNvSpPr/>
          <p:nvPr/>
        </p:nvSpPr>
        <p:spPr>
          <a:xfrm>
            <a:off x="3286641" y="8870314"/>
            <a:ext cx="1385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>
                <a:latin typeface="Montserrat" panose="020B0604020202020204" charset="0"/>
              </a:rPr>
              <a:t>Base :  26</a:t>
            </a:r>
            <a:endParaRPr lang="fr-FR" sz="1200" dirty="0">
              <a:latin typeface="Montserrat" panose="020B0604020202020204" charset="0"/>
            </a:endParaRPr>
          </a:p>
        </p:txBody>
      </p:sp>
      <p:sp>
        <p:nvSpPr>
          <p:cNvPr id="71" name="Q8.X_Recap_4_B">
            <a:extLst>
              <a:ext uri="{FF2B5EF4-FFF2-40B4-BE49-F238E27FC236}">
                <a16:creationId xmlns:a16="http://schemas.microsoft.com/office/drawing/2014/main" id="{D7423792-FDAA-4F26-8E74-07A800998AE5}"/>
              </a:ext>
            </a:extLst>
          </p:cNvPr>
          <p:cNvSpPr/>
          <p:nvPr/>
        </p:nvSpPr>
        <p:spPr>
          <a:xfrm>
            <a:off x="4656908" y="7904923"/>
            <a:ext cx="1385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>
                <a:latin typeface="Montserrat" panose="020B0604020202020204" charset="0"/>
              </a:rPr>
              <a:t>Base :  26</a:t>
            </a:r>
            <a:endParaRPr lang="fr-FR" sz="1200" dirty="0">
              <a:latin typeface="Montserrat" panose="020B0604020202020204" charset="0"/>
            </a:endParaRPr>
          </a:p>
        </p:txBody>
      </p:sp>
      <p:sp>
        <p:nvSpPr>
          <p:cNvPr id="72" name="Q8.X_Recap_5_B">
            <a:extLst>
              <a:ext uri="{FF2B5EF4-FFF2-40B4-BE49-F238E27FC236}">
                <a16:creationId xmlns:a16="http://schemas.microsoft.com/office/drawing/2014/main" id="{D7707B3B-5F62-4903-9B55-A18F023F7045}"/>
              </a:ext>
            </a:extLst>
          </p:cNvPr>
          <p:cNvSpPr/>
          <p:nvPr/>
        </p:nvSpPr>
        <p:spPr>
          <a:xfrm>
            <a:off x="6037285" y="8839730"/>
            <a:ext cx="1385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>
                <a:latin typeface="Montserrat" panose="020B0604020202020204" charset="0"/>
              </a:rPr>
              <a:t>Base :  25</a:t>
            </a:r>
            <a:endParaRPr lang="fr-FR" sz="1200" dirty="0">
              <a:latin typeface="Montserrat" panose="020B0604020202020204" charset="0"/>
            </a:endParaRPr>
          </a:p>
        </p:txBody>
      </p:sp>
      <p:sp>
        <p:nvSpPr>
          <p:cNvPr id="73" name="Nom_Entreprise">
            <a:extLst>
              <a:ext uri="{FF2B5EF4-FFF2-40B4-BE49-F238E27FC236}">
                <a16:creationId xmlns:a16="http://schemas.microsoft.com/office/drawing/2014/main" id="{EAB2FDCC-4BAE-4E11-9086-9C3BB0FC3586}"/>
              </a:ext>
            </a:extLst>
          </p:cNvPr>
          <p:cNvSpPr txBox="1"/>
          <p:nvPr/>
        </p:nvSpPr>
        <p:spPr>
          <a:xfrm>
            <a:off x="2009123" y="10295507"/>
            <a:ext cx="3219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latin typeface="Montserrat" panose="020B0604020202020204" charset="0"/>
              </a:rPr>
              <a:t>LES PETITES CRECHES</a:t>
            </a:r>
            <a:endParaRPr lang="fr-FR" sz="1200" dirty="0">
              <a:latin typeface="Montserrat" panose="020B060402020202020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F709B3-78CB-4FCC-A618-73996655652B}"/>
              </a:ext>
            </a:extLst>
          </p:cNvPr>
          <p:cNvSpPr/>
          <p:nvPr/>
        </p:nvSpPr>
        <p:spPr>
          <a:xfrm>
            <a:off x="810428" y="8454857"/>
            <a:ext cx="4700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accent1"/>
                </a:solidFill>
                <a:latin typeface="Montserrat" panose="00000500000000000000" pitchFamily="50" charset="0"/>
              </a:rPr>
              <a:t>/10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D607303-F3D2-4CBC-8B21-8FA7E9704E41}"/>
              </a:ext>
            </a:extLst>
          </p:cNvPr>
          <p:cNvSpPr/>
          <p:nvPr/>
        </p:nvSpPr>
        <p:spPr>
          <a:xfrm>
            <a:off x="2210872" y="8699635"/>
            <a:ext cx="4700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accent2"/>
                </a:solidFill>
                <a:latin typeface="Montserrat" panose="00000500000000000000" pitchFamily="50" charset="0"/>
              </a:rPr>
              <a:t>/10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AA04BDD-B6E7-4E99-B3DF-6FC1CCCE2941}"/>
              </a:ext>
            </a:extLst>
          </p:cNvPr>
          <p:cNvSpPr/>
          <p:nvPr/>
        </p:nvSpPr>
        <p:spPr>
          <a:xfrm>
            <a:off x="5004991" y="8697550"/>
            <a:ext cx="4700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accent5"/>
                </a:solidFill>
                <a:latin typeface="Montserrat" panose="00000500000000000000" pitchFamily="50" charset="0"/>
              </a:rPr>
              <a:t>/10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6289C7B-8A39-4FE9-A977-D3E4F7DF4E73}"/>
              </a:ext>
            </a:extLst>
          </p:cNvPr>
          <p:cNvSpPr/>
          <p:nvPr/>
        </p:nvSpPr>
        <p:spPr>
          <a:xfrm>
            <a:off x="3597577" y="8450797"/>
            <a:ext cx="4700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accent3"/>
                </a:solidFill>
                <a:latin typeface="Montserrat" panose="00000500000000000000" pitchFamily="50" charset="0"/>
              </a:rPr>
              <a:t>/10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26A34DE-2104-4852-8874-454ADC8A0037}"/>
              </a:ext>
            </a:extLst>
          </p:cNvPr>
          <p:cNvSpPr/>
          <p:nvPr/>
        </p:nvSpPr>
        <p:spPr>
          <a:xfrm>
            <a:off x="6330141" y="8461715"/>
            <a:ext cx="4700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chemeClr val="accent6"/>
                </a:solidFill>
                <a:latin typeface="Montserrat" panose="00000500000000000000" pitchFamily="50" charset="0"/>
              </a:rPr>
              <a:t>/10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1244A19-B7AF-49EF-AB86-52E627F7A17B}"/>
              </a:ext>
            </a:extLst>
          </p:cNvPr>
          <p:cNvSpPr/>
          <p:nvPr/>
        </p:nvSpPr>
        <p:spPr>
          <a:xfrm>
            <a:off x="1404367" y="1890316"/>
            <a:ext cx="755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181288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E100BC33-E9F6-497B-A0BA-49AF4363A91D}"/>
              </a:ext>
            </a:extLst>
          </p:cNvPr>
          <p:cNvSpPr/>
          <p:nvPr/>
        </p:nvSpPr>
        <p:spPr>
          <a:xfrm>
            <a:off x="0" y="4184042"/>
            <a:ext cx="7561263" cy="2844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80" name="Groupe 79"/>
          <p:cNvGrpSpPr/>
          <p:nvPr/>
        </p:nvGrpSpPr>
        <p:grpSpPr>
          <a:xfrm>
            <a:off x="0" y="-33460"/>
            <a:ext cx="7561263" cy="759453"/>
            <a:chOff x="0" y="-188548"/>
            <a:chExt cx="7607300" cy="834231"/>
          </a:xfrm>
        </p:grpSpPr>
        <p:grpSp>
          <p:nvGrpSpPr>
            <p:cNvPr id="81" name="Groupe 80"/>
            <p:cNvGrpSpPr/>
            <p:nvPr/>
          </p:nvGrpSpPr>
          <p:grpSpPr>
            <a:xfrm>
              <a:off x="0" y="-188548"/>
              <a:ext cx="7582400" cy="768527"/>
              <a:chOff x="0" y="-188548"/>
              <a:chExt cx="7582400" cy="768527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0" y="-188548"/>
                <a:ext cx="7582400" cy="6902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latin typeface="Montserrat" panose="00000500000000000000" pitchFamily="50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18871620" flipV="1">
                <a:off x="3630326" y="37878"/>
                <a:ext cx="542101" cy="5421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latin typeface="Montserrat" panose="00000500000000000000" pitchFamily="50" charset="0"/>
                </a:endParaRPr>
              </a:p>
            </p:txBody>
          </p:sp>
        </p:grpSp>
        <p:sp>
          <p:nvSpPr>
            <p:cNvPr id="82" name="ZoneTexte 81"/>
            <p:cNvSpPr txBox="1"/>
            <p:nvPr/>
          </p:nvSpPr>
          <p:spPr>
            <a:xfrm>
              <a:off x="0" y="-131902"/>
              <a:ext cx="7607300" cy="777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L’ÉQUIPE DE PROFESSIONNELS QUI ACCUEILLENT VOTRE ENFANT</a:t>
              </a:r>
            </a:p>
          </p:txBody>
        </p:sp>
      </p:grpSp>
      <p:sp>
        <p:nvSpPr>
          <p:cNvPr id="160" name="ZoneTexte 159"/>
          <p:cNvSpPr txBox="1"/>
          <p:nvPr/>
        </p:nvSpPr>
        <p:spPr>
          <a:xfrm>
            <a:off x="1575535" y="3788436"/>
            <a:ext cx="4440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5"/>
                </a:solidFill>
                <a:latin typeface="Montserrat" panose="00000500000000000000" pitchFamily="50" charset="0"/>
              </a:rPr>
              <a:t>L’ÉQUIPE DE DIRECTION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056B9694-7DB1-41CD-88B4-01F4E959FD28}"/>
              </a:ext>
            </a:extLst>
          </p:cNvPr>
          <p:cNvSpPr/>
          <p:nvPr/>
        </p:nvSpPr>
        <p:spPr>
          <a:xfrm>
            <a:off x="0" y="679941"/>
            <a:ext cx="7561263" cy="30837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" panose="00000500000000000000" pitchFamily="50" charset="0"/>
            </a:endParaRPr>
          </a:p>
        </p:txBody>
      </p:sp>
      <p:graphicFrame>
        <p:nvGraphicFramePr>
          <p:cNvPr id="191" name="Q7bis_2_Graph_ST1-5">
            <a:extLst>
              <a:ext uri="{FF2B5EF4-FFF2-40B4-BE49-F238E27FC236}">
                <a16:creationId xmlns:a16="http://schemas.microsoft.com/office/drawing/2014/main" id="{ECFD6C9F-8CA8-45F3-AA7A-4B51AD8E0C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604386"/>
              </p:ext>
            </p:extLst>
          </p:nvPr>
        </p:nvGraphicFramePr>
        <p:xfrm>
          <a:off x="5364807" y="1687591"/>
          <a:ext cx="1580802" cy="156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2" name="Q7bis_2_Graph_10">
            <a:extLst>
              <a:ext uri="{FF2B5EF4-FFF2-40B4-BE49-F238E27FC236}">
                <a16:creationId xmlns:a16="http://schemas.microsoft.com/office/drawing/2014/main" id="{D1991ABC-98EC-4AAF-AFB1-186B892BF9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548413"/>
              </p:ext>
            </p:extLst>
          </p:nvPr>
        </p:nvGraphicFramePr>
        <p:xfrm>
          <a:off x="3089870" y="1436462"/>
          <a:ext cx="1971052" cy="1952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3" name="Q7bis_2_Graph">
            <a:extLst>
              <a:ext uri="{FF2B5EF4-FFF2-40B4-BE49-F238E27FC236}">
                <a16:creationId xmlns:a16="http://schemas.microsoft.com/office/drawing/2014/main" id="{F3608505-2E6C-4C8D-B880-1198FA914C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422288"/>
              </p:ext>
            </p:extLst>
          </p:nvPr>
        </p:nvGraphicFramePr>
        <p:xfrm>
          <a:off x="562415" y="1110928"/>
          <a:ext cx="2409555" cy="2387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4" name="Q7bis_2_Texte">
            <a:extLst>
              <a:ext uri="{FF2B5EF4-FFF2-40B4-BE49-F238E27FC236}">
                <a16:creationId xmlns:a16="http://schemas.microsoft.com/office/drawing/2014/main" id="{424A30CE-5BD7-4ED8-BEDD-B6E72C70E5F2}"/>
              </a:ext>
            </a:extLst>
          </p:cNvPr>
          <p:cNvSpPr txBox="1"/>
          <p:nvPr/>
        </p:nvSpPr>
        <p:spPr>
          <a:xfrm>
            <a:off x="1204157" y="1556475"/>
            <a:ext cx="1127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chemeClr val="tx2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9,3</a:t>
            </a:r>
            <a:endParaRPr lang="fr-FR" sz="2800" b="1" dirty="0">
              <a:solidFill>
                <a:schemeClr val="tx2">
                  <a:lumMod val="60000"/>
                  <a:lumOff val="40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95" name="Q7bis_2_Texte_10">
            <a:extLst>
              <a:ext uri="{FF2B5EF4-FFF2-40B4-BE49-F238E27FC236}">
                <a16:creationId xmlns:a16="http://schemas.microsoft.com/office/drawing/2014/main" id="{33582175-5C40-497E-9CAC-E74EB0B7C7A9}"/>
              </a:ext>
            </a:extLst>
          </p:cNvPr>
          <p:cNvSpPr txBox="1"/>
          <p:nvPr/>
        </p:nvSpPr>
        <p:spPr>
          <a:xfrm>
            <a:off x="3669835" y="2001883"/>
            <a:ext cx="811119" cy="523220"/>
          </a:xfrm>
          <a:prstGeom prst="rect">
            <a:avLst/>
          </a:prstGeom>
          <a:noFill/>
        </p:spPr>
        <p:txBody>
          <a:bodyPr wrap="none" lIns="0" rIns="0" rtlCol="0" anchor="ctr" anchorCtr="0">
            <a:spAutoFit/>
          </a:bodyPr>
          <a:lstStyle/>
          <a:p>
            <a:pPr algn="ctr"/>
            <a:r>
              <a:rPr lang="fr-FR" sz="2800" b="1">
                <a:solidFill>
                  <a:srgbClr val="2F469C"/>
                </a:solidFill>
                <a:latin typeface="Montserrat" panose="00000500000000000000" pitchFamily="50" charset="0"/>
              </a:rPr>
              <a:t>56%</a:t>
            </a:r>
            <a:endParaRPr lang="fr-FR" sz="2800" b="1" dirty="0">
              <a:solidFill>
                <a:srgbClr val="2F469C"/>
              </a:solidFill>
              <a:latin typeface="Montserrat" panose="00000500000000000000" pitchFamily="50" charset="0"/>
            </a:endParaRPr>
          </a:p>
        </p:txBody>
      </p:sp>
      <p:sp>
        <p:nvSpPr>
          <p:cNvPr id="196" name="Q7bis_2_Texte_ST1-5">
            <a:extLst>
              <a:ext uri="{FF2B5EF4-FFF2-40B4-BE49-F238E27FC236}">
                <a16:creationId xmlns:a16="http://schemas.microsoft.com/office/drawing/2014/main" id="{BF281D77-E9A3-420F-92BB-6A0A7B427C7C}"/>
              </a:ext>
            </a:extLst>
          </p:cNvPr>
          <p:cNvSpPr txBox="1"/>
          <p:nvPr/>
        </p:nvSpPr>
        <p:spPr>
          <a:xfrm>
            <a:off x="5923222" y="2116078"/>
            <a:ext cx="504945" cy="461665"/>
          </a:xfrm>
          <a:prstGeom prst="rect">
            <a:avLst/>
          </a:prstGeom>
          <a:noFill/>
        </p:spPr>
        <p:txBody>
          <a:bodyPr wrap="none" lIns="0" rIns="0" rtlCol="0" anchor="ctr" anchorCtr="0">
            <a:spAutoFit/>
          </a:bodyPr>
          <a:lstStyle/>
          <a:p>
            <a:pPr algn="ctr"/>
            <a:r>
              <a:rPr lang="fr-FR" sz="2400" b="1">
                <a:solidFill>
                  <a:schemeClr val="bg2"/>
                </a:solidFill>
                <a:latin typeface="Montserrat" panose="00000500000000000000" pitchFamily="50" charset="0"/>
              </a:rPr>
              <a:t>0%</a:t>
            </a:r>
            <a:endParaRPr lang="fr-FR" sz="2400" b="1" dirty="0">
              <a:solidFill>
                <a:schemeClr val="bg2"/>
              </a:solidFill>
              <a:latin typeface="Montserrat" panose="00000500000000000000" pitchFamily="50" charset="0"/>
            </a:endParaRPr>
          </a:p>
        </p:txBody>
      </p:sp>
      <p:grpSp>
        <p:nvGrpSpPr>
          <p:cNvPr id="228" name="Groupe 227">
            <a:extLst>
              <a:ext uri="{FF2B5EF4-FFF2-40B4-BE49-F238E27FC236}">
                <a16:creationId xmlns:a16="http://schemas.microsoft.com/office/drawing/2014/main" id="{002CA7D1-3428-41E4-951A-0C668BADFE0A}"/>
              </a:ext>
            </a:extLst>
          </p:cNvPr>
          <p:cNvGrpSpPr/>
          <p:nvPr/>
        </p:nvGrpSpPr>
        <p:grpSpPr>
          <a:xfrm>
            <a:off x="6136673" y="2899626"/>
            <a:ext cx="100028" cy="503950"/>
            <a:chOff x="5719415" y="2356592"/>
            <a:chExt cx="100028" cy="503950"/>
          </a:xfrm>
          <a:solidFill>
            <a:schemeClr val="tx2"/>
          </a:solidFill>
        </p:grpSpPr>
        <p:sp>
          <p:nvSpPr>
            <p:cNvPr id="197" name="Ellipse 196">
              <a:extLst>
                <a:ext uri="{FF2B5EF4-FFF2-40B4-BE49-F238E27FC236}">
                  <a16:creationId xmlns:a16="http://schemas.microsoft.com/office/drawing/2014/main" id="{50A029FA-7D03-49D9-B6FF-3D7CDAEB8374}"/>
                </a:ext>
              </a:extLst>
            </p:cNvPr>
            <p:cNvSpPr/>
            <p:nvPr/>
          </p:nvSpPr>
          <p:spPr>
            <a:xfrm>
              <a:off x="5719415" y="2760514"/>
              <a:ext cx="100028" cy="1000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" panose="00000500000000000000" pitchFamily="50" charset="0"/>
              </a:endParaRPr>
            </a:p>
          </p:txBody>
        </p: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29863E4E-D5EE-4323-9D5C-74A2AA49DC2B}"/>
                </a:ext>
              </a:extLst>
            </p:cNvPr>
            <p:cNvCxnSpPr/>
            <p:nvPr/>
          </p:nvCxnSpPr>
          <p:spPr>
            <a:xfrm>
              <a:off x="5761766" y="2356592"/>
              <a:ext cx="0" cy="425202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ZoneTexte 199">
            <a:extLst>
              <a:ext uri="{FF2B5EF4-FFF2-40B4-BE49-F238E27FC236}">
                <a16:creationId xmlns:a16="http://schemas.microsoft.com/office/drawing/2014/main" id="{FECE42DA-C3B3-4308-98FA-EC8BC8332A64}"/>
              </a:ext>
            </a:extLst>
          </p:cNvPr>
          <p:cNvSpPr txBox="1"/>
          <p:nvPr/>
        </p:nvSpPr>
        <p:spPr>
          <a:xfrm>
            <a:off x="663053" y="3430489"/>
            <a:ext cx="2134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ontserrat" panose="00000500000000000000" pitchFamily="50" charset="0"/>
              </a:rPr>
              <a:t>Moyenne</a:t>
            </a:r>
          </a:p>
        </p:txBody>
      </p:sp>
      <p:sp>
        <p:nvSpPr>
          <p:cNvPr id="201" name="ZoneTexte 200">
            <a:extLst>
              <a:ext uri="{FF2B5EF4-FFF2-40B4-BE49-F238E27FC236}">
                <a16:creationId xmlns:a16="http://schemas.microsoft.com/office/drawing/2014/main" id="{62CF0266-741B-4678-AE78-889637BB433B}"/>
              </a:ext>
            </a:extLst>
          </p:cNvPr>
          <p:cNvSpPr txBox="1"/>
          <p:nvPr/>
        </p:nvSpPr>
        <p:spPr>
          <a:xfrm>
            <a:off x="2806089" y="3433926"/>
            <a:ext cx="2630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ontserrat" panose="00000500000000000000" pitchFamily="50" charset="0"/>
              </a:rPr>
              <a:t>% note 10</a:t>
            </a:r>
          </a:p>
        </p:txBody>
      </p:sp>
      <p:sp>
        <p:nvSpPr>
          <p:cNvPr id="202" name="ZoneTexte 201">
            <a:extLst>
              <a:ext uri="{FF2B5EF4-FFF2-40B4-BE49-F238E27FC236}">
                <a16:creationId xmlns:a16="http://schemas.microsoft.com/office/drawing/2014/main" id="{4F0BE44A-FD48-4D41-8E0B-C4600A704113}"/>
              </a:ext>
            </a:extLst>
          </p:cNvPr>
          <p:cNvSpPr txBox="1"/>
          <p:nvPr/>
        </p:nvSpPr>
        <p:spPr>
          <a:xfrm>
            <a:off x="5151584" y="3441462"/>
            <a:ext cx="201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ontserrat" panose="00000500000000000000" pitchFamily="50" charset="0"/>
              </a:rPr>
              <a:t>% notes 1 à 5</a:t>
            </a:r>
          </a:p>
        </p:txBody>
      </p:sp>
      <p:grpSp>
        <p:nvGrpSpPr>
          <p:cNvPr id="204" name="Groupe 203">
            <a:extLst>
              <a:ext uri="{FF2B5EF4-FFF2-40B4-BE49-F238E27FC236}">
                <a16:creationId xmlns:a16="http://schemas.microsoft.com/office/drawing/2014/main" id="{2781A570-18F9-43DD-90A9-C4482FDB2184}"/>
              </a:ext>
            </a:extLst>
          </p:cNvPr>
          <p:cNvGrpSpPr/>
          <p:nvPr/>
        </p:nvGrpSpPr>
        <p:grpSpPr>
          <a:xfrm>
            <a:off x="1715153" y="2899626"/>
            <a:ext cx="100028" cy="503950"/>
            <a:chOff x="5719415" y="2356592"/>
            <a:chExt cx="100028" cy="503950"/>
          </a:xfrm>
          <a:solidFill>
            <a:schemeClr val="tx2"/>
          </a:solidFill>
        </p:grpSpPr>
        <p:sp>
          <p:nvSpPr>
            <p:cNvPr id="205" name="Ellipse 204">
              <a:extLst>
                <a:ext uri="{FF2B5EF4-FFF2-40B4-BE49-F238E27FC236}">
                  <a16:creationId xmlns:a16="http://schemas.microsoft.com/office/drawing/2014/main" id="{A18FA979-FDDF-4039-8D10-61E83387E498}"/>
                </a:ext>
              </a:extLst>
            </p:cNvPr>
            <p:cNvSpPr/>
            <p:nvPr/>
          </p:nvSpPr>
          <p:spPr>
            <a:xfrm>
              <a:off x="5719415" y="2760514"/>
              <a:ext cx="100028" cy="1000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" panose="00000500000000000000" pitchFamily="50" charset="0"/>
              </a:endParaRPr>
            </a:p>
          </p:txBody>
        </p:sp>
        <p:cxnSp>
          <p:nvCxnSpPr>
            <p:cNvPr id="206" name="Connecteur droit 205">
              <a:extLst>
                <a:ext uri="{FF2B5EF4-FFF2-40B4-BE49-F238E27FC236}">
                  <a16:creationId xmlns:a16="http://schemas.microsoft.com/office/drawing/2014/main" id="{165AAC9F-19E6-46D8-A77A-37AFD6860BE2}"/>
                </a:ext>
              </a:extLst>
            </p:cNvPr>
            <p:cNvCxnSpPr/>
            <p:nvPr/>
          </p:nvCxnSpPr>
          <p:spPr>
            <a:xfrm>
              <a:off x="5761766" y="2356592"/>
              <a:ext cx="0" cy="425202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e 206">
            <a:extLst>
              <a:ext uri="{FF2B5EF4-FFF2-40B4-BE49-F238E27FC236}">
                <a16:creationId xmlns:a16="http://schemas.microsoft.com/office/drawing/2014/main" id="{E484FE71-1D8E-4CC1-BBA9-BD8A3A6F1F3A}"/>
              </a:ext>
            </a:extLst>
          </p:cNvPr>
          <p:cNvGrpSpPr/>
          <p:nvPr/>
        </p:nvGrpSpPr>
        <p:grpSpPr>
          <a:xfrm>
            <a:off x="4040643" y="2899626"/>
            <a:ext cx="100028" cy="503950"/>
            <a:chOff x="5719415" y="2356592"/>
            <a:chExt cx="100028" cy="503950"/>
          </a:xfrm>
          <a:solidFill>
            <a:schemeClr val="tx2"/>
          </a:solidFill>
        </p:grpSpPr>
        <p:sp>
          <p:nvSpPr>
            <p:cNvPr id="208" name="Ellipse 207">
              <a:extLst>
                <a:ext uri="{FF2B5EF4-FFF2-40B4-BE49-F238E27FC236}">
                  <a16:creationId xmlns:a16="http://schemas.microsoft.com/office/drawing/2014/main" id="{623E07EC-8B72-4880-B17E-6C68E8C74D12}"/>
                </a:ext>
              </a:extLst>
            </p:cNvPr>
            <p:cNvSpPr/>
            <p:nvPr/>
          </p:nvSpPr>
          <p:spPr>
            <a:xfrm>
              <a:off x="5719415" y="2760514"/>
              <a:ext cx="100028" cy="1000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" panose="00000500000000000000" pitchFamily="50" charset="0"/>
              </a:endParaRPr>
            </a:p>
          </p:txBody>
        </p:sp>
        <p:cxnSp>
          <p:nvCxnSpPr>
            <p:cNvPr id="209" name="Connecteur droit 208">
              <a:extLst>
                <a:ext uri="{FF2B5EF4-FFF2-40B4-BE49-F238E27FC236}">
                  <a16:creationId xmlns:a16="http://schemas.microsoft.com/office/drawing/2014/main" id="{3A06AA61-FBB0-4FF1-8547-C0EF5A631A50}"/>
                </a:ext>
              </a:extLst>
            </p:cNvPr>
            <p:cNvCxnSpPr/>
            <p:nvPr/>
          </p:nvCxnSpPr>
          <p:spPr>
            <a:xfrm>
              <a:off x="5761766" y="2356592"/>
              <a:ext cx="0" cy="425202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4" name="Image 293">
            <a:extLst>
              <a:ext uri="{FF2B5EF4-FFF2-40B4-BE49-F238E27FC236}">
                <a16:creationId xmlns:a16="http://schemas.microsoft.com/office/drawing/2014/main" id="{27283810-D262-4193-B03B-C792CBB832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902" y="10263611"/>
            <a:ext cx="1876981" cy="339673"/>
          </a:xfrm>
          <a:prstGeom prst="rect">
            <a:avLst/>
          </a:prstGeom>
        </p:spPr>
      </p:pic>
      <p:pic>
        <p:nvPicPr>
          <p:cNvPr id="295" name="Image 294" descr="LOGO FFEC">
            <a:extLst>
              <a:ext uri="{FF2B5EF4-FFF2-40B4-BE49-F238E27FC236}">
                <a16:creationId xmlns:a16="http://schemas.microsoft.com/office/drawing/2014/main" id="{38D40AC2-B864-44F9-A31A-ADECC3B3D8F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23" y="10255113"/>
            <a:ext cx="1005288" cy="34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Nom_Entreprise">
            <a:extLst>
              <a:ext uri="{FF2B5EF4-FFF2-40B4-BE49-F238E27FC236}">
                <a16:creationId xmlns:a16="http://schemas.microsoft.com/office/drawing/2014/main" id="{BE6573C6-21E6-49F8-A235-20DFAE11C5BD}"/>
              </a:ext>
            </a:extLst>
          </p:cNvPr>
          <p:cNvSpPr txBox="1"/>
          <p:nvPr/>
        </p:nvSpPr>
        <p:spPr>
          <a:xfrm>
            <a:off x="2009123" y="10295507"/>
            <a:ext cx="3219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latin typeface="Montserrat" panose="020B0604020202020204" charset="0"/>
              </a:rPr>
              <a:t>LES PETITES CRECHES</a:t>
            </a:r>
            <a:endParaRPr lang="fr-FR" sz="1200" dirty="0">
              <a:latin typeface="Montserrat" panose="020B0604020202020204" charset="0"/>
            </a:endParaRPr>
          </a:p>
        </p:txBody>
      </p:sp>
      <p:sp>
        <p:nvSpPr>
          <p:cNvPr id="50" name="Q7bis_1_Base">
            <a:extLst>
              <a:ext uri="{FF2B5EF4-FFF2-40B4-BE49-F238E27FC236}">
                <a16:creationId xmlns:a16="http://schemas.microsoft.com/office/drawing/2014/main" id="{51FE512C-0623-432F-BFD6-BBE2509C528B}"/>
              </a:ext>
            </a:extLst>
          </p:cNvPr>
          <p:cNvSpPr/>
          <p:nvPr/>
        </p:nvSpPr>
        <p:spPr>
          <a:xfrm>
            <a:off x="0" y="3482771"/>
            <a:ext cx="1385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 27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AF83551-65DA-451B-96C2-BF80613C4CE4}"/>
              </a:ext>
            </a:extLst>
          </p:cNvPr>
          <p:cNvSpPr/>
          <p:nvPr/>
        </p:nvSpPr>
        <p:spPr>
          <a:xfrm>
            <a:off x="134094" y="695237"/>
            <a:ext cx="7314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Q7 bis. Pouvez-vous évaluer à l’aide de l’échelle ci-dessous, votre niveau de satisfaction par rapport aux équipes de la crèche ?</a:t>
            </a:r>
          </a:p>
        </p:txBody>
      </p:sp>
      <p:graphicFrame>
        <p:nvGraphicFramePr>
          <p:cNvPr id="91" name="Q7bis_1_Graph_ST1-5">
            <a:extLst>
              <a:ext uri="{FF2B5EF4-FFF2-40B4-BE49-F238E27FC236}">
                <a16:creationId xmlns:a16="http://schemas.microsoft.com/office/drawing/2014/main" id="{856E148B-47DF-4157-9678-906215B473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839406"/>
              </p:ext>
            </p:extLst>
          </p:nvPr>
        </p:nvGraphicFramePr>
        <p:xfrm>
          <a:off x="5369541" y="4930655"/>
          <a:ext cx="1580802" cy="156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2" name="Q7bis_1_Graph_10">
            <a:extLst>
              <a:ext uri="{FF2B5EF4-FFF2-40B4-BE49-F238E27FC236}">
                <a16:creationId xmlns:a16="http://schemas.microsoft.com/office/drawing/2014/main" id="{BCB9496C-34C6-4573-94E9-D39719AB07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617890"/>
              </p:ext>
            </p:extLst>
          </p:nvPr>
        </p:nvGraphicFramePr>
        <p:xfrm>
          <a:off x="3094604" y="4679526"/>
          <a:ext cx="1971052" cy="1952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3" name="Q7bis_1_Graph">
            <a:extLst>
              <a:ext uri="{FF2B5EF4-FFF2-40B4-BE49-F238E27FC236}">
                <a16:creationId xmlns:a16="http://schemas.microsoft.com/office/drawing/2014/main" id="{D78E94BC-81CD-4FF9-A935-2F40847420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712214"/>
              </p:ext>
            </p:extLst>
          </p:nvPr>
        </p:nvGraphicFramePr>
        <p:xfrm>
          <a:off x="592549" y="4357279"/>
          <a:ext cx="2409555" cy="2387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94" name="Q7bis_1_Texte">
            <a:extLst>
              <a:ext uri="{FF2B5EF4-FFF2-40B4-BE49-F238E27FC236}">
                <a16:creationId xmlns:a16="http://schemas.microsoft.com/office/drawing/2014/main" id="{337EA72F-F4EC-469A-8540-2D68F5457349}"/>
              </a:ext>
            </a:extLst>
          </p:cNvPr>
          <p:cNvSpPr txBox="1"/>
          <p:nvPr/>
        </p:nvSpPr>
        <p:spPr>
          <a:xfrm>
            <a:off x="1234291" y="4846478"/>
            <a:ext cx="1127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chemeClr val="tx2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9,6</a:t>
            </a:r>
            <a:endParaRPr lang="fr-FR" sz="2800" b="1" dirty="0">
              <a:solidFill>
                <a:schemeClr val="tx2">
                  <a:lumMod val="60000"/>
                  <a:lumOff val="40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95" name="Q7bis_1_Texte_10">
            <a:extLst>
              <a:ext uri="{FF2B5EF4-FFF2-40B4-BE49-F238E27FC236}">
                <a16:creationId xmlns:a16="http://schemas.microsoft.com/office/drawing/2014/main" id="{E0606FA4-2E03-478B-963F-C1CE8EE9723D}"/>
              </a:ext>
            </a:extLst>
          </p:cNvPr>
          <p:cNvSpPr txBox="1"/>
          <p:nvPr/>
        </p:nvSpPr>
        <p:spPr>
          <a:xfrm>
            <a:off x="3674569" y="5244947"/>
            <a:ext cx="811119" cy="523220"/>
          </a:xfrm>
          <a:prstGeom prst="rect">
            <a:avLst/>
          </a:prstGeom>
          <a:noFill/>
        </p:spPr>
        <p:txBody>
          <a:bodyPr wrap="none" lIns="0" rIns="0" rtlCol="0" anchor="ctr" anchorCtr="0">
            <a:spAutoFit/>
          </a:bodyPr>
          <a:lstStyle/>
          <a:p>
            <a:pPr algn="ctr"/>
            <a:r>
              <a:rPr lang="fr-FR" sz="2800" b="1">
                <a:solidFill>
                  <a:srgbClr val="2F469C"/>
                </a:solidFill>
                <a:latin typeface="Montserrat" panose="00000500000000000000" pitchFamily="50" charset="0"/>
              </a:rPr>
              <a:t>70%</a:t>
            </a:r>
            <a:endParaRPr lang="fr-FR" sz="2800" b="1" dirty="0">
              <a:solidFill>
                <a:srgbClr val="2F469C"/>
              </a:solidFill>
              <a:latin typeface="Montserrat" panose="00000500000000000000" pitchFamily="50" charset="0"/>
            </a:endParaRPr>
          </a:p>
        </p:txBody>
      </p:sp>
      <p:sp>
        <p:nvSpPr>
          <p:cNvPr id="96" name="Q7bis_1_Texte_ST1-5">
            <a:extLst>
              <a:ext uri="{FF2B5EF4-FFF2-40B4-BE49-F238E27FC236}">
                <a16:creationId xmlns:a16="http://schemas.microsoft.com/office/drawing/2014/main" id="{3998988E-D525-48B4-ADAC-2770326BDB42}"/>
              </a:ext>
            </a:extLst>
          </p:cNvPr>
          <p:cNvSpPr txBox="1"/>
          <p:nvPr/>
        </p:nvSpPr>
        <p:spPr>
          <a:xfrm>
            <a:off x="5931283" y="5361712"/>
            <a:ext cx="504945" cy="461665"/>
          </a:xfrm>
          <a:prstGeom prst="rect">
            <a:avLst/>
          </a:prstGeom>
          <a:noFill/>
        </p:spPr>
        <p:txBody>
          <a:bodyPr wrap="none" lIns="0" rIns="0" rtlCol="0" anchor="ctr" anchorCtr="0">
            <a:spAutoFit/>
          </a:bodyPr>
          <a:lstStyle/>
          <a:p>
            <a:pPr algn="ctr"/>
            <a:r>
              <a:rPr lang="fr-FR" sz="2400" b="1">
                <a:solidFill>
                  <a:schemeClr val="bg2"/>
                </a:solidFill>
                <a:latin typeface="Montserrat" panose="00000500000000000000" pitchFamily="50" charset="0"/>
              </a:rPr>
              <a:t>0%</a:t>
            </a:r>
            <a:endParaRPr lang="fr-FR" sz="2400" b="1" dirty="0">
              <a:solidFill>
                <a:schemeClr val="bg2"/>
              </a:solidFill>
              <a:latin typeface="Montserrat" panose="00000500000000000000" pitchFamily="50" charset="0"/>
            </a:endParaRPr>
          </a:p>
        </p:txBody>
      </p: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5BE6C73F-892E-4824-BE59-EA406CECC1AF}"/>
              </a:ext>
            </a:extLst>
          </p:cNvPr>
          <p:cNvGrpSpPr/>
          <p:nvPr/>
        </p:nvGrpSpPr>
        <p:grpSpPr>
          <a:xfrm>
            <a:off x="6141407" y="6138737"/>
            <a:ext cx="100028" cy="503950"/>
            <a:chOff x="5719415" y="2356592"/>
            <a:chExt cx="100028" cy="503950"/>
          </a:xfrm>
          <a:solidFill>
            <a:schemeClr val="tx2"/>
          </a:solidFill>
        </p:grpSpPr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3C513E07-A8A1-4644-93D8-B554AB0C813F}"/>
                </a:ext>
              </a:extLst>
            </p:cNvPr>
            <p:cNvSpPr/>
            <p:nvPr/>
          </p:nvSpPr>
          <p:spPr>
            <a:xfrm>
              <a:off x="5719415" y="2760514"/>
              <a:ext cx="100028" cy="1000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" panose="00000500000000000000" pitchFamily="50" charset="0"/>
              </a:endParaRPr>
            </a:p>
          </p:txBody>
        </p: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562561A8-5F4A-4A3E-AAF3-6E5BE8425A6F}"/>
                </a:ext>
              </a:extLst>
            </p:cNvPr>
            <p:cNvCxnSpPr/>
            <p:nvPr/>
          </p:nvCxnSpPr>
          <p:spPr>
            <a:xfrm>
              <a:off x="5761766" y="2356592"/>
              <a:ext cx="0" cy="425202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ZoneTexte 99">
            <a:extLst>
              <a:ext uri="{FF2B5EF4-FFF2-40B4-BE49-F238E27FC236}">
                <a16:creationId xmlns:a16="http://schemas.microsoft.com/office/drawing/2014/main" id="{157765F0-FAAF-417D-90FD-3E56F8EAAD61}"/>
              </a:ext>
            </a:extLst>
          </p:cNvPr>
          <p:cNvSpPr txBox="1"/>
          <p:nvPr/>
        </p:nvSpPr>
        <p:spPr>
          <a:xfrm>
            <a:off x="667787" y="6684134"/>
            <a:ext cx="2134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ontserrat" panose="00000500000000000000" pitchFamily="50" charset="0"/>
              </a:rPr>
              <a:t>Moyenne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03F6E44D-E414-48A4-A0D5-4117B797FBFB}"/>
              </a:ext>
            </a:extLst>
          </p:cNvPr>
          <p:cNvSpPr txBox="1"/>
          <p:nvPr/>
        </p:nvSpPr>
        <p:spPr>
          <a:xfrm>
            <a:off x="2810823" y="6687571"/>
            <a:ext cx="2630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ontserrat" panose="00000500000000000000" pitchFamily="50" charset="0"/>
              </a:rPr>
              <a:t>% note 10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325ADF13-5653-4F0D-B33B-E97E3BA0047A}"/>
              </a:ext>
            </a:extLst>
          </p:cNvPr>
          <p:cNvSpPr txBox="1"/>
          <p:nvPr/>
        </p:nvSpPr>
        <p:spPr>
          <a:xfrm>
            <a:off x="5156318" y="6695107"/>
            <a:ext cx="201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ontserrat" panose="00000500000000000000" pitchFamily="50" charset="0"/>
              </a:rPr>
              <a:t>% notes 1 à 5</a:t>
            </a:r>
          </a:p>
        </p:txBody>
      </p:sp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52107BDC-E004-4A67-87CF-C983F14E908B}"/>
              </a:ext>
            </a:extLst>
          </p:cNvPr>
          <p:cNvGrpSpPr/>
          <p:nvPr/>
        </p:nvGrpSpPr>
        <p:grpSpPr>
          <a:xfrm>
            <a:off x="1719887" y="6138737"/>
            <a:ext cx="100028" cy="503950"/>
            <a:chOff x="5719415" y="2356592"/>
            <a:chExt cx="100028" cy="503950"/>
          </a:xfrm>
          <a:solidFill>
            <a:schemeClr val="tx2"/>
          </a:solidFill>
        </p:grpSpPr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A8BBE91E-5B50-4D5B-B325-B9012866B07E}"/>
                </a:ext>
              </a:extLst>
            </p:cNvPr>
            <p:cNvSpPr/>
            <p:nvPr/>
          </p:nvSpPr>
          <p:spPr>
            <a:xfrm>
              <a:off x="5719415" y="2760514"/>
              <a:ext cx="100028" cy="1000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" panose="00000500000000000000" pitchFamily="50" charset="0"/>
              </a:endParaRPr>
            </a:p>
          </p:txBody>
        </p:sp>
        <p:cxnSp>
          <p:nvCxnSpPr>
            <p:cNvPr id="105" name="Connecteur droit 104">
              <a:extLst>
                <a:ext uri="{FF2B5EF4-FFF2-40B4-BE49-F238E27FC236}">
                  <a16:creationId xmlns:a16="http://schemas.microsoft.com/office/drawing/2014/main" id="{F7D6EF79-B024-438B-868E-B06D36FA2F3E}"/>
                </a:ext>
              </a:extLst>
            </p:cNvPr>
            <p:cNvCxnSpPr/>
            <p:nvPr/>
          </p:nvCxnSpPr>
          <p:spPr>
            <a:xfrm>
              <a:off x="5761766" y="2356592"/>
              <a:ext cx="0" cy="425202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2D7B3871-C593-4EA2-8B35-F86355321986}"/>
              </a:ext>
            </a:extLst>
          </p:cNvPr>
          <p:cNvGrpSpPr/>
          <p:nvPr/>
        </p:nvGrpSpPr>
        <p:grpSpPr>
          <a:xfrm>
            <a:off x="4045377" y="6138737"/>
            <a:ext cx="100028" cy="503950"/>
            <a:chOff x="5719415" y="2356592"/>
            <a:chExt cx="100028" cy="503950"/>
          </a:xfrm>
          <a:solidFill>
            <a:schemeClr val="tx2"/>
          </a:solidFill>
        </p:grpSpPr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C9EAD9E7-692A-4900-B2ED-7ADB0CEB1F4D}"/>
                </a:ext>
              </a:extLst>
            </p:cNvPr>
            <p:cNvSpPr/>
            <p:nvPr/>
          </p:nvSpPr>
          <p:spPr>
            <a:xfrm>
              <a:off x="5719415" y="2760514"/>
              <a:ext cx="100028" cy="1000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" panose="00000500000000000000" pitchFamily="50" charset="0"/>
              </a:endParaRPr>
            </a:p>
          </p:txBody>
        </p:sp>
        <p:cxnSp>
          <p:nvCxnSpPr>
            <p:cNvPr id="108" name="Connecteur droit 107">
              <a:extLst>
                <a:ext uri="{FF2B5EF4-FFF2-40B4-BE49-F238E27FC236}">
                  <a16:creationId xmlns:a16="http://schemas.microsoft.com/office/drawing/2014/main" id="{27D3B73E-2E54-4B32-A361-DC6E37C0F569}"/>
                </a:ext>
              </a:extLst>
            </p:cNvPr>
            <p:cNvCxnSpPr/>
            <p:nvPr/>
          </p:nvCxnSpPr>
          <p:spPr>
            <a:xfrm>
              <a:off x="5761766" y="2356592"/>
              <a:ext cx="0" cy="425202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Q7bis_2_Base">
            <a:extLst>
              <a:ext uri="{FF2B5EF4-FFF2-40B4-BE49-F238E27FC236}">
                <a16:creationId xmlns:a16="http://schemas.microsoft.com/office/drawing/2014/main" id="{86804697-805B-4827-A9FA-A64DF7B8867C}"/>
              </a:ext>
            </a:extLst>
          </p:cNvPr>
          <p:cNvSpPr/>
          <p:nvPr/>
        </p:nvSpPr>
        <p:spPr>
          <a:xfrm>
            <a:off x="0" y="6714852"/>
            <a:ext cx="1385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 27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B8EA9C72-E866-4506-864F-2FCA2F93D762}"/>
              </a:ext>
            </a:extLst>
          </p:cNvPr>
          <p:cNvSpPr txBox="1"/>
          <p:nvPr/>
        </p:nvSpPr>
        <p:spPr>
          <a:xfrm>
            <a:off x="1547859" y="7055348"/>
            <a:ext cx="4440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5"/>
                </a:solidFill>
                <a:latin typeface="Montserrat" panose="00000500000000000000" pitchFamily="50" charset="0"/>
              </a:rPr>
              <a:t>L’ÉQUIPE DU SIÈGE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16C5585-7268-4CDE-AF49-53A291B3ADB9}"/>
              </a:ext>
            </a:extLst>
          </p:cNvPr>
          <p:cNvSpPr/>
          <p:nvPr/>
        </p:nvSpPr>
        <p:spPr>
          <a:xfrm>
            <a:off x="-2846" y="7455458"/>
            <a:ext cx="7561263" cy="27877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116" name="Q7bis_3_Graph_ST1-5">
            <a:extLst>
              <a:ext uri="{FF2B5EF4-FFF2-40B4-BE49-F238E27FC236}">
                <a16:creationId xmlns:a16="http://schemas.microsoft.com/office/drawing/2014/main" id="{28EBAD9A-BBF0-4889-8AEF-06D41C274A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429356"/>
              </p:ext>
            </p:extLst>
          </p:nvPr>
        </p:nvGraphicFramePr>
        <p:xfrm>
          <a:off x="5353817" y="8160697"/>
          <a:ext cx="1580802" cy="156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17" name="Q7bis_3_Graph_10">
            <a:extLst>
              <a:ext uri="{FF2B5EF4-FFF2-40B4-BE49-F238E27FC236}">
                <a16:creationId xmlns:a16="http://schemas.microsoft.com/office/drawing/2014/main" id="{83B2F05F-D625-4025-8875-51ADE69A83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416309"/>
              </p:ext>
            </p:extLst>
          </p:nvPr>
        </p:nvGraphicFramePr>
        <p:xfrm>
          <a:off x="3078880" y="7909568"/>
          <a:ext cx="1971052" cy="1952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18" name="Q7bis_3_Graph">
            <a:extLst>
              <a:ext uri="{FF2B5EF4-FFF2-40B4-BE49-F238E27FC236}">
                <a16:creationId xmlns:a16="http://schemas.microsoft.com/office/drawing/2014/main" id="{A6E73290-47A9-449D-BD23-C8B5E36AE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3077995"/>
              </p:ext>
            </p:extLst>
          </p:nvPr>
        </p:nvGraphicFramePr>
        <p:xfrm>
          <a:off x="576825" y="7557835"/>
          <a:ext cx="2409555" cy="2387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19" name="Q7bis_3_Texte">
            <a:extLst>
              <a:ext uri="{FF2B5EF4-FFF2-40B4-BE49-F238E27FC236}">
                <a16:creationId xmlns:a16="http://schemas.microsoft.com/office/drawing/2014/main" id="{C7E8C0B2-7F82-4449-9422-2C0B21686C5F}"/>
              </a:ext>
            </a:extLst>
          </p:cNvPr>
          <p:cNvSpPr txBox="1"/>
          <p:nvPr/>
        </p:nvSpPr>
        <p:spPr>
          <a:xfrm>
            <a:off x="1218567" y="8010996"/>
            <a:ext cx="1127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chemeClr val="tx2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8,7</a:t>
            </a:r>
            <a:endParaRPr lang="fr-FR" sz="2800" b="1" dirty="0">
              <a:solidFill>
                <a:schemeClr val="tx2">
                  <a:lumMod val="60000"/>
                  <a:lumOff val="40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20" name="Q7bis_3_Texte_10">
            <a:extLst>
              <a:ext uri="{FF2B5EF4-FFF2-40B4-BE49-F238E27FC236}">
                <a16:creationId xmlns:a16="http://schemas.microsoft.com/office/drawing/2014/main" id="{E56F7600-E8EF-46BD-950A-C80CF3CB82C6}"/>
              </a:ext>
            </a:extLst>
          </p:cNvPr>
          <p:cNvSpPr txBox="1"/>
          <p:nvPr/>
        </p:nvSpPr>
        <p:spPr>
          <a:xfrm>
            <a:off x="3695743" y="8431025"/>
            <a:ext cx="811119" cy="523220"/>
          </a:xfrm>
          <a:prstGeom prst="rect">
            <a:avLst/>
          </a:prstGeom>
          <a:noFill/>
        </p:spPr>
        <p:txBody>
          <a:bodyPr wrap="none" lIns="0" rIns="0" rtlCol="0" anchor="ctr" anchorCtr="0">
            <a:spAutoFit/>
          </a:bodyPr>
          <a:lstStyle/>
          <a:p>
            <a:pPr algn="ctr"/>
            <a:r>
              <a:rPr lang="fr-FR" sz="2800" b="1">
                <a:solidFill>
                  <a:srgbClr val="2F469C"/>
                </a:solidFill>
                <a:latin typeface="Montserrat" panose="00000500000000000000" pitchFamily="50" charset="0"/>
              </a:rPr>
              <a:t>41%</a:t>
            </a:r>
            <a:endParaRPr lang="fr-FR" sz="2800" b="1" dirty="0">
              <a:solidFill>
                <a:srgbClr val="2F469C"/>
              </a:solidFill>
              <a:latin typeface="Montserrat" panose="00000500000000000000" pitchFamily="50" charset="0"/>
            </a:endParaRPr>
          </a:p>
        </p:txBody>
      </p:sp>
      <p:sp>
        <p:nvSpPr>
          <p:cNvPr id="121" name="Q7bis_3_Texte_ST1-5">
            <a:extLst>
              <a:ext uri="{FF2B5EF4-FFF2-40B4-BE49-F238E27FC236}">
                <a16:creationId xmlns:a16="http://schemas.microsoft.com/office/drawing/2014/main" id="{1D1B3A7B-94F9-4339-98F6-D651026684BF}"/>
              </a:ext>
            </a:extLst>
          </p:cNvPr>
          <p:cNvSpPr txBox="1"/>
          <p:nvPr/>
        </p:nvSpPr>
        <p:spPr>
          <a:xfrm>
            <a:off x="5902733" y="8589833"/>
            <a:ext cx="504945" cy="461665"/>
          </a:xfrm>
          <a:prstGeom prst="rect">
            <a:avLst/>
          </a:prstGeom>
          <a:noFill/>
        </p:spPr>
        <p:txBody>
          <a:bodyPr wrap="none" lIns="0" rIns="0" rtlCol="0" anchor="ctr" anchorCtr="0">
            <a:spAutoFit/>
          </a:bodyPr>
          <a:lstStyle/>
          <a:p>
            <a:pPr algn="ctr"/>
            <a:r>
              <a:rPr lang="fr-FR" sz="2400" b="1">
                <a:solidFill>
                  <a:schemeClr val="bg2"/>
                </a:solidFill>
                <a:latin typeface="Montserrat" panose="00000500000000000000" pitchFamily="50" charset="0"/>
              </a:rPr>
              <a:t>0%</a:t>
            </a:r>
            <a:endParaRPr lang="fr-FR" sz="2400" b="1" dirty="0">
              <a:solidFill>
                <a:schemeClr val="bg2"/>
              </a:solidFill>
              <a:latin typeface="Montserrat" panose="00000500000000000000" pitchFamily="50" charset="0"/>
            </a:endParaRPr>
          </a:p>
        </p:txBody>
      </p:sp>
      <p:grpSp>
        <p:nvGrpSpPr>
          <p:cNvPr id="122" name="Groupe 121">
            <a:extLst>
              <a:ext uri="{FF2B5EF4-FFF2-40B4-BE49-F238E27FC236}">
                <a16:creationId xmlns:a16="http://schemas.microsoft.com/office/drawing/2014/main" id="{DA5E563F-597D-4CB5-BAA3-51452304E900}"/>
              </a:ext>
            </a:extLst>
          </p:cNvPr>
          <p:cNvGrpSpPr/>
          <p:nvPr/>
        </p:nvGrpSpPr>
        <p:grpSpPr>
          <a:xfrm>
            <a:off x="6125683" y="9372732"/>
            <a:ext cx="100028" cy="503950"/>
            <a:chOff x="5719415" y="2356592"/>
            <a:chExt cx="100028" cy="503950"/>
          </a:xfrm>
          <a:solidFill>
            <a:schemeClr val="tx2"/>
          </a:solidFill>
        </p:grpSpPr>
        <p:sp>
          <p:nvSpPr>
            <p:cNvPr id="123" name="Ellipse 122">
              <a:extLst>
                <a:ext uri="{FF2B5EF4-FFF2-40B4-BE49-F238E27FC236}">
                  <a16:creationId xmlns:a16="http://schemas.microsoft.com/office/drawing/2014/main" id="{24A110F4-1C3E-411D-9FF0-67630ADB0160}"/>
                </a:ext>
              </a:extLst>
            </p:cNvPr>
            <p:cNvSpPr/>
            <p:nvPr/>
          </p:nvSpPr>
          <p:spPr>
            <a:xfrm>
              <a:off x="5719415" y="2760514"/>
              <a:ext cx="100028" cy="1000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" panose="00000500000000000000" pitchFamily="50" charset="0"/>
              </a:endParaRPr>
            </a:p>
          </p:txBody>
        </p: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C31B52AA-DBF5-4ECC-B321-8122C835770C}"/>
                </a:ext>
              </a:extLst>
            </p:cNvPr>
            <p:cNvCxnSpPr/>
            <p:nvPr/>
          </p:nvCxnSpPr>
          <p:spPr>
            <a:xfrm>
              <a:off x="5761766" y="2356592"/>
              <a:ext cx="0" cy="425202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ZoneTexte 124">
            <a:extLst>
              <a:ext uri="{FF2B5EF4-FFF2-40B4-BE49-F238E27FC236}">
                <a16:creationId xmlns:a16="http://schemas.microsoft.com/office/drawing/2014/main" id="{BA133327-08AF-4437-BD36-04D7299093EF}"/>
              </a:ext>
            </a:extLst>
          </p:cNvPr>
          <p:cNvSpPr txBox="1"/>
          <p:nvPr/>
        </p:nvSpPr>
        <p:spPr>
          <a:xfrm>
            <a:off x="652063" y="9903595"/>
            <a:ext cx="2134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ontserrat" panose="00000500000000000000" pitchFamily="50" charset="0"/>
              </a:rPr>
              <a:t>Moyenne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AAB5F5BE-6460-4329-BE17-D21A766D999D}"/>
              </a:ext>
            </a:extLst>
          </p:cNvPr>
          <p:cNvSpPr txBox="1"/>
          <p:nvPr/>
        </p:nvSpPr>
        <p:spPr>
          <a:xfrm>
            <a:off x="2795099" y="9907032"/>
            <a:ext cx="2630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ontserrat" panose="00000500000000000000" pitchFamily="50" charset="0"/>
              </a:rPr>
              <a:t>% note 10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6629A56E-4AD0-4710-81B8-A5B0159F873A}"/>
              </a:ext>
            </a:extLst>
          </p:cNvPr>
          <p:cNvSpPr txBox="1"/>
          <p:nvPr/>
        </p:nvSpPr>
        <p:spPr>
          <a:xfrm>
            <a:off x="5140594" y="9914568"/>
            <a:ext cx="201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ontserrat" panose="00000500000000000000" pitchFamily="50" charset="0"/>
              </a:rPr>
              <a:t>% notes 1 à 5</a:t>
            </a:r>
          </a:p>
        </p:txBody>
      </p: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6BF0C531-8D11-489D-A65E-F30A28C63B87}"/>
              </a:ext>
            </a:extLst>
          </p:cNvPr>
          <p:cNvGrpSpPr/>
          <p:nvPr/>
        </p:nvGrpSpPr>
        <p:grpSpPr>
          <a:xfrm>
            <a:off x="1704163" y="9372732"/>
            <a:ext cx="100028" cy="503950"/>
            <a:chOff x="5719415" y="2356592"/>
            <a:chExt cx="100028" cy="503950"/>
          </a:xfrm>
          <a:solidFill>
            <a:schemeClr val="tx2"/>
          </a:solidFill>
        </p:grpSpPr>
        <p:sp>
          <p:nvSpPr>
            <p:cNvPr id="129" name="Ellipse 128">
              <a:extLst>
                <a:ext uri="{FF2B5EF4-FFF2-40B4-BE49-F238E27FC236}">
                  <a16:creationId xmlns:a16="http://schemas.microsoft.com/office/drawing/2014/main" id="{D541A4F5-286E-4B66-AD5B-EC922929FF97}"/>
                </a:ext>
              </a:extLst>
            </p:cNvPr>
            <p:cNvSpPr/>
            <p:nvPr/>
          </p:nvSpPr>
          <p:spPr>
            <a:xfrm>
              <a:off x="5719415" y="2760514"/>
              <a:ext cx="100028" cy="1000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" panose="00000500000000000000" pitchFamily="50" charset="0"/>
              </a:endParaRPr>
            </a:p>
          </p:txBody>
        </p:sp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2DADE8EA-D033-46F4-BA5F-B6D55FFB405D}"/>
                </a:ext>
              </a:extLst>
            </p:cNvPr>
            <p:cNvCxnSpPr/>
            <p:nvPr/>
          </p:nvCxnSpPr>
          <p:spPr>
            <a:xfrm>
              <a:off x="5761766" y="2356592"/>
              <a:ext cx="0" cy="425202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e 130">
            <a:extLst>
              <a:ext uri="{FF2B5EF4-FFF2-40B4-BE49-F238E27FC236}">
                <a16:creationId xmlns:a16="http://schemas.microsoft.com/office/drawing/2014/main" id="{F490D501-BC90-4C46-AF5E-211DC3C2DD00}"/>
              </a:ext>
            </a:extLst>
          </p:cNvPr>
          <p:cNvGrpSpPr/>
          <p:nvPr/>
        </p:nvGrpSpPr>
        <p:grpSpPr>
          <a:xfrm>
            <a:off x="4029653" y="9372732"/>
            <a:ext cx="100028" cy="503950"/>
            <a:chOff x="5719415" y="2356592"/>
            <a:chExt cx="100028" cy="503950"/>
          </a:xfrm>
          <a:solidFill>
            <a:schemeClr val="tx2"/>
          </a:solidFill>
        </p:grpSpPr>
        <p:sp>
          <p:nvSpPr>
            <p:cNvPr id="132" name="Ellipse 131">
              <a:extLst>
                <a:ext uri="{FF2B5EF4-FFF2-40B4-BE49-F238E27FC236}">
                  <a16:creationId xmlns:a16="http://schemas.microsoft.com/office/drawing/2014/main" id="{B0FB4781-5816-48B4-B918-1712D4468F4D}"/>
                </a:ext>
              </a:extLst>
            </p:cNvPr>
            <p:cNvSpPr/>
            <p:nvPr/>
          </p:nvSpPr>
          <p:spPr>
            <a:xfrm>
              <a:off x="5719415" y="2760514"/>
              <a:ext cx="100028" cy="1000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" panose="00000500000000000000" pitchFamily="50" charset="0"/>
              </a:endParaRPr>
            </a:p>
          </p:txBody>
        </p: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A1BCA114-8E64-4058-84F4-21BEADF770D7}"/>
                </a:ext>
              </a:extLst>
            </p:cNvPr>
            <p:cNvCxnSpPr/>
            <p:nvPr/>
          </p:nvCxnSpPr>
          <p:spPr>
            <a:xfrm>
              <a:off x="5761766" y="2356592"/>
              <a:ext cx="0" cy="425202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Q7bis_3_Base">
            <a:extLst>
              <a:ext uri="{FF2B5EF4-FFF2-40B4-BE49-F238E27FC236}">
                <a16:creationId xmlns:a16="http://schemas.microsoft.com/office/drawing/2014/main" id="{02221644-402D-4B97-8640-44D60C1F35F4}"/>
              </a:ext>
            </a:extLst>
          </p:cNvPr>
          <p:cNvSpPr/>
          <p:nvPr/>
        </p:nvSpPr>
        <p:spPr>
          <a:xfrm>
            <a:off x="0" y="9942997"/>
            <a:ext cx="1385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 22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E2B4F9-C0CE-45C4-8B94-A043778CBFEB}"/>
              </a:ext>
            </a:extLst>
          </p:cNvPr>
          <p:cNvSpPr/>
          <p:nvPr/>
        </p:nvSpPr>
        <p:spPr>
          <a:xfrm>
            <a:off x="1378967" y="2060531"/>
            <a:ext cx="755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/10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07E9475-C703-4391-87EE-2E1323C61817}"/>
              </a:ext>
            </a:extLst>
          </p:cNvPr>
          <p:cNvSpPr/>
          <p:nvPr/>
        </p:nvSpPr>
        <p:spPr>
          <a:xfrm>
            <a:off x="1426538" y="5304366"/>
            <a:ext cx="755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/10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B50176C-E090-41C9-9ADE-51E923DB6439}"/>
              </a:ext>
            </a:extLst>
          </p:cNvPr>
          <p:cNvSpPr/>
          <p:nvPr/>
        </p:nvSpPr>
        <p:spPr>
          <a:xfrm>
            <a:off x="1403934" y="8489807"/>
            <a:ext cx="755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378250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e 79"/>
          <p:cNvGrpSpPr/>
          <p:nvPr/>
        </p:nvGrpSpPr>
        <p:grpSpPr>
          <a:xfrm>
            <a:off x="0" y="-33460"/>
            <a:ext cx="7582400" cy="699640"/>
            <a:chOff x="0" y="-188548"/>
            <a:chExt cx="7582400" cy="768527"/>
          </a:xfrm>
        </p:grpSpPr>
        <p:grpSp>
          <p:nvGrpSpPr>
            <p:cNvPr id="81" name="Groupe 80"/>
            <p:cNvGrpSpPr/>
            <p:nvPr/>
          </p:nvGrpSpPr>
          <p:grpSpPr>
            <a:xfrm>
              <a:off x="0" y="-188548"/>
              <a:ext cx="7582400" cy="768527"/>
              <a:chOff x="0" y="-188548"/>
              <a:chExt cx="7582400" cy="768527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0" y="-188548"/>
                <a:ext cx="7582400" cy="6902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latin typeface="Montserrat" panose="00000500000000000000" pitchFamily="50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18871620" flipV="1">
                <a:off x="3630326" y="37878"/>
                <a:ext cx="542101" cy="5421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latin typeface="Montserrat" panose="00000500000000000000" pitchFamily="50" charset="0"/>
                </a:endParaRPr>
              </a:p>
            </p:txBody>
          </p:sp>
        </p:grpSp>
        <p:sp>
          <p:nvSpPr>
            <p:cNvPr id="82" name="ZoneTexte 81"/>
            <p:cNvSpPr txBox="1"/>
            <p:nvPr/>
          </p:nvSpPr>
          <p:spPr>
            <a:xfrm>
              <a:off x="1126752" y="-71107"/>
              <a:ext cx="5736651" cy="439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LA CRÈCHE VU PAR LES PARENTS</a:t>
              </a:r>
            </a:p>
          </p:txBody>
        </p:sp>
      </p:grpSp>
      <p:grpSp>
        <p:nvGrpSpPr>
          <p:cNvPr id="159" name="Groupe 158"/>
          <p:cNvGrpSpPr/>
          <p:nvPr/>
        </p:nvGrpSpPr>
        <p:grpSpPr>
          <a:xfrm>
            <a:off x="1" y="3690516"/>
            <a:ext cx="7550913" cy="361081"/>
            <a:chOff x="-16433" y="7564778"/>
            <a:chExt cx="7598833" cy="768527"/>
          </a:xfrm>
        </p:grpSpPr>
        <p:sp>
          <p:nvSpPr>
            <p:cNvPr id="161" name="Rectangle 160"/>
            <p:cNvSpPr/>
            <p:nvPr/>
          </p:nvSpPr>
          <p:spPr>
            <a:xfrm>
              <a:off x="-16433" y="7564778"/>
              <a:ext cx="7598833" cy="6902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>
                <a:latin typeface="Montserrat" panose="00000500000000000000" pitchFamily="50" charset="0"/>
              </a:endParaRPr>
            </a:p>
          </p:txBody>
        </p:sp>
        <p:sp>
          <p:nvSpPr>
            <p:cNvPr id="162" name="Rectangle 161"/>
            <p:cNvSpPr/>
            <p:nvPr/>
          </p:nvSpPr>
          <p:spPr>
            <a:xfrm rot="18871620" flipV="1">
              <a:off x="3630326" y="7791204"/>
              <a:ext cx="542101" cy="5421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>
                <a:latin typeface="Montserrat" panose="00000500000000000000" pitchFamily="50" charset="0"/>
              </a:endParaRPr>
            </a:p>
          </p:txBody>
        </p:sp>
      </p:grpSp>
      <p:sp>
        <p:nvSpPr>
          <p:cNvPr id="160" name="ZoneTexte 159"/>
          <p:cNvSpPr txBox="1"/>
          <p:nvPr/>
        </p:nvSpPr>
        <p:spPr>
          <a:xfrm>
            <a:off x="1572187" y="3690516"/>
            <a:ext cx="4440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5"/>
                </a:solidFill>
                <a:latin typeface="Montserrat" panose="00000500000000000000" pitchFamily="50" charset="0"/>
              </a:rPr>
              <a:t>SATISFACTION VIS-À-VIS DE…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056B9694-7DB1-41CD-88B4-01F4E959FD28}"/>
              </a:ext>
            </a:extLst>
          </p:cNvPr>
          <p:cNvSpPr/>
          <p:nvPr/>
        </p:nvSpPr>
        <p:spPr>
          <a:xfrm>
            <a:off x="0" y="486067"/>
            <a:ext cx="7607300" cy="30837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" panose="00000500000000000000" pitchFamily="50" charset="0"/>
            </a:endParaRPr>
          </a:p>
        </p:txBody>
      </p:sp>
      <p:graphicFrame>
        <p:nvGraphicFramePr>
          <p:cNvPr id="191" name="Q12_Graph_ST1-5">
            <a:extLst>
              <a:ext uri="{FF2B5EF4-FFF2-40B4-BE49-F238E27FC236}">
                <a16:creationId xmlns:a16="http://schemas.microsoft.com/office/drawing/2014/main" id="{ECFD6C9F-8CA8-45F3-AA7A-4B51AD8E0C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833567"/>
              </p:ext>
            </p:extLst>
          </p:nvPr>
        </p:nvGraphicFramePr>
        <p:xfrm>
          <a:off x="5364807" y="1493717"/>
          <a:ext cx="1580802" cy="156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2" name="Q12_Graph_10">
            <a:extLst>
              <a:ext uri="{FF2B5EF4-FFF2-40B4-BE49-F238E27FC236}">
                <a16:creationId xmlns:a16="http://schemas.microsoft.com/office/drawing/2014/main" id="{D1991ABC-98EC-4AAF-AFB1-186B892BF9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199305"/>
              </p:ext>
            </p:extLst>
          </p:nvPr>
        </p:nvGraphicFramePr>
        <p:xfrm>
          <a:off x="3089870" y="1242588"/>
          <a:ext cx="1971052" cy="1952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3" name="Q12_Graph">
            <a:extLst>
              <a:ext uri="{FF2B5EF4-FFF2-40B4-BE49-F238E27FC236}">
                <a16:creationId xmlns:a16="http://schemas.microsoft.com/office/drawing/2014/main" id="{F3608505-2E6C-4C8D-B880-1198FA914C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982504"/>
              </p:ext>
            </p:extLst>
          </p:nvPr>
        </p:nvGraphicFramePr>
        <p:xfrm>
          <a:off x="587815" y="890855"/>
          <a:ext cx="2409555" cy="2387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4" name="Q12_Texte">
            <a:extLst>
              <a:ext uri="{FF2B5EF4-FFF2-40B4-BE49-F238E27FC236}">
                <a16:creationId xmlns:a16="http://schemas.microsoft.com/office/drawing/2014/main" id="{424A30CE-5BD7-4ED8-BEDD-B6E72C70E5F2}"/>
              </a:ext>
            </a:extLst>
          </p:cNvPr>
          <p:cNvSpPr txBox="1"/>
          <p:nvPr/>
        </p:nvSpPr>
        <p:spPr>
          <a:xfrm>
            <a:off x="1242436" y="1358337"/>
            <a:ext cx="1127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chemeClr val="tx2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9,2</a:t>
            </a:r>
            <a:endParaRPr lang="fr-FR" sz="2800" b="1" dirty="0">
              <a:solidFill>
                <a:schemeClr val="tx2">
                  <a:lumMod val="60000"/>
                  <a:lumOff val="40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195" name="Q12_Texte_10">
            <a:extLst>
              <a:ext uri="{FF2B5EF4-FFF2-40B4-BE49-F238E27FC236}">
                <a16:creationId xmlns:a16="http://schemas.microsoft.com/office/drawing/2014/main" id="{33582175-5C40-497E-9CAC-E74EB0B7C7A9}"/>
              </a:ext>
            </a:extLst>
          </p:cNvPr>
          <p:cNvSpPr txBox="1"/>
          <p:nvPr/>
        </p:nvSpPr>
        <p:spPr>
          <a:xfrm>
            <a:off x="3669836" y="1808009"/>
            <a:ext cx="811119" cy="523220"/>
          </a:xfrm>
          <a:prstGeom prst="rect">
            <a:avLst/>
          </a:prstGeom>
          <a:noFill/>
        </p:spPr>
        <p:txBody>
          <a:bodyPr wrap="none" lIns="0" rIns="0" rtlCol="0" anchor="ctr" anchorCtr="0">
            <a:spAutoFit/>
          </a:bodyPr>
          <a:lstStyle/>
          <a:p>
            <a:pPr algn="ctr"/>
            <a:r>
              <a:rPr lang="fr-FR" sz="2800" b="1">
                <a:solidFill>
                  <a:srgbClr val="2F469C"/>
                </a:solidFill>
                <a:latin typeface="Montserrat" panose="00000500000000000000" pitchFamily="50" charset="0"/>
              </a:rPr>
              <a:t>38%</a:t>
            </a:r>
            <a:endParaRPr lang="fr-FR" sz="2800" b="1" dirty="0">
              <a:solidFill>
                <a:srgbClr val="2F469C"/>
              </a:solidFill>
              <a:latin typeface="Montserrat" panose="00000500000000000000" pitchFamily="50" charset="0"/>
            </a:endParaRPr>
          </a:p>
        </p:txBody>
      </p:sp>
      <p:sp>
        <p:nvSpPr>
          <p:cNvPr id="196" name="Q12_Texte_ST1-5">
            <a:extLst>
              <a:ext uri="{FF2B5EF4-FFF2-40B4-BE49-F238E27FC236}">
                <a16:creationId xmlns:a16="http://schemas.microsoft.com/office/drawing/2014/main" id="{BF281D77-E9A3-420F-92BB-6A0A7B427C7C}"/>
              </a:ext>
            </a:extLst>
          </p:cNvPr>
          <p:cNvSpPr txBox="1"/>
          <p:nvPr/>
        </p:nvSpPr>
        <p:spPr>
          <a:xfrm>
            <a:off x="5934213" y="1896978"/>
            <a:ext cx="504945" cy="461665"/>
          </a:xfrm>
          <a:prstGeom prst="rect">
            <a:avLst/>
          </a:prstGeom>
          <a:noFill/>
        </p:spPr>
        <p:txBody>
          <a:bodyPr wrap="none" lIns="0" rIns="0" rtlCol="0" anchor="ctr" anchorCtr="0">
            <a:spAutoFit/>
          </a:bodyPr>
          <a:lstStyle/>
          <a:p>
            <a:pPr algn="ctr"/>
            <a:r>
              <a:rPr lang="fr-FR" sz="2400" b="1">
                <a:solidFill>
                  <a:schemeClr val="bg2"/>
                </a:solidFill>
                <a:latin typeface="Montserrat" panose="00000500000000000000" pitchFamily="50" charset="0"/>
              </a:rPr>
              <a:t>0%</a:t>
            </a:r>
            <a:endParaRPr lang="fr-FR" sz="2400" b="1" dirty="0">
              <a:solidFill>
                <a:schemeClr val="bg2"/>
              </a:solidFill>
              <a:latin typeface="Montserrat" panose="00000500000000000000" pitchFamily="50" charset="0"/>
            </a:endParaRPr>
          </a:p>
        </p:txBody>
      </p:sp>
      <p:grpSp>
        <p:nvGrpSpPr>
          <p:cNvPr id="228" name="Groupe 227">
            <a:extLst>
              <a:ext uri="{FF2B5EF4-FFF2-40B4-BE49-F238E27FC236}">
                <a16:creationId xmlns:a16="http://schemas.microsoft.com/office/drawing/2014/main" id="{002CA7D1-3428-41E4-951A-0C668BADFE0A}"/>
              </a:ext>
            </a:extLst>
          </p:cNvPr>
          <p:cNvGrpSpPr/>
          <p:nvPr/>
        </p:nvGrpSpPr>
        <p:grpSpPr>
          <a:xfrm>
            <a:off x="6136673" y="2705752"/>
            <a:ext cx="100028" cy="503950"/>
            <a:chOff x="5719415" y="2356592"/>
            <a:chExt cx="100028" cy="503950"/>
          </a:xfrm>
          <a:solidFill>
            <a:schemeClr val="tx2"/>
          </a:solidFill>
        </p:grpSpPr>
        <p:sp>
          <p:nvSpPr>
            <p:cNvPr id="197" name="Ellipse 196">
              <a:extLst>
                <a:ext uri="{FF2B5EF4-FFF2-40B4-BE49-F238E27FC236}">
                  <a16:creationId xmlns:a16="http://schemas.microsoft.com/office/drawing/2014/main" id="{50A029FA-7D03-49D9-B6FF-3D7CDAEB8374}"/>
                </a:ext>
              </a:extLst>
            </p:cNvPr>
            <p:cNvSpPr/>
            <p:nvPr/>
          </p:nvSpPr>
          <p:spPr>
            <a:xfrm>
              <a:off x="5719415" y="2760514"/>
              <a:ext cx="100028" cy="1000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" panose="00000500000000000000" pitchFamily="50" charset="0"/>
              </a:endParaRPr>
            </a:p>
          </p:txBody>
        </p: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29863E4E-D5EE-4323-9D5C-74A2AA49DC2B}"/>
                </a:ext>
              </a:extLst>
            </p:cNvPr>
            <p:cNvCxnSpPr/>
            <p:nvPr/>
          </p:nvCxnSpPr>
          <p:spPr>
            <a:xfrm>
              <a:off x="5761766" y="2356592"/>
              <a:ext cx="0" cy="425202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ZoneTexte 199">
            <a:extLst>
              <a:ext uri="{FF2B5EF4-FFF2-40B4-BE49-F238E27FC236}">
                <a16:creationId xmlns:a16="http://schemas.microsoft.com/office/drawing/2014/main" id="{FECE42DA-C3B3-4308-98FA-EC8BC8332A64}"/>
              </a:ext>
            </a:extLst>
          </p:cNvPr>
          <p:cNvSpPr txBox="1"/>
          <p:nvPr/>
        </p:nvSpPr>
        <p:spPr>
          <a:xfrm>
            <a:off x="663053" y="3236615"/>
            <a:ext cx="2134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ontserrat" panose="00000500000000000000" pitchFamily="50" charset="0"/>
              </a:rPr>
              <a:t>Moyenne</a:t>
            </a:r>
          </a:p>
        </p:txBody>
      </p:sp>
      <p:sp>
        <p:nvSpPr>
          <p:cNvPr id="201" name="ZoneTexte 200">
            <a:extLst>
              <a:ext uri="{FF2B5EF4-FFF2-40B4-BE49-F238E27FC236}">
                <a16:creationId xmlns:a16="http://schemas.microsoft.com/office/drawing/2014/main" id="{62CF0266-741B-4678-AE78-889637BB433B}"/>
              </a:ext>
            </a:extLst>
          </p:cNvPr>
          <p:cNvSpPr txBox="1"/>
          <p:nvPr/>
        </p:nvSpPr>
        <p:spPr>
          <a:xfrm>
            <a:off x="2806089" y="3240052"/>
            <a:ext cx="2630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ontserrat" panose="00000500000000000000" pitchFamily="50" charset="0"/>
              </a:rPr>
              <a:t>% note 10</a:t>
            </a:r>
          </a:p>
        </p:txBody>
      </p:sp>
      <p:sp>
        <p:nvSpPr>
          <p:cNvPr id="202" name="ZoneTexte 201">
            <a:extLst>
              <a:ext uri="{FF2B5EF4-FFF2-40B4-BE49-F238E27FC236}">
                <a16:creationId xmlns:a16="http://schemas.microsoft.com/office/drawing/2014/main" id="{4F0BE44A-FD48-4D41-8E0B-C4600A704113}"/>
              </a:ext>
            </a:extLst>
          </p:cNvPr>
          <p:cNvSpPr txBox="1"/>
          <p:nvPr/>
        </p:nvSpPr>
        <p:spPr>
          <a:xfrm>
            <a:off x="5151584" y="3247588"/>
            <a:ext cx="201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ontserrat" panose="00000500000000000000" pitchFamily="50" charset="0"/>
              </a:rPr>
              <a:t>% notes 1 à 5</a:t>
            </a:r>
          </a:p>
        </p:txBody>
      </p:sp>
      <p:grpSp>
        <p:nvGrpSpPr>
          <p:cNvPr id="204" name="Groupe 203">
            <a:extLst>
              <a:ext uri="{FF2B5EF4-FFF2-40B4-BE49-F238E27FC236}">
                <a16:creationId xmlns:a16="http://schemas.microsoft.com/office/drawing/2014/main" id="{2781A570-18F9-43DD-90A9-C4482FDB2184}"/>
              </a:ext>
            </a:extLst>
          </p:cNvPr>
          <p:cNvGrpSpPr/>
          <p:nvPr/>
        </p:nvGrpSpPr>
        <p:grpSpPr>
          <a:xfrm>
            <a:off x="1715153" y="2705752"/>
            <a:ext cx="100028" cy="503950"/>
            <a:chOff x="5719415" y="2356592"/>
            <a:chExt cx="100028" cy="503950"/>
          </a:xfrm>
          <a:solidFill>
            <a:schemeClr val="tx2"/>
          </a:solidFill>
        </p:grpSpPr>
        <p:sp>
          <p:nvSpPr>
            <p:cNvPr id="205" name="Ellipse 204">
              <a:extLst>
                <a:ext uri="{FF2B5EF4-FFF2-40B4-BE49-F238E27FC236}">
                  <a16:creationId xmlns:a16="http://schemas.microsoft.com/office/drawing/2014/main" id="{A18FA979-FDDF-4039-8D10-61E83387E498}"/>
                </a:ext>
              </a:extLst>
            </p:cNvPr>
            <p:cNvSpPr/>
            <p:nvPr/>
          </p:nvSpPr>
          <p:spPr>
            <a:xfrm>
              <a:off x="5719415" y="2760514"/>
              <a:ext cx="100028" cy="1000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" panose="00000500000000000000" pitchFamily="50" charset="0"/>
              </a:endParaRPr>
            </a:p>
          </p:txBody>
        </p:sp>
        <p:cxnSp>
          <p:nvCxnSpPr>
            <p:cNvPr id="206" name="Connecteur droit 205">
              <a:extLst>
                <a:ext uri="{FF2B5EF4-FFF2-40B4-BE49-F238E27FC236}">
                  <a16:creationId xmlns:a16="http://schemas.microsoft.com/office/drawing/2014/main" id="{165AAC9F-19E6-46D8-A77A-37AFD6860BE2}"/>
                </a:ext>
              </a:extLst>
            </p:cNvPr>
            <p:cNvCxnSpPr/>
            <p:nvPr/>
          </p:nvCxnSpPr>
          <p:spPr>
            <a:xfrm>
              <a:off x="5761766" y="2356592"/>
              <a:ext cx="0" cy="425202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e 206">
            <a:extLst>
              <a:ext uri="{FF2B5EF4-FFF2-40B4-BE49-F238E27FC236}">
                <a16:creationId xmlns:a16="http://schemas.microsoft.com/office/drawing/2014/main" id="{E484FE71-1D8E-4CC1-BBA9-BD8A3A6F1F3A}"/>
              </a:ext>
            </a:extLst>
          </p:cNvPr>
          <p:cNvGrpSpPr/>
          <p:nvPr/>
        </p:nvGrpSpPr>
        <p:grpSpPr>
          <a:xfrm>
            <a:off x="4040643" y="2705752"/>
            <a:ext cx="100028" cy="503950"/>
            <a:chOff x="5719415" y="2356592"/>
            <a:chExt cx="100028" cy="503950"/>
          </a:xfrm>
          <a:solidFill>
            <a:schemeClr val="tx2"/>
          </a:solidFill>
        </p:grpSpPr>
        <p:sp>
          <p:nvSpPr>
            <p:cNvPr id="208" name="Ellipse 207">
              <a:extLst>
                <a:ext uri="{FF2B5EF4-FFF2-40B4-BE49-F238E27FC236}">
                  <a16:creationId xmlns:a16="http://schemas.microsoft.com/office/drawing/2014/main" id="{623E07EC-8B72-4880-B17E-6C68E8C74D12}"/>
                </a:ext>
              </a:extLst>
            </p:cNvPr>
            <p:cNvSpPr/>
            <p:nvPr/>
          </p:nvSpPr>
          <p:spPr>
            <a:xfrm>
              <a:off x="5719415" y="2760514"/>
              <a:ext cx="100028" cy="1000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" panose="00000500000000000000" pitchFamily="50" charset="0"/>
              </a:endParaRPr>
            </a:p>
          </p:txBody>
        </p:sp>
        <p:cxnSp>
          <p:nvCxnSpPr>
            <p:cNvPr id="209" name="Connecteur droit 208">
              <a:extLst>
                <a:ext uri="{FF2B5EF4-FFF2-40B4-BE49-F238E27FC236}">
                  <a16:creationId xmlns:a16="http://schemas.microsoft.com/office/drawing/2014/main" id="{3A06AA61-FBB0-4FF1-8547-C0EF5A631A50}"/>
                </a:ext>
              </a:extLst>
            </p:cNvPr>
            <p:cNvCxnSpPr/>
            <p:nvPr/>
          </p:nvCxnSpPr>
          <p:spPr>
            <a:xfrm>
              <a:off x="5761766" y="2356592"/>
              <a:ext cx="0" cy="425202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4" name="Image 293">
            <a:extLst>
              <a:ext uri="{FF2B5EF4-FFF2-40B4-BE49-F238E27FC236}">
                <a16:creationId xmlns:a16="http://schemas.microsoft.com/office/drawing/2014/main" id="{27283810-D262-4193-B03B-C792CBB832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902" y="10263611"/>
            <a:ext cx="1876981" cy="339673"/>
          </a:xfrm>
          <a:prstGeom prst="rect">
            <a:avLst/>
          </a:prstGeom>
        </p:spPr>
      </p:pic>
      <p:pic>
        <p:nvPicPr>
          <p:cNvPr id="295" name="Image 294" descr="LOGO FFEC">
            <a:extLst>
              <a:ext uri="{FF2B5EF4-FFF2-40B4-BE49-F238E27FC236}">
                <a16:creationId xmlns:a16="http://schemas.microsoft.com/office/drawing/2014/main" id="{38D40AC2-B864-44F9-A31A-ADECC3B3D8FC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23" y="10255113"/>
            <a:ext cx="1005288" cy="34817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E100BC33-E9F6-497B-A0BA-49AF4363A91D}"/>
              </a:ext>
            </a:extLst>
          </p:cNvPr>
          <p:cNvSpPr/>
          <p:nvPr/>
        </p:nvSpPr>
        <p:spPr>
          <a:xfrm>
            <a:off x="0" y="4212777"/>
            <a:ext cx="7561263" cy="5958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3" name="Q9.X_Recap_1_B">
            <a:extLst>
              <a:ext uri="{FF2B5EF4-FFF2-40B4-BE49-F238E27FC236}">
                <a16:creationId xmlns:a16="http://schemas.microsoft.com/office/drawing/2014/main" id="{3360218C-A10E-4076-B71E-8A6DCDDF444C}"/>
              </a:ext>
            </a:extLst>
          </p:cNvPr>
          <p:cNvSpPr/>
          <p:nvPr/>
        </p:nvSpPr>
        <p:spPr>
          <a:xfrm>
            <a:off x="6442142" y="4923171"/>
            <a:ext cx="10108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 25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74" name="Q9.X_Recap_2_B">
            <a:extLst>
              <a:ext uri="{FF2B5EF4-FFF2-40B4-BE49-F238E27FC236}">
                <a16:creationId xmlns:a16="http://schemas.microsoft.com/office/drawing/2014/main" id="{EA3FC5D8-F429-4665-AAD4-1B817FB45E8C}"/>
              </a:ext>
            </a:extLst>
          </p:cNvPr>
          <p:cNvSpPr/>
          <p:nvPr/>
        </p:nvSpPr>
        <p:spPr>
          <a:xfrm>
            <a:off x="6442142" y="5392172"/>
            <a:ext cx="10108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 25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75" name="Q9.X_Recap_3_B">
            <a:extLst>
              <a:ext uri="{FF2B5EF4-FFF2-40B4-BE49-F238E27FC236}">
                <a16:creationId xmlns:a16="http://schemas.microsoft.com/office/drawing/2014/main" id="{8227DE4D-2785-4678-8799-38847DF2D7AB}"/>
              </a:ext>
            </a:extLst>
          </p:cNvPr>
          <p:cNvSpPr/>
          <p:nvPr/>
        </p:nvSpPr>
        <p:spPr>
          <a:xfrm>
            <a:off x="6442142" y="5861173"/>
            <a:ext cx="10108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 26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76" name="Q9.X_Recap_4_B">
            <a:extLst>
              <a:ext uri="{FF2B5EF4-FFF2-40B4-BE49-F238E27FC236}">
                <a16:creationId xmlns:a16="http://schemas.microsoft.com/office/drawing/2014/main" id="{D143896F-5473-497A-88B6-1E9A38D19D37}"/>
              </a:ext>
            </a:extLst>
          </p:cNvPr>
          <p:cNvSpPr/>
          <p:nvPr/>
        </p:nvSpPr>
        <p:spPr>
          <a:xfrm>
            <a:off x="6442142" y="6330174"/>
            <a:ext cx="10108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 24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77" name="Q9.X_Recap_5_B">
            <a:extLst>
              <a:ext uri="{FF2B5EF4-FFF2-40B4-BE49-F238E27FC236}">
                <a16:creationId xmlns:a16="http://schemas.microsoft.com/office/drawing/2014/main" id="{5C7CB492-423C-460F-916F-91BD6E893F64}"/>
              </a:ext>
            </a:extLst>
          </p:cNvPr>
          <p:cNvSpPr/>
          <p:nvPr/>
        </p:nvSpPr>
        <p:spPr>
          <a:xfrm>
            <a:off x="6442142" y="6832332"/>
            <a:ext cx="10108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 26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78" name="Q9.X_Recap_6_B">
            <a:extLst>
              <a:ext uri="{FF2B5EF4-FFF2-40B4-BE49-F238E27FC236}">
                <a16:creationId xmlns:a16="http://schemas.microsoft.com/office/drawing/2014/main" id="{73FE3EA0-735D-4634-9A41-327D571324EF}"/>
              </a:ext>
            </a:extLst>
          </p:cNvPr>
          <p:cNvSpPr/>
          <p:nvPr/>
        </p:nvSpPr>
        <p:spPr>
          <a:xfrm>
            <a:off x="6442142" y="7296295"/>
            <a:ext cx="10108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 26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79" name="Q9.X_Recap_7_B">
            <a:extLst>
              <a:ext uri="{FF2B5EF4-FFF2-40B4-BE49-F238E27FC236}">
                <a16:creationId xmlns:a16="http://schemas.microsoft.com/office/drawing/2014/main" id="{2D663825-198E-48D3-BF26-D498A5482B07}"/>
              </a:ext>
            </a:extLst>
          </p:cNvPr>
          <p:cNvSpPr/>
          <p:nvPr/>
        </p:nvSpPr>
        <p:spPr>
          <a:xfrm>
            <a:off x="6442142" y="7768436"/>
            <a:ext cx="10108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 27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85" name="Q9.X_Recap_8_B">
            <a:extLst>
              <a:ext uri="{FF2B5EF4-FFF2-40B4-BE49-F238E27FC236}">
                <a16:creationId xmlns:a16="http://schemas.microsoft.com/office/drawing/2014/main" id="{EB2D6490-5A57-4766-85BF-A506DE54962F}"/>
              </a:ext>
            </a:extLst>
          </p:cNvPr>
          <p:cNvSpPr/>
          <p:nvPr/>
        </p:nvSpPr>
        <p:spPr>
          <a:xfrm>
            <a:off x="6442142" y="8272492"/>
            <a:ext cx="10108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 26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86" name="Q9.X_Recap_9_B">
            <a:extLst>
              <a:ext uri="{FF2B5EF4-FFF2-40B4-BE49-F238E27FC236}">
                <a16:creationId xmlns:a16="http://schemas.microsoft.com/office/drawing/2014/main" id="{19B6EAAA-C2E0-403A-96FC-C5AEB57811D8}"/>
              </a:ext>
            </a:extLst>
          </p:cNvPr>
          <p:cNvSpPr/>
          <p:nvPr/>
        </p:nvSpPr>
        <p:spPr>
          <a:xfrm>
            <a:off x="6442142" y="8732659"/>
            <a:ext cx="10108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 26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87" name="Q9.X_Recap_10_B">
            <a:extLst>
              <a:ext uri="{FF2B5EF4-FFF2-40B4-BE49-F238E27FC236}">
                <a16:creationId xmlns:a16="http://schemas.microsoft.com/office/drawing/2014/main" id="{2A3F7037-D312-45B2-9C62-977770FD7AE4}"/>
              </a:ext>
            </a:extLst>
          </p:cNvPr>
          <p:cNvSpPr/>
          <p:nvPr/>
        </p:nvSpPr>
        <p:spPr>
          <a:xfrm>
            <a:off x="6442142" y="9197563"/>
            <a:ext cx="10108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 27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88" name="Q9.X_Recap_11_B">
            <a:extLst>
              <a:ext uri="{FF2B5EF4-FFF2-40B4-BE49-F238E27FC236}">
                <a16:creationId xmlns:a16="http://schemas.microsoft.com/office/drawing/2014/main" id="{7AC56B79-96BB-4E6D-A04E-8E80878FF4F2}"/>
              </a:ext>
            </a:extLst>
          </p:cNvPr>
          <p:cNvSpPr/>
          <p:nvPr/>
        </p:nvSpPr>
        <p:spPr>
          <a:xfrm>
            <a:off x="6442142" y="9693602"/>
            <a:ext cx="10108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 27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49" name="Nom_Entreprise">
            <a:extLst>
              <a:ext uri="{FF2B5EF4-FFF2-40B4-BE49-F238E27FC236}">
                <a16:creationId xmlns:a16="http://schemas.microsoft.com/office/drawing/2014/main" id="{BE6573C6-21E6-49F8-A235-20DFAE11C5BD}"/>
              </a:ext>
            </a:extLst>
          </p:cNvPr>
          <p:cNvSpPr txBox="1"/>
          <p:nvPr/>
        </p:nvSpPr>
        <p:spPr>
          <a:xfrm>
            <a:off x="2009123" y="10295507"/>
            <a:ext cx="3219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latin typeface="Montserrat" panose="020B0604020202020204" charset="0"/>
              </a:rPr>
              <a:t>LES PETITES CRECHES</a:t>
            </a:r>
            <a:endParaRPr lang="fr-FR" sz="1200" dirty="0">
              <a:latin typeface="Montserrat" panose="020B0604020202020204" charset="0"/>
            </a:endParaRPr>
          </a:p>
        </p:txBody>
      </p:sp>
      <p:sp>
        <p:nvSpPr>
          <p:cNvPr id="50" name="Q12_Base">
            <a:extLst>
              <a:ext uri="{FF2B5EF4-FFF2-40B4-BE49-F238E27FC236}">
                <a16:creationId xmlns:a16="http://schemas.microsoft.com/office/drawing/2014/main" id="{51FE512C-0623-432F-BFD6-BBE2509C528B}"/>
              </a:ext>
            </a:extLst>
          </p:cNvPr>
          <p:cNvSpPr/>
          <p:nvPr/>
        </p:nvSpPr>
        <p:spPr>
          <a:xfrm>
            <a:off x="94438" y="3314654"/>
            <a:ext cx="1385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 26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AF83551-65DA-451B-96C2-BF80613C4CE4}"/>
              </a:ext>
            </a:extLst>
          </p:cNvPr>
          <p:cNvSpPr/>
          <p:nvPr/>
        </p:nvSpPr>
        <p:spPr>
          <a:xfrm>
            <a:off x="134094" y="501363"/>
            <a:ext cx="7314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Q12 - Si vous aviez à donner une note sur 10, reflétant votre appréciation générale de l’établissement qui accueille votre enfant, laquelle serait-elle 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16809D-CBE2-47F2-B3AE-71A53AE5D95F}"/>
              </a:ext>
            </a:extLst>
          </p:cNvPr>
          <p:cNvSpPr/>
          <p:nvPr/>
        </p:nvSpPr>
        <p:spPr>
          <a:xfrm>
            <a:off x="66820" y="4194572"/>
            <a:ext cx="7314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Q9 - Pouvez-vous évaluer votre niveau de satisfaction par rapport au fonctionnement de la crèche qui accueille votre enfant ?</a:t>
            </a:r>
          </a:p>
        </p:txBody>
      </p:sp>
      <p:graphicFrame>
        <p:nvGraphicFramePr>
          <p:cNvPr id="53" name="Q9.X_Recap_M">
            <a:extLst>
              <a:ext uri="{FF2B5EF4-FFF2-40B4-BE49-F238E27FC236}">
                <a16:creationId xmlns:a16="http://schemas.microsoft.com/office/drawing/2014/main" id="{F088883C-F860-4489-A07A-E20826E62B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007357"/>
              </p:ext>
            </p:extLst>
          </p:nvPr>
        </p:nvGraphicFramePr>
        <p:xfrm>
          <a:off x="108223" y="4653108"/>
          <a:ext cx="6755180" cy="5526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4" name="Rectangle 53">
            <a:extLst>
              <a:ext uri="{FF2B5EF4-FFF2-40B4-BE49-F238E27FC236}">
                <a16:creationId xmlns:a16="http://schemas.microsoft.com/office/drawing/2014/main" id="{0FBE595A-0005-47A5-8725-DC615E20BEF5}"/>
              </a:ext>
            </a:extLst>
          </p:cNvPr>
          <p:cNvSpPr/>
          <p:nvPr/>
        </p:nvSpPr>
        <p:spPr>
          <a:xfrm>
            <a:off x="1428479" y="1861068"/>
            <a:ext cx="755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1638650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e 59">
            <a:extLst>
              <a:ext uri="{FF2B5EF4-FFF2-40B4-BE49-F238E27FC236}">
                <a16:creationId xmlns:a16="http://schemas.microsoft.com/office/drawing/2014/main" id="{A3221EEB-4575-4159-9E90-7ED58C94D77B}"/>
              </a:ext>
            </a:extLst>
          </p:cNvPr>
          <p:cNvGrpSpPr/>
          <p:nvPr/>
        </p:nvGrpSpPr>
        <p:grpSpPr>
          <a:xfrm>
            <a:off x="3880463" y="21177"/>
            <a:ext cx="3676622" cy="3518488"/>
            <a:chOff x="-6174" y="-15244"/>
            <a:chExt cx="3780629" cy="353058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19721F1-E5CB-4B3C-B602-43B2B2705157}"/>
                </a:ext>
              </a:extLst>
            </p:cNvPr>
            <p:cNvSpPr/>
            <p:nvPr/>
          </p:nvSpPr>
          <p:spPr>
            <a:xfrm>
              <a:off x="-6174" y="-15244"/>
              <a:ext cx="3780629" cy="3530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aphicFrame>
          <p:nvGraphicFramePr>
            <p:cNvPr id="62" name="Q14_Graph">
              <a:extLst>
                <a:ext uri="{FF2B5EF4-FFF2-40B4-BE49-F238E27FC236}">
                  <a16:creationId xmlns:a16="http://schemas.microsoft.com/office/drawing/2014/main" id="{FA3E4890-2819-49D0-9326-4B0FA6136A7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6473832"/>
                </p:ext>
              </p:extLst>
            </p:nvPr>
          </p:nvGraphicFramePr>
          <p:xfrm>
            <a:off x="326822" y="591242"/>
            <a:ext cx="2717185" cy="26919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4" name="Q14_Texte_OP">
              <a:extLst>
                <a:ext uri="{FF2B5EF4-FFF2-40B4-BE49-F238E27FC236}">
                  <a16:creationId xmlns:a16="http://schemas.microsoft.com/office/drawing/2014/main" id="{B550D83B-1706-4912-8E09-36B3215BF7ED}"/>
                </a:ext>
              </a:extLst>
            </p:cNvPr>
            <p:cNvSpPr txBox="1"/>
            <p:nvPr/>
          </p:nvSpPr>
          <p:spPr>
            <a:xfrm>
              <a:off x="299709" y="1167041"/>
              <a:ext cx="623405" cy="401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>
                  <a:solidFill>
                    <a:srgbClr val="009D9C"/>
                  </a:solidFill>
                  <a:latin typeface="Montserrat" panose="00000500000000000000" pitchFamily="50" charset="0"/>
                </a:rPr>
                <a:t>0%</a:t>
              </a:r>
              <a:endParaRPr lang="fr-FR" sz="2000" b="1" dirty="0">
                <a:solidFill>
                  <a:srgbClr val="009D9C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65" name="Q14_Texte_NPP">
              <a:extLst>
                <a:ext uri="{FF2B5EF4-FFF2-40B4-BE49-F238E27FC236}">
                  <a16:creationId xmlns:a16="http://schemas.microsoft.com/office/drawing/2014/main" id="{F4947432-F660-44ED-BD9A-B831A7B75DAA}"/>
                </a:ext>
              </a:extLst>
            </p:cNvPr>
            <p:cNvSpPr txBox="1"/>
            <p:nvPr/>
          </p:nvSpPr>
          <p:spPr>
            <a:xfrm>
              <a:off x="1338065" y="650785"/>
              <a:ext cx="623405" cy="401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>
                  <a:solidFill>
                    <a:srgbClr val="EC8C45"/>
                  </a:solidFill>
                  <a:latin typeface="Montserrat" panose="00000500000000000000" pitchFamily="50" charset="0"/>
                </a:rPr>
                <a:t>0%</a:t>
              </a:r>
              <a:endParaRPr lang="fr-FR" sz="2000" b="1" dirty="0">
                <a:solidFill>
                  <a:srgbClr val="EC8C45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66" name="Q14_Texte_NCP">
              <a:extLst>
                <a:ext uri="{FF2B5EF4-FFF2-40B4-BE49-F238E27FC236}">
                  <a16:creationId xmlns:a16="http://schemas.microsoft.com/office/drawing/2014/main" id="{776F4BE9-2312-4C38-B989-4CCB4C8A4A7F}"/>
                </a:ext>
              </a:extLst>
            </p:cNvPr>
            <p:cNvSpPr txBox="1"/>
            <p:nvPr/>
          </p:nvSpPr>
          <p:spPr>
            <a:xfrm>
              <a:off x="2678493" y="895375"/>
              <a:ext cx="623405" cy="401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>
                  <a:solidFill>
                    <a:srgbClr val="F1BE48"/>
                  </a:solidFill>
                  <a:latin typeface="Montserrat" panose="00000500000000000000" pitchFamily="50" charset="0"/>
                </a:rPr>
                <a:t>0%</a:t>
              </a:r>
              <a:endParaRPr lang="fr-FR" sz="2000" b="1" dirty="0">
                <a:solidFill>
                  <a:srgbClr val="F1BE48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63" name="Q14_Texte_OC">
              <a:extLst>
                <a:ext uri="{FF2B5EF4-FFF2-40B4-BE49-F238E27FC236}">
                  <a16:creationId xmlns:a16="http://schemas.microsoft.com/office/drawing/2014/main" id="{4226974B-C425-454B-B02B-1586AA48B8CA}"/>
                </a:ext>
              </a:extLst>
            </p:cNvPr>
            <p:cNvSpPr txBox="1"/>
            <p:nvPr/>
          </p:nvSpPr>
          <p:spPr>
            <a:xfrm>
              <a:off x="2722564" y="2486259"/>
              <a:ext cx="949780" cy="401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>
                  <a:solidFill>
                    <a:srgbClr val="2F469C"/>
                  </a:solidFill>
                  <a:latin typeface="Montserrat" panose="00000500000000000000" pitchFamily="50" charset="0"/>
                </a:rPr>
                <a:t>100%</a:t>
              </a:r>
              <a:endParaRPr lang="fr-FR" sz="2000" b="1" dirty="0">
                <a:solidFill>
                  <a:srgbClr val="2F469C"/>
                </a:solidFill>
                <a:latin typeface="Montserrat" panose="00000500000000000000" pitchFamily="50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5B278E4-6176-4D04-855D-A06344923780}"/>
              </a:ext>
            </a:extLst>
          </p:cNvPr>
          <p:cNvSpPr/>
          <p:nvPr/>
        </p:nvSpPr>
        <p:spPr>
          <a:xfrm>
            <a:off x="6343338" y="2849472"/>
            <a:ext cx="117842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b="1" dirty="0">
                <a:solidFill>
                  <a:srgbClr val="2F469C"/>
                </a:solidFill>
                <a:latin typeface="Montserrat" panose="00000500000000000000" pitchFamily="50" charset="0"/>
              </a:rPr>
              <a:t>Oui certainement</a:t>
            </a:r>
          </a:p>
        </p:txBody>
      </p:sp>
      <p:graphicFrame>
        <p:nvGraphicFramePr>
          <p:cNvPr id="200" name="Q11_Graph">
            <a:extLst>
              <a:ext uri="{FF2B5EF4-FFF2-40B4-BE49-F238E27FC236}">
                <a16:creationId xmlns:a16="http://schemas.microsoft.com/office/drawing/2014/main" id="{07A45415-70CB-4C8D-81F2-9A44FBF345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48184"/>
              </p:ext>
            </p:extLst>
          </p:nvPr>
        </p:nvGraphicFramePr>
        <p:xfrm>
          <a:off x="372792" y="4396382"/>
          <a:ext cx="2717185" cy="2691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Groupe 9"/>
          <p:cNvGrpSpPr/>
          <p:nvPr/>
        </p:nvGrpSpPr>
        <p:grpSpPr>
          <a:xfrm>
            <a:off x="12334" y="0"/>
            <a:ext cx="3771726" cy="3518488"/>
            <a:chOff x="3777184" y="0"/>
            <a:chExt cx="3823349" cy="3518488"/>
          </a:xfrm>
        </p:grpSpPr>
        <p:sp>
          <p:nvSpPr>
            <p:cNvPr id="12" name="Rectangle 11"/>
            <p:cNvSpPr/>
            <p:nvPr/>
          </p:nvSpPr>
          <p:spPr>
            <a:xfrm>
              <a:off x="3777184" y="0"/>
              <a:ext cx="3823349" cy="351848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/>
            <p:cNvGrpSpPr/>
            <p:nvPr/>
          </p:nvGrpSpPr>
          <p:grpSpPr>
            <a:xfrm>
              <a:off x="3947379" y="259942"/>
              <a:ext cx="3318829" cy="3200615"/>
              <a:chOff x="3947379" y="259942"/>
              <a:chExt cx="3318829" cy="3200615"/>
            </a:xfrm>
          </p:grpSpPr>
          <p:grpSp>
            <p:nvGrpSpPr>
              <p:cNvPr id="6" name="Groupe 5"/>
              <p:cNvGrpSpPr/>
              <p:nvPr/>
            </p:nvGrpSpPr>
            <p:grpSpPr>
              <a:xfrm>
                <a:off x="5121390" y="259942"/>
                <a:ext cx="1084389" cy="1084389"/>
                <a:chOff x="5083135" y="356647"/>
                <a:chExt cx="1084389" cy="1084389"/>
              </a:xfrm>
            </p:grpSpPr>
            <p:grpSp>
              <p:nvGrpSpPr>
                <p:cNvPr id="22" name="Groupe 21"/>
                <p:cNvGrpSpPr/>
                <p:nvPr/>
              </p:nvGrpSpPr>
              <p:grpSpPr>
                <a:xfrm>
                  <a:off x="5263585" y="1340942"/>
                  <a:ext cx="726817" cy="0"/>
                  <a:chOff x="5345113" y="4606926"/>
                  <a:chExt cx="814388" cy="0"/>
                </a:xfrm>
              </p:grpSpPr>
              <p:sp>
                <p:nvSpPr>
                  <p:cNvPr id="32" name="Line 20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345113" y="4606926"/>
                    <a:ext cx="34925" cy="0"/>
                  </a:xfrm>
                  <a:prstGeom prst="line">
                    <a:avLst/>
                  </a:prstGeom>
                  <a:noFill/>
                  <a:ln w="28575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  <p:sp>
                <p:nvSpPr>
                  <p:cNvPr id="33" name="Line 2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126163" y="4606926"/>
                    <a:ext cx="33338" cy="0"/>
                  </a:xfrm>
                  <a:prstGeom prst="line">
                    <a:avLst/>
                  </a:prstGeom>
                  <a:noFill/>
                  <a:ln w="28575" cap="flat">
                    <a:solidFill>
                      <a:schemeClr val="bg1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GB" dirty="0"/>
                  </a:p>
                </p:txBody>
              </p:sp>
            </p:grpSp>
            <p:sp>
              <p:nvSpPr>
                <p:cNvPr id="41" name="Ellipse 40"/>
                <p:cNvSpPr/>
                <p:nvPr/>
              </p:nvSpPr>
              <p:spPr>
                <a:xfrm>
                  <a:off x="5083135" y="356647"/>
                  <a:ext cx="1084389" cy="1084389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4276882" y="1492588"/>
                <a:ext cx="29893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solidFill>
                      <a:schemeClr val="bg1"/>
                    </a:solidFill>
                    <a:latin typeface="Montserrat" panose="00000500000000000000"/>
                  </a:rPr>
                  <a:t>Taux recommandation </a:t>
                </a:r>
                <a:endParaRPr lang="fr-FR" b="1" dirty="0">
                  <a:latin typeface="Montserrat" panose="00000500000000000000"/>
                </a:endParaRPr>
              </a:p>
            </p:txBody>
          </p:sp>
          <p:cxnSp>
            <p:nvCxnSpPr>
              <p:cNvPr id="4" name="Connecteur droit 3"/>
              <p:cNvCxnSpPr/>
              <p:nvPr/>
            </p:nvCxnSpPr>
            <p:spPr>
              <a:xfrm>
                <a:off x="5229727" y="1890316"/>
                <a:ext cx="804732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ZoneTexte 42"/>
              <p:cNvSpPr txBox="1"/>
              <p:nvPr/>
            </p:nvSpPr>
            <p:spPr>
              <a:xfrm>
                <a:off x="4194697" y="2106340"/>
                <a:ext cx="2917769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000" dirty="0">
                    <a:solidFill>
                      <a:schemeClr val="bg1"/>
                    </a:solidFill>
                    <a:latin typeface="Montserrat" panose="00000500000000000000" pitchFamily="50" charset="0"/>
                  </a:rPr>
                  <a:t>       </a:t>
                </a:r>
                <a:r>
                  <a:rPr lang="fr-FR" sz="1400" b="1" dirty="0">
                    <a:solidFill>
                      <a:schemeClr val="bg1"/>
                    </a:solidFill>
                    <a:latin typeface="Montserrat" panose="00000500000000000000" pitchFamily="50" charset="0"/>
                  </a:rPr>
                  <a:t>des parents recommanderaient leur crèche à d’autres parents</a:t>
                </a:r>
              </a:p>
              <a:p>
                <a:pPr algn="ctr"/>
                <a:endParaRPr lang="fr-FR" sz="1400" dirty="0">
                  <a:solidFill>
                    <a:schemeClr val="bg1"/>
                  </a:solidFill>
                  <a:latin typeface="Montserrat" panose="00000500000000000000" pitchFamily="50" charset="0"/>
                </a:endParaRPr>
              </a:p>
            </p:txBody>
          </p:sp>
          <p:sp>
            <p:nvSpPr>
              <p:cNvPr id="74" name="Q14_Texte">
                <a:extLst>
                  <a:ext uri="{FF2B5EF4-FFF2-40B4-BE49-F238E27FC236}">
                    <a16:creationId xmlns:a16="http://schemas.microsoft.com/office/drawing/2014/main" id="{54778F67-950E-4D1F-8C3B-0D93ECB8101E}"/>
                  </a:ext>
                </a:extLst>
              </p:cNvPr>
              <p:cNvSpPr txBox="1"/>
              <p:nvPr/>
            </p:nvSpPr>
            <p:spPr>
              <a:xfrm>
                <a:off x="3947379" y="2141586"/>
                <a:ext cx="165872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4000">
                    <a:solidFill>
                      <a:schemeClr val="bg1"/>
                    </a:solidFill>
                    <a:latin typeface="Montserrat" panose="00000500000000000000" pitchFamily="50" charset="0"/>
                  </a:rPr>
                  <a:t>100%</a:t>
                </a:r>
                <a:endParaRPr lang="fr-FR" sz="1400" dirty="0">
                  <a:solidFill>
                    <a:schemeClr val="bg1"/>
                  </a:solidFill>
                  <a:latin typeface="Montserrat" panose="00000500000000000000" pitchFamily="50" charset="0"/>
                </a:endParaRPr>
              </a:p>
            </p:txBody>
          </p:sp>
        </p:grpSp>
      </p:grpSp>
      <p:sp>
        <p:nvSpPr>
          <p:cNvPr id="201" name="Freeform 21">
            <a:extLst>
              <a:ext uri="{FF2B5EF4-FFF2-40B4-BE49-F238E27FC236}">
                <a16:creationId xmlns:a16="http://schemas.microsoft.com/office/drawing/2014/main" id="{BEAA85A8-2A15-46DB-BE50-DED0F39859A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60899" y="5789327"/>
            <a:ext cx="796722" cy="720000"/>
          </a:xfrm>
          <a:custGeom>
            <a:avLst/>
            <a:gdLst/>
            <a:ahLst/>
            <a:cxnLst>
              <a:cxn ang="0">
                <a:pos x="170" y="166"/>
              </a:cxn>
              <a:cxn ang="0">
                <a:pos x="148" y="166"/>
              </a:cxn>
              <a:cxn ang="0">
                <a:pos x="233" y="155"/>
              </a:cxn>
              <a:cxn ang="0">
                <a:pos x="233" y="177"/>
              </a:cxn>
              <a:cxn ang="0">
                <a:pos x="233" y="155"/>
              </a:cxn>
              <a:cxn ang="0">
                <a:pos x="199" y="292"/>
              </a:cxn>
              <a:cxn ang="0">
                <a:pos x="286" y="205"/>
              </a:cxn>
              <a:cxn ang="0">
                <a:pos x="193" y="213"/>
              </a:cxn>
              <a:cxn ang="0">
                <a:pos x="190" y="231"/>
              </a:cxn>
              <a:cxn ang="0">
                <a:pos x="171" y="228"/>
              </a:cxn>
              <a:cxn ang="0">
                <a:pos x="204" y="213"/>
              </a:cxn>
              <a:cxn ang="0">
                <a:pos x="226" y="228"/>
              </a:cxn>
              <a:cxn ang="0">
                <a:pos x="207" y="231"/>
              </a:cxn>
              <a:cxn ang="0">
                <a:pos x="204" y="213"/>
              </a:cxn>
              <a:cxn ang="0">
                <a:pos x="216" y="37"/>
              </a:cxn>
              <a:cxn ang="0">
                <a:pos x="201" y="59"/>
              </a:cxn>
              <a:cxn ang="0">
                <a:pos x="186" y="78"/>
              </a:cxn>
              <a:cxn ang="0">
                <a:pos x="205" y="14"/>
              </a:cxn>
              <a:cxn ang="0">
                <a:pos x="174" y="76"/>
              </a:cxn>
              <a:cxn ang="0">
                <a:pos x="136" y="38"/>
              </a:cxn>
              <a:cxn ang="0">
                <a:pos x="160" y="40"/>
              </a:cxn>
              <a:cxn ang="0">
                <a:pos x="175" y="61"/>
              </a:cxn>
              <a:cxn ang="0">
                <a:pos x="174" y="76"/>
              </a:cxn>
              <a:cxn ang="0">
                <a:pos x="215" y="75"/>
              </a:cxn>
              <a:cxn ang="0">
                <a:pos x="235" y="20"/>
              </a:cxn>
              <a:cxn ang="0">
                <a:pos x="241" y="41"/>
              </a:cxn>
              <a:cxn ang="0">
                <a:pos x="399" y="185"/>
              </a:cxn>
              <a:cxn ang="0">
                <a:pos x="199" y="333"/>
              </a:cxn>
              <a:cxn ang="0">
                <a:pos x="0" y="185"/>
              </a:cxn>
              <a:cxn ang="0">
                <a:pos x="135" y="47"/>
              </a:cxn>
              <a:cxn ang="0">
                <a:pos x="53" y="158"/>
              </a:cxn>
              <a:cxn ang="0">
                <a:pos x="22" y="185"/>
              </a:cxn>
              <a:cxn ang="0">
                <a:pos x="53" y="211"/>
              </a:cxn>
              <a:cxn ang="0">
                <a:pos x="344" y="211"/>
              </a:cxn>
              <a:cxn ang="0">
                <a:pos x="365" y="201"/>
              </a:cxn>
              <a:cxn ang="0">
                <a:pos x="362" y="167"/>
              </a:cxn>
              <a:cxn ang="0">
                <a:pos x="344" y="159"/>
              </a:cxn>
              <a:cxn ang="0">
                <a:pos x="232" y="76"/>
              </a:cxn>
            </a:cxnLst>
            <a:rect l="0" t="0" r="r" b="b"/>
            <a:pathLst>
              <a:path w="399" h="333">
                <a:moveTo>
                  <a:pt x="159" y="155"/>
                </a:moveTo>
                <a:cubicBezTo>
                  <a:pt x="165" y="155"/>
                  <a:pt x="170" y="160"/>
                  <a:pt x="170" y="166"/>
                </a:cubicBezTo>
                <a:cubicBezTo>
                  <a:pt x="170" y="172"/>
                  <a:pt x="165" y="177"/>
                  <a:pt x="159" y="177"/>
                </a:cubicBezTo>
                <a:cubicBezTo>
                  <a:pt x="152" y="177"/>
                  <a:pt x="148" y="172"/>
                  <a:pt x="148" y="166"/>
                </a:cubicBezTo>
                <a:cubicBezTo>
                  <a:pt x="148" y="160"/>
                  <a:pt x="152" y="155"/>
                  <a:pt x="159" y="155"/>
                </a:cubicBezTo>
                <a:close/>
                <a:moveTo>
                  <a:pt x="233" y="155"/>
                </a:moveTo>
                <a:cubicBezTo>
                  <a:pt x="239" y="155"/>
                  <a:pt x="244" y="160"/>
                  <a:pt x="244" y="166"/>
                </a:cubicBezTo>
                <a:cubicBezTo>
                  <a:pt x="244" y="172"/>
                  <a:pt x="239" y="177"/>
                  <a:pt x="233" y="177"/>
                </a:cubicBezTo>
                <a:cubicBezTo>
                  <a:pt x="227" y="177"/>
                  <a:pt x="222" y="172"/>
                  <a:pt x="222" y="166"/>
                </a:cubicBezTo>
                <a:cubicBezTo>
                  <a:pt x="222" y="160"/>
                  <a:pt x="227" y="155"/>
                  <a:pt x="233" y="155"/>
                </a:cubicBezTo>
                <a:close/>
                <a:moveTo>
                  <a:pt x="286" y="205"/>
                </a:moveTo>
                <a:cubicBezTo>
                  <a:pt x="285" y="253"/>
                  <a:pt x="247" y="292"/>
                  <a:pt x="199" y="292"/>
                </a:cubicBezTo>
                <a:cubicBezTo>
                  <a:pt x="151" y="292"/>
                  <a:pt x="112" y="253"/>
                  <a:pt x="111" y="205"/>
                </a:cubicBezTo>
                <a:cubicBezTo>
                  <a:pt x="286" y="205"/>
                  <a:pt x="286" y="205"/>
                  <a:pt x="286" y="205"/>
                </a:cubicBezTo>
                <a:close/>
                <a:moveTo>
                  <a:pt x="171" y="213"/>
                </a:moveTo>
                <a:cubicBezTo>
                  <a:pt x="193" y="213"/>
                  <a:pt x="193" y="213"/>
                  <a:pt x="193" y="213"/>
                </a:cubicBezTo>
                <a:cubicBezTo>
                  <a:pt x="193" y="228"/>
                  <a:pt x="193" y="228"/>
                  <a:pt x="193" y="228"/>
                </a:cubicBezTo>
                <a:cubicBezTo>
                  <a:pt x="193" y="230"/>
                  <a:pt x="192" y="231"/>
                  <a:pt x="190" y="231"/>
                </a:cubicBezTo>
                <a:cubicBezTo>
                  <a:pt x="175" y="231"/>
                  <a:pt x="175" y="231"/>
                  <a:pt x="175" y="231"/>
                </a:cubicBezTo>
                <a:cubicBezTo>
                  <a:pt x="173" y="231"/>
                  <a:pt x="171" y="230"/>
                  <a:pt x="171" y="228"/>
                </a:cubicBezTo>
                <a:cubicBezTo>
                  <a:pt x="171" y="213"/>
                  <a:pt x="171" y="213"/>
                  <a:pt x="171" y="213"/>
                </a:cubicBezTo>
                <a:close/>
                <a:moveTo>
                  <a:pt x="204" y="213"/>
                </a:moveTo>
                <a:cubicBezTo>
                  <a:pt x="226" y="213"/>
                  <a:pt x="226" y="213"/>
                  <a:pt x="226" y="213"/>
                </a:cubicBezTo>
                <a:cubicBezTo>
                  <a:pt x="226" y="228"/>
                  <a:pt x="226" y="228"/>
                  <a:pt x="226" y="228"/>
                </a:cubicBezTo>
                <a:cubicBezTo>
                  <a:pt x="226" y="230"/>
                  <a:pt x="224" y="231"/>
                  <a:pt x="222" y="231"/>
                </a:cubicBezTo>
                <a:cubicBezTo>
                  <a:pt x="207" y="231"/>
                  <a:pt x="207" y="231"/>
                  <a:pt x="207" y="231"/>
                </a:cubicBezTo>
                <a:cubicBezTo>
                  <a:pt x="205" y="231"/>
                  <a:pt x="204" y="230"/>
                  <a:pt x="204" y="228"/>
                </a:cubicBezTo>
                <a:cubicBezTo>
                  <a:pt x="204" y="213"/>
                  <a:pt x="204" y="213"/>
                  <a:pt x="204" y="213"/>
                </a:cubicBezTo>
                <a:close/>
                <a:moveTo>
                  <a:pt x="201" y="36"/>
                </a:moveTo>
                <a:cubicBezTo>
                  <a:pt x="206" y="37"/>
                  <a:pt x="211" y="37"/>
                  <a:pt x="216" y="37"/>
                </a:cubicBezTo>
                <a:cubicBezTo>
                  <a:pt x="213" y="44"/>
                  <a:pt x="211" y="52"/>
                  <a:pt x="209" y="59"/>
                </a:cubicBezTo>
                <a:cubicBezTo>
                  <a:pt x="206" y="59"/>
                  <a:pt x="204" y="59"/>
                  <a:pt x="201" y="59"/>
                </a:cubicBezTo>
                <a:cubicBezTo>
                  <a:pt x="201" y="64"/>
                  <a:pt x="202" y="69"/>
                  <a:pt x="203" y="75"/>
                </a:cubicBezTo>
                <a:cubicBezTo>
                  <a:pt x="204" y="86"/>
                  <a:pt x="187" y="89"/>
                  <a:pt x="186" y="78"/>
                </a:cubicBezTo>
                <a:cubicBezTo>
                  <a:pt x="183" y="54"/>
                  <a:pt x="183" y="35"/>
                  <a:pt x="189" y="11"/>
                </a:cubicBezTo>
                <a:cubicBezTo>
                  <a:pt x="191" y="0"/>
                  <a:pt x="208" y="3"/>
                  <a:pt x="205" y="14"/>
                </a:cubicBezTo>
                <a:cubicBezTo>
                  <a:pt x="203" y="22"/>
                  <a:pt x="202" y="29"/>
                  <a:pt x="201" y="36"/>
                </a:cubicBezTo>
                <a:close/>
                <a:moveTo>
                  <a:pt x="174" y="76"/>
                </a:moveTo>
                <a:cubicBezTo>
                  <a:pt x="178" y="86"/>
                  <a:pt x="162" y="93"/>
                  <a:pt x="158" y="83"/>
                </a:cubicBezTo>
                <a:cubicBezTo>
                  <a:pt x="155" y="72"/>
                  <a:pt x="144" y="44"/>
                  <a:pt x="136" y="38"/>
                </a:cubicBezTo>
                <a:cubicBezTo>
                  <a:pt x="128" y="31"/>
                  <a:pt x="140" y="17"/>
                  <a:pt x="148" y="24"/>
                </a:cubicBezTo>
                <a:cubicBezTo>
                  <a:pt x="152" y="28"/>
                  <a:pt x="156" y="34"/>
                  <a:pt x="160" y="40"/>
                </a:cubicBezTo>
                <a:cubicBezTo>
                  <a:pt x="165" y="39"/>
                  <a:pt x="170" y="38"/>
                  <a:pt x="175" y="38"/>
                </a:cubicBezTo>
                <a:cubicBezTo>
                  <a:pt x="175" y="45"/>
                  <a:pt x="175" y="53"/>
                  <a:pt x="175" y="61"/>
                </a:cubicBezTo>
                <a:cubicBezTo>
                  <a:pt x="173" y="61"/>
                  <a:pt x="171" y="61"/>
                  <a:pt x="169" y="62"/>
                </a:cubicBezTo>
                <a:cubicBezTo>
                  <a:pt x="172" y="68"/>
                  <a:pt x="173" y="73"/>
                  <a:pt x="174" y="76"/>
                </a:cubicBezTo>
                <a:close/>
                <a:moveTo>
                  <a:pt x="232" y="76"/>
                </a:moveTo>
                <a:cubicBezTo>
                  <a:pt x="231" y="87"/>
                  <a:pt x="214" y="86"/>
                  <a:pt x="215" y="75"/>
                </a:cubicBezTo>
                <a:cubicBezTo>
                  <a:pt x="216" y="70"/>
                  <a:pt x="217" y="60"/>
                  <a:pt x="220" y="50"/>
                </a:cubicBezTo>
                <a:cubicBezTo>
                  <a:pt x="223" y="39"/>
                  <a:pt x="228" y="28"/>
                  <a:pt x="235" y="20"/>
                </a:cubicBezTo>
                <a:cubicBezTo>
                  <a:pt x="243" y="12"/>
                  <a:pt x="255" y="23"/>
                  <a:pt x="247" y="31"/>
                </a:cubicBezTo>
                <a:cubicBezTo>
                  <a:pt x="245" y="34"/>
                  <a:pt x="243" y="37"/>
                  <a:pt x="241" y="41"/>
                </a:cubicBezTo>
                <a:cubicBezTo>
                  <a:pt x="296" y="54"/>
                  <a:pt x="346" y="89"/>
                  <a:pt x="364" y="145"/>
                </a:cubicBezTo>
                <a:cubicBezTo>
                  <a:pt x="384" y="147"/>
                  <a:pt x="399" y="164"/>
                  <a:pt x="399" y="185"/>
                </a:cubicBezTo>
                <a:cubicBezTo>
                  <a:pt x="399" y="205"/>
                  <a:pt x="384" y="222"/>
                  <a:pt x="364" y="225"/>
                </a:cubicBezTo>
                <a:cubicBezTo>
                  <a:pt x="341" y="294"/>
                  <a:pt x="269" y="333"/>
                  <a:pt x="199" y="333"/>
                </a:cubicBezTo>
                <a:cubicBezTo>
                  <a:pt x="128" y="333"/>
                  <a:pt x="56" y="294"/>
                  <a:pt x="33" y="225"/>
                </a:cubicBezTo>
                <a:cubicBezTo>
                  <a:pt x="14" y="221"/>
                  <a:pt x="0" y="205"/>
                  <a:pt x="0" y="185"/>
                </a:cubicBezTo>
                <a:cubicBezTo>
                  <a:pt x="0" y="165"/>
                  <a:pt x="14" y="148"/>
                  <a:pt x="33" y="145"/>
                </a:cubicBezTo>
                <a:cubicBezTo>
                  <a:pt x="49" y="97"/>
                  <a:pt x="88" y="63"/>
                  <a:pt x="135" y="47"/>
                </a:cubicBezTo>
                <a:cubicBezTo>
                  <a:pt x="138" y="54"/>
                  <a:pt x="141" y="61"/>
                  <a:pt x="144" y="68"/>
                </a:cubicBezTo>
                <a:cubicBezTo>
                  <a:pt x="102" y="82"/>
                  <a:pt x="65" y="113"/>
                  <a:pt x="53" y="158"/>
                </a:cubicBezTo>
                <a:cubicBezTo>
                  <a:pt x="51" y="166"/>
                  <a:pt x="46" y="167"/>
                  <a:pt x="39" y="167"/>
                </a:cubicBezTo>
                <a:cubicBezTo>
                  <a:pt x="30" y="167"/>
                  <a:pt x="22" y="175"/>
                  <a:pt x="22" y="185"/>
                </a:cubicBezTo>
                <a:cubicBezTo>
                  <a:pt x="22" y="196"/>
                  <a:pt x="31" y="203"/>
                  <a:pt x="42" y="202"/>
                </a:cubicBezTo>
                <a:cubicBezTo>
                  <a:pt x="47" y="202"/>
                  <a:pt x="52" y="206"/>
                  <a:pt x="53" y="211"/>
                </a:cubicBezTo>
                <a:cubicBezTo>
                  <a:pt x="69" y="275"/>
                  <a:pt x="136" y="310"/>
                  <a:pt x="199" y="310"/>
                </a:cubicBezTo>
                <a:cubicBezTo>
                  <a:pt x="261" y="310"/>
                  <a:pt x="328" y="275"/>
                  <a:pt x="344" y="211"/>
                </a:cubicBezTo>
                <a:cubicBezTo>
                  <a:pt x="345" y="206"/>
                  <a:pt x="349" y="202"/>
                  <a:pt x="355" y="202"/>
                </a:cubicBezTo>
                <a:cubicBezTo>
                  <a:pt x="359" y="202"/>
                  <a:pt x="360" y="203"/>
                  <a:pt x="365" y="201"/>
                </a:cubicBezTo>
                <a:cubicBezTo>
                  <a:pt x="372" y="198"/>
                  <a:pt x="376" y="192"/>
                  <a:pt x="376" y="185"/>
                </a:cubicBezTo>
                <a:cubicBezTo>
                  <a:pt x="376" y="176"/>
                  <a:pt x="370" y="169"/>
                  <a:pt x="362" y="167"/>
                </a:cubicBezTo>
                <a:cubicBezTo>
                  <a:pt x="359" y="167"/>
                  <a:pt x="358" y="167"/>
                  <a:pt x="355" y="167"/>
                </a:cubicBezTo>
                <a:cubicBezTo>
                  <a:pt x="350" y="167"/>
                  <a:pt x="345" y="164"/>
                  <a:pt x="344" y="159"/>
                </a:cubicBezTo>
                <a:cubicBezTo>
                  <a:pt x="331" y="107"/>
                  <a:pt x="285" y="74"/>
                  <a:pt x="234" y="63"/>
                </a:cubicBezTo>
                <a:cubicBezTo>
                  <a:pt x="233" y="68"/>
                  <a:pt x="233" y="73"/>
                  <a:pt x="232" y="76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GB" sz="1200">
              <a:solidFill>
                <a:srgbClr val="292929"/>
              </a:solidFill>
              <a:latin typeface="Arial" charset="0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74B1BBF5-F9CB-4443-9077-D7A512929057}"/>
              </a:ext>
            </a:extLst>
          </p:cNvPr>
          <p:cNvSpPr/>
          <p:nvPr/>
        </p:nvSpPr>
        <p:spPr>
          <a:xfrm>
            <a:off x="0" y="7254819"/>
            <a:ext cx="7561263" cy="29053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" panose="00000500000000000000" pitchFamily="50" charset="0"/>
            </a:endParaRPr>
          </a:p>
        </p:txBody>
      </p:sp>
      <p:graphicFrame>
        <p:nvGraphicFramePr>
          <p:cNvPr id="203" name="Q16_Graph_ST1-5">
            <a:extLst>
              <a:ext uri="{FF2B5EF4-FFF2-40B4-BE49-F238E27FC236}">
                <a16:creationId xmlns:a16="http://schemas.microsoft.com/office/drawing/2014/main" id="{63805038-11FA-4043-89CD-A331CB6AB6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922060"/>
              </p:ext>
            </p:extLst>
          </p:nvPr>
        </p:nvGraphicFramePr>
        <p:xfrm>
          <a:off x="5364807" y="8262469"/>
          <a:ext cx="1580802" cy="1566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4" name="Q16_Graph_10">
            <a:extLst>
              <a:ext uri="{FF2B5EF4-FFF2-40B4-BE49-F238E27FC236}">
                <a16:creationId xmlns:a16="http://schemas.microsoft.com/office/drawing/2014/main" id="{83FB30B7-7927-4A49-9961-F7B47F50FE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418178"/>
              </p:ext>
            </p:extLst>
          </p:nvPr>
        </p:nvGraphicFramePr>
        <p:xfrm>
          <a:off x="3089870" y="8011340"/>
          <a:ext cx="1971052" cy="1952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5" name="Q16_Graph">
            <a:extLst>
              <a:ext uri="{FF2B5EF4-FFF2-40B4-BE49-F238E27FC236}">
                <a16:creationId xmlns:a16="http://schemas.microsoft.com/office/drawing/2014/main" id="{B0156C62-531F-4562-8550-45BF440FE2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186042"/>
              </p:ext>
            </p:extLst>
          </p:nvPr>
        </p:nvGraphicFramePr>
        <p:xfrm>
          <a:off x="587815" y="7659607"/>
          <a:ext cx="2409555" cy="2387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6" name="Q16_Texte">
            <a:extLst>
              <a:ext uri="{FF2B5EF4-FFF2-40B4-BE49-F238E27FC236}">
                <a16:creationId xmlns:a16="http://schemas.microsoft.com/office/drawing/2014/main" id="{19A218A3-13B9-446B-A545-74DE9ED89E0F}"/>
              </a:ext>
            </a:extLst>
          </p:cNvPr>
          <p:cNvSpPr txBox="1"/>
          <p:nvPr/>
        </p:nvSpPr>
        <p:spPr>
          <a:xfrm>
            <a:off x="1229557" y="8127089"/>
            <a:ext cx="1127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>
                <a:solidFill>
                  <a:schemeClr val="tx2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8,8</a:t>
            </a:r>
            <a:endParaRPr lang="fr-FR" sz="2800" b="1" dirty="0">
              <a:solidFill>
                <a:schemeClr val="tx2">
                  <a:lumMod val="60000"/>
                  <a:lumOff val="40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207" name="Q16_Texte_10">
            <a:extLst>
              <a:ext uri="{FF2B5EF4-FFF2-40B4-BE49-F238E27FC236}">
                <a16:creationId xmlns:a16="http://schemas.microsoft.com/office/drawing/2014/main" id="{E6588F8C-A1B4-4B53-9BC3-D474E2EC9E4C}"/>
              </a:ext>
            </a:extLst>
          </p:cNvPr>
          <p:cNvSpPr txBox="1"/>
          <p:nvPr/>
        </p:nvSpPr>
        <p:spPr>
          <a:xfrm>
            <a:off x="3669836" y="8576761"/>
            <a:ext cx="811119" cy="523220"/>
          </a:xfrm>
          <a:prstGeom prst="rect">
            <a:avLst/>
          </a:prstGeom>
          <a:noFill/>
        </p:spPr>
        <p:txBody>
          <a:bodyPr wrap="none" lIns="0" rIns="0" rtlCol="0" anchor="ctr" anchorCtr="0">
            <a:spAutoFit/>
          </a:bodyPr>
          <a:lstStyle/>
          <a:p>
            <a:pPr algn="ctr"/>
            <a:r>
              <a:rPr lang="fr-FR" sz="2800" b="1">
                <a:solidFill>
                  <a:srgbClr val="2F469C"/>
                </a:solidFill>
                <a:latin typeface="Montserrat" panose="00000500000000000000" pitchFamily="50" charset="0"/>
              </a:rPr>
              <a:t>58%</a:t>
            </a:r>
            <a:endParaRPr lang="fr-FR" sz="2800" b="1" dirty="0">
              <a:solidFill>
                <a:srgbClr val="2F469C"/>
              </a:solidFill>
              <a:latin typeface="Montserrat" panose="00000500000000000000" pitchFamily="50" charset="0"/>
            </a:endParaRPr>
          </a:p>
        </p:txBody>
      </p:sp>
      <p:sp>
        <p:nvSpPr>
          <p:cNvPr id="208" name="Q16_Texte_ST1-5">
            <a:extLst>
              <a:ext uri="{FF2B5EF4-FFF2-40B4-BE49-F238E27FC236}">
                <a16:creationId xmlns:a16="http://schemas.microsoft.com/office/drawing/2014/main" id="{EA066F6E-0D73-4BD3-87AB-EA2DA982ED77}"/>
              </a:ext>
            </a:extLst>
          </p:cNvPr>
          <p:cNvSpPr txBox="1"/>
          <p:nvPr/>
        </p:nvSpPr>
        <p:spPr>
          <a:xfrm>
            <a:off x="5912797" y="8651610"/>
            <a:ext cx="504945" cy="461665"/>
          </a:xfrm>
          <a:prstGeom prst="rect">
            <a:avLst/>
          </a:prstGeom>
          <a:noFill/>
        </p:spPr>
        <p:txBody>
          <a:bodyPr wrap="none" lIns="0" rIns="0" rtlCol="0" anchor="ctr" anchorCtr="0">
            <a:spAutoFit/>
          </a:bodyPr>
          <a:lstStyle/>
          <a:p>
            <a:pPr algn="ctr"/>
            <a:r>
              <a:rPr lang="fr-FR" sz="2400" b="1">
                <a:solidFill>
                  <a:schemeClr val="bg2"/>
                </a:solidFill>
                <a:latin typeface="Montserrat" panose="00000500000000000000" pitchFamily="50" charset="0"/>
              </a:rPr>
              <a:t>4%</a:t>
            </a:r>
            <a:endParaRPr lang="fr-FR" sz="2400" b="1" dirty="0">
              <a:solidFill>
                <a:schemeClr val="bg2"/>
              </a:solidFill>
              <a:latin typeface="Montserrat" panose="00000500000000000000" pitchFamily="50" charset="0"/>
            </a:endParaRPr>
          </a:p>
        </p:txBody>
      </p:sp>
      <p:sp>
        <p:nvSpPr>
          <p:cNvPr id="212" name="ZoneTexte 211">
            <a:extLst>
              <a:ext uri="{FF2B5EF4-FFF2-40B4-BE49-F238E27FC236}">
                <a16:creationId xmlns:a16="http://schemas.microsoft.com/office/drawing/2014/main" id="{E006EA5E-30AA-4672-96C4-7774A2FF1AE5}"/>
              </a:ext>
            </a:extLst>
          </p:cNvPr>
          <p:cNvSpPr txBox="1"/>
          <p:nvPr/>
        </p:nvSpPr>
        <p:spPr>
          <a:xfrm>
            <a:off x="663053" y="9811196"/>
            <a:ext cx="2134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ontserrat" panose="00000500000000000000" pitchFamily="50" charset="0"/>
              </a:rPr>
              <a:t>Moyenne</a:t>
            </a:r>
          </a:p>
        </p:txBody>
      </p:sp>
      <p:sp>
        <p:nvSpPr>
          <p:cNvPr id="213" name="ZoneTexte 212">
            <a:extLst>
              <a:ext uri="{FF2B5EF4-FFF2-40B4-BE49-F238E27FC236}">
                <a16:creationId xmlns:a16="http://schemas.microsoft.com/office/drawing/2014/main" id="{C83767BA-ED6C-4EAC-8CD2-75BC3F57EFC7}"/>
              </a:ext>
            </a:extLst>
          </p:cNvPr>
          <p:cNvSpPr txBox="1"/>
          <p:nvPr/>
        </p:nvSpPr>
        <p:spPr>
          <a:xfrm>
            <a:off x="2806089" y="9811196"/>
            <a:ext cx="2630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ontserrat" panose="00000500000000000000" pitchFamily="50" charset="0"/>
              </a:rPr>
              <a:t>% note 10</a:t>
            </a:r>
          </a:p>
        </p:txBody>
      </p:sp>
      <p:sp>
        <p:nvSpPr>
          <p:cNvPr id="214" name="ZoneTexte 213">
            <a:extLst>
              <a:ext uri="{FF2B5EF4-FFF2-40B4-BE49-F238E27FC236}">
                <a16:creationId xmlns:a16="http://schemas.microsoft.com/office/drawing/2014/main" id="{FDA69C01-9398-4558-A5CB-96F85099C713}"/>
              </a:ext>
            </a:extLst>
          </p:cNvPr>
          <p:cNvSpPr txBox="1"/>
          <p:nvPr/>
        </p:nvSpPr>
        <p:spPr>
          <a:xfrm>
            <a:off x="5151584" y="9811196"/>
            <a:ext cx="2013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Montserrat" panose="00000500000000000000" pitchFamily="50" charset="0"/>
              </a:rPr>
              <a:t>% notes 1 à 5</a:t>
            </a: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C1FF9AAA-C98D-4DE5-AD87-F737E25E93B6}"/>
              </a:ext>
            </a:extLst>
          </p:cNvPr>
          <p:cNvGrpSpPr/>
          <p:nvPr/>
        </p:nvGrpSpPr>
        <p:grpSpPr>
          <a:xfrm>
            <a:off x="1738777" y="9439527"/>
            <a:ext cx="65107" cy="341866"/>
            <a:chOff x="1738777" y="9439527"/>
            <a:chExt cx="65107" cy="341866"/>
          </a:xfrm>
          <a:solidFill>
            <a:schemeClr val="tx2"/>
          </a:solidFill>
        </p:grpSpPr>
        <p:sp>
          <p:nvSpPr>
            <p:cNvPr id="216" name="Ellipse 215">
              <a:extLst>
                <a:ext uri="{FF2B5EF4-FFF2-40B4-BE49-F238E27FC236}">
                  <a16:creationId xmlns:a16="http://schemas.microsoft.com/office/drawing/2014/main" id="{8A6BEDE9-1332-42F7-AFA2-F13A02DB0714}"/>
                </a:ext>
              </a:extLst>
            </p:cNvPr>
            <p:cNvSpPr/>
            <p:nvPr/>
          </p:nvSpPr>
          <p:spPr>
            <a:xfrm>
              <a:off x="1738777" y="9716286"/>
              <a:ext cx="65107" cy="6510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" panose="00000500000000000000" pitchFamily="50" charset="0"/>
              </a:endParaRPr>
            </a:p>
          </p:txBody>
        </p:sp>
        <p:cxnSp>
          <p:nvCxnSpPr>
            <p:cNvPr id="217" name="Connecteur droit 216">
              <a:extLst>
                <a:ext uri="{FF2B5EF4-FFF2-40B4-BE49-F238E27FC236}">
                  <a16:creationId xmlns:a16="http://schemas.microsoft.com/office/drawing/2014/main" id="{FBA289CF-7D51-468A-AAC3-0B46D8AA04CA}"/>
                </a:ext>
              </a:extLst>
            </p:cNvPr>
            <p:cNvCxnSpPr/>
            <p:nvPr/>
          </p:nvCxnSpPr>
          <p:spPr>
            <a:xfrm>
              <a:off x="1771330" y="9439527"/>
              <a:ext cx="0" cy="276759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5644E0A7-229F-44BA-B27A-50D9EAB79035}"/>
              </a:ext>
            </a:extLst>
          </p:cNvPr>
          <p:cNvGrpSpPr/>
          <p:nvPr/>
        </p:nvGrpSpPr>
        <p:grpSpPr>
          <a:xfrm>
            <a:off x="4034910" y="9474504"/>
            <a:ext cx="74829" cy="327276"/>
            <a:chOff x="4034910" y="9474504"/>
            <a:chExt cx="74829" cy="327276"/>
          </a:xfrm>
          <a:solidFill>
            <a:schemeClr val="tx2"/>
          </a:solidFill>
        </p:grpSpPr>
        <p:sp>
          <p:nvSpPr>
            <p:cNvPr id="219" name="Ellipse 218">
              <a:extLst>
                <a:ext uri="{FF2B5EF4-FFF2-40B4-BE49-F238E27FC236}">
                  <a16:creationId xmlns:a16="http://schemas.microsoft.com/office/drawing/2014/main" id="{05F75D4C-0DC4-4C37-86F5-CE1F86E6D91C}"/>
                </a:ext>
              </a:extLst>
            </p:cNvPr>
            <p:cNvSpPr/>
            <p:nvPr/>
          </p:nvSpPr>
          <p:spPr>
            <a:xfrm>
              <a:off x="4034910" y="9726951"/>
              <a:ext cx="74829" cy="748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" panose="00000500000000000000" pitchFamily="50" charset="0"/>
              </a:endParaRPr>
            </a:p>
          </p:txBody>
        </p:sp>
        <p:cxnSp>
          <p:nvCxnSpPr>
            <p:cNvPr id="220" name="Connecteur droit 219">
              <a:extLst>
                <a:ext uri="{FF2B5EF4-FFF2-40B4-BE49-F238E27FC236}">
                  <a16:creationId xmlns:a16="http://schemas.microsoft.com/office/drawing/2014/main" id="{331D4FB1-4479-4491-A62B-17FCEFEBCD87}"/>
                </a:ext>
              </a:extLst>
            </p:cNvPr>
            <p:cNvCxnSpPr>
              <a:cxnSpLocks/>
              <a:endCxn id="219" idx="0"/>
            </p:cNvCxnSpPr>
            <p:nvPr/>
          </p:nvCxnSpPr>
          <p:spPr>
            <a:xfrm>
              <a:off x="4072325" y="9474504"/>
              <a:ext cx="0" cy="252447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1" name="Rectangle 220">
            <a:extLst>
              <a:ext uri="{FF2B5EF4-FFF2-40B4-BE49-F238E27FC236}">
                <a16:creationId xmlns:a16="http://schemas.microsoft.com/office/drawing/2014/main" id="{C6B13726-3BDD-49BE-A889-CF865448F10A}"/>
              </a:ext>
            </a:extLst>
          </p:cNvPr>
          <p:cNvSpPr/>
          <p:nvPr/>
        </p:nvSpPr>
        <p:spPr>
          <a:xfrm>
            <a:off x="-18547" y="7299781"/>
            <a:ext cx="7586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Q16. Diriez-vous que les outils de communication mis à disposition par votre crèche vous sont utiles en tant que parents ?</a:t>
            </a:r>
            <a:endParaRPr lang="fr-FR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2" name="Q16_Base">
            <a:extLst>
              <a:ext uri="{FF2B5EF4-FFF2-40B4-BE49-F238E27FC236}">
                <a16:creationId xmlns:a16="http://schemas.microsoft.com/office/drawing/2014/main" id="{DB8A3F95-9697-4D7D-B906-940B4F0723F7}"/>
              </a:ext>
            </a:extLst>
          </p:cNvPr>
          <p:cNvSpPr/>
          <p:nvPr/>
        </p:nvSpPr>
        <p:spPr>
          <a:xfrm>
            <a:off x="90783" y="9883204"/>
            <a:ext cx="1385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 26</a:t>
            </a:r>
            <a:endParaRPr lang="fr-FR" sz="1100" dirty="0">
              <a:latin typeface="Montserrat" panose="020B0604020202020204" charset="0"/>
            </a:endParaRPr>
          </a:p>
        </p:txBody>
      </p:sp>
      <p:pic>
        <p:nvPicPr>
          <p:cNvPr id="223" name="Image 222">
            <a:extLst>
              <a:ext uri="{FF2B5EF4-FFF2-40B4-BE49-F238E27FC236}">
                <a16:creationId xmlns:a16="http://schemas.microsoft.com/office/drawing/2014/main" id="{13EB732F-A220-4741-816A-ADC6F337C0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902" y="10263611"/>
            <a:ext cx="1876981" cy="339673"/>
          </a:xfrm>
          <a:prstGeom prst="rect">
            <a:avLst/>
          </a:prstGeom>
        </p:spPr>
      </p:pic>
      <p:pic>
        <p:nvPicPr>
          <p:cNvPr id="224" name="Image 223" descr="LOGO FFEC">
            <a:extLst>
              <a:ext uri="{FF2B5EF4-FFF2-40B4-BE49-F238E27FC236}">
                <a16:creationId xmlns:a16="http://schemas.microsoft.com/office/drawing/2014/main" id="{824A92D3-8B31-4CA9-A425-E153DFEB565B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23" y="10255113"/>
            <a:ext cx="1005288" cy="3481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Groupe 49">
            <a:extLst>
              <a:ext uri="{FF2B5EF4-FFF2-40B4-BE49-F238E27FC236}">
                <a16:creationId xmlns:a16="http://schemas.microsoft.com/office/drawing/2014/main" id="{0B27225D-8369-4186-9BE3-002051030932}"/>
              </a:ext>
            </a:extLst>
          </p:cNvPr>
          <p:cNvGrpSpPr/>
          <p:nvPr/>
        </p:nvGrpSpPr>
        <p:grpSpPr>
          <a:xfrm>
            <a:off x="6135573" y="9449978"/>
            <a:ext cx="74829" cy="327276"/>
            <a:chOff x="6135573" y="9449978"/>
            <a:chExt cx="74829" cy="327276"/>
          </a:xfrm>
          <a:solidFill>
            <a:schemeClr val="tx2"/>
          </a:solidFill>
        </p:grpSpPr>
        <p:sp>
          <p:nvSpPr>
            <p:cNvPr id="225" name="Ellipse 224">
              <a:extLst>
                <a:ext uri="{FF2B5EF4-FFF2-40B4-BE49-F238E27FC236}">
                  <a16:creationId xmlns:a16="http://schemas.microsoft.com/office/drawing/2014/main" id="{E2DE62A8-3643-44FF-BF33-B8898D8188AB}"/>
                </a:ext>
              </a:extLst>
            </p:cNvPr>
            <p:cNvSpPr/>
            <p:nvPr/>
          </p:nvSpPr>
          <p:spPr>
            <a:xfrm>
              <a:off x="6135573" y="9702425"/>
              <a:ext cx="74829" cy="7482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Montserrat" panose="00000500000000000000" pitchFamily="50" charset="0"/>
              </a:endParaRPr>
            </a:p>
          </p:txBody>
        </p:sp>
        <p:cxnSp>
          <p:nvCxnSpPr>
            <p:cNvPr id="226" name="Connecteur droit 225">
              <a:extLst>
                <a:ext uri="{FF2B5EF4-FFF2-40B4-BE49-F238E27FC236}">
                  <a16:creationId xmlns:a16="http://schemas.microsoft.com/office/drawing/2014/main" id="{F22E84BD-58BE-436C-8C6B-6CE4A0BFD32F}"/>
                </a:ext>
              </a:extLst>
            </p:cNvPr>
            <p:cNvCxnSpPr>
              <a:cxnSpLocks/>
              <a:endCxn id="225" idx="0"/>
            </p:cNvCxnSpPr>
            <p:nvPr/>
          </p:nvCxnSpPr>
          <p:spPr>
            <a:xfrm>
              <a:off x="6172988" y="9449978"/>
              <a:ext cx="0" cy="252447"/>
            </a:xfrm>
            <a:prstGeom prst="line">
              <a:avLst/>
            </a:prstGeom>
            <a:grpFill/>
            <a:ln w="254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Nom_Entreprise">
            <a:extLst>
              <a:ext uri="{FF2B5EF4-FFF2-40B4-BE49-F238E27FC236}">
                <a16:creationId xmlns:a16="http://schemas.microsoft.com/office/drawing/2014/main" id="{D3A8135A-80B9-4B02-8F45-A5CBA44B3E45}"/>
              </a:ext>
            </a:extLst>
          </p:cNvPr>
          <p:cNvSpPr txBox="1"/>
          <p:nvPr/>
        </p:nvSpPr>
        <p:spPr>
          <a:xfrm>
            <a:off x="2009123" y="10295507"/>
            <a:ext cx="3219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latin typeface="Montserrat" panose="020B0604020202020204" charset="0"/>
              </a:rPr>
              <a:t>LES PETITES CRECHES</a:t>
            </a:r>
            <a:endParaRPr lang="fr-FR" sz="1200" dirty="0">
              <a:latin typeface="Montserrat" panose="020B0604020202020204" charset="0"/>
            </a:endParaRPr>
          </a:p>
        </p:txBody>
      </p:sp>
      <p:sp>
        <p:nvSpPr>
          <p:cNvPr id="78" name="Q11_Base">
            <a:extLst>
              <a:ext uri="{FF2B5EF4-FFF2-40B4-BE49-F238E27FC236}">
                <a16:creationId xmlns:a16="http://schemas.microsoft.com/office/drawing/2014/main" id="{598DCC08-D8BE-4AC7-98CA-AE9A68BBB85F}"/>
              </a:ext>
            </a:extLst>
          </p:cNvPr>
          <p:cNvSpPr/>
          <p:nvPr/>
        </p:nvSpPr>
        <p:spPr>
          <a:xfrm>
            <a:off x="18775" y="6975367"/>
            <a:ext cx="1385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 27</a:t>
            </a:r>
            <a:endParaRPr lang="fr-FR" sz="1100" dirty="0">
              <a:latin typeface="Montserrat" panose="020B060402020202020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3A4F1D9-CAE1-4A32-A91F-613CF45A057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0631" y="3517900"/>
            <a:ext cx="3759298" cy="3727542"/>
          </a:xfrm>
          <a:prstGeom prst="rect">
            <a:avLst/>
          </a:prstGeom>
        </p:spPr>
      </p:pic>
      <p:pic>
        <p:nvPicPr>
          <p:cNvPr id="82" name="Picture 12" descr="http://www.silhouettesclipart.com/images/Family-Silhouette-clip-art.jpg">
            <a:extLst>
              <a:ext uri="{FF2B5EF4-FFF2-40B4-BE49-F238E27FC236}">
                <a16:creationId xmlns:a16="http://schemas.microsoft.com/office/drawing/2014/main" id="{D11E2F26-2D9E-41E1-ADCE-C0B5AFF33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26834" y="388004"/>
            <a:ext cx="864096" cy="85518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ZoneTexte 89">
            <a:extLst>
              <a:ext uri="{FF2B5EF4-FFF2-40B4-BE49-F238E27FC236}">
                <a16:creationId xmlns:a16="http://schemas.microsoft.com/office/drawing/2014/main" id="{B33F6BEE-55C2-468E-9F64-90F291CFB475}"/>
              </a:ext>
            </a:extLst>
          </p:cNvPr>
          <p:cNvSpPr txBox="1"/>
          <p:nvPr/>
        </p:nvSpPr>
        <p:spPr>
          <a:xfrm>
            <a:off x="56908" y="3536987"/>
            <a:ext cx="3795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5"/>
                </a:solidFill>
                <a:latin typeface="Montserrat" panose="020B0604020202020204"/>
              </a:rPr>
              <a:t>Q11. Avez-vous le sentiment que votre/vos enfant(s) est/sont heureux d’aller à la crèche ?</a:t>
            </a:r>
          </a:p>
        </p:txBody>
      </p: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D9339F80-21E3-4B47-8CE3-3BA674586891}"/>
              </a:ext>
            </a:extLst>
          </p:cNvPr>
          <p:cNvGrpSpPr/>
          <p:nvPr/>
        </p:nvGrpSpPr>
        <p:grpSpPr>
          <a:xfrm>
            <a:off x="5238563" y="2047378"/>
            <a:ext cx="771525" cy="773113"/>
            <a:chOff x="6850063" y="4271963"/>
            <a:chExt cx="771525" cy="773113"/>
          </a:xfrm>
        </p:grpSpPr>
        <p:sp>
          <p:nvSpPr>
            <p:cNvPr id="68" name="Oval 118">
              <a:extLst>
                <a:ext uri="{FF2B5EF4-FFF2-40B4-BE49-F238E27FC236}">
                  <a16:creationId xmlns:a16="http://schemas.microsoft.com/office/drawing/2014/main" id="{4FA7E4B0-9432-4469-BC34-382891DDB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9288" y="4421188"/>
              <a:ext cx="474663" cy="474663"/>
            </a:xfrm>
            <a:prstGeom prst="ellipse">
              <a:avLst/>
            </a:prstGeom>
            <a:noFill/>
            <a:ln w="34925" cap="flat">
              <a:solidFill>
                <a:srgbClr val="505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19">
              <a:extLst>
                <a:ext uri="{FF2B5EF4-FFF2-40B4-BE49-F238E27FC236}">
                  <a16:creationId xmlns:a16="http://schemas.microsoft.com/office/drawing/2014/main" id="{8B2A690E-3286-44CB-B6E0-516CAD446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0888" y="4487863"/>
              <a:ext cx="271463" cy="288925"/>
            </a:xfrm>
            <a:custGeom>
              <a:avLst/>
              <a:gdLst>
                <a:gd name="T0" fmla="*/ 28 w 64"/>
                <a:gd name="T1" fmla="*/ 52 h 68"/>
                <a:gd name="T2" fmla="*/ 40 w 64"/>
                <a:gd name="T3" fmla="*/ 32 h 68"/>
                <a:gd name="T4" fmla="*/ 40 w 64"/>
                <a:gd name="T5" fmla="*/ 28 h 68"/>
                <a:gd name="T6" fmla="*/ 42 w 64"/>
                <a:gd name="T7" fmla="*/ 16 h 68"/>
                <a:gd name="T8" fmla="*/ 28 w 64"/>
                <a:gd name="T9" fmla="*/ 4 h 68"/>
                <a:gd name="T10" fmla="*/ 28 w 64"/>
                <a:gd name="T11" fmla="*/ 8 h 68"/>
                <a:gd name="T12" fmla="*/ 11 w 64"/>
                <a:gd name="T13" fmla="*/ 28 h 68"/>
                <a:gd name="T14" fmla="*/ 0 w 64"/>
                <a:gd name="T15" fmla="*/ 28 h 68"/>
                <a:gd name="T16" fmla="*/ 0 w 64"/>
                <a:gd name="T17" fmla="*/ 64 h 68"/>
                <a:gd name="T18" fmla="*/ 12 w 64"/>
                <a:gd name="T19" fmla="*/ 64 h 68"/>
                <a:gd name="T20" fmla="*/ 24 w 64"/>
                <a:gd name="T21" fmla="*/ 68 h 68"/>
                <a:gd name="T22" fmla="*/ 54 w 64"/>
                <a:gd name="T23" fmla="*/ 68 h 68"/>
                <a:gd name="T24" fmla="*/ 59 w 64"/>
                <a:gd name="T25" fmla="*/ 62 h 68"/>
                <a:gd name="T26" fmla="*/ 63 w 64"/>
                <a:gd name="T27" fmla="*/ 38 h 68"/>
                <a:gd name="T28" fmla="*/ 55 w 64"/>
                <a:gd name="T29" fmla="*/ 28 h 68"/>
                <a:gd name="T30" fmla="*/ 48 w 64"/>
                <a:gd name="T31" fmla="*/ 2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68">
                  <a:moveTo>
                    <a:pt x="28" y="52"/>
                  </a:moveTo>
                  <a:cubicBezTo>
                    <a:pt x="35" y="47"/>
                    <a:pt x="40" y="40"/>
                    <a:pt x="40" y="32"/>
                  </a:cubicBezTo>
                  <a:cubicBezTo>
                    <a:pt x="40" y="32"/>
                    <a:pt x="40" y="29"/>
                    <a:pt x="40" y="28"/>
                  </a:cubicBezTo>
                  <a:cubicBezTo>
                    <a:pt x="40" y="27"/>
                    <a:pt x="42" y="22"/>
                    <a:pt x="42" y="16"/>
                  </a:cubicBezTo>
                  <a:cubicBezTo>
                    <a:pt x="42" y="1"/>
                    <a:pt x="28" y="0"/>
                    <a:pt x="28" y="4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17"/>
                    <a:pt x="15" y="28"/>
                    <a:pt x="11" y="28"/>
                  </a:cubicBezTo>
                  <a:cubicBezTo>
                    <a:pt x="9" y="28"/>
                    <a:pt x="0" y="28"/>
                    <a:pt x="0" y="2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8" y="64"/>
                    <a:pt x="16" y="68"/>
                    <a:pt x="24" y="68"/>
                  </a:cubicBezTo>
                  <a:cubicBezTo>
                    <a:pt x="26" y="68"/>
                    <a:pt x="54" y="68"/>
                    <a:pt x="54" y="68"/>
                  </a:cubicBezTo>
                  <a:cubicBezTo>
                    <a:pt x="56" y="68"/>
                    <a:pt x="59" y="65"/>
                    <a:pt x="59" y="62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4" y="33"/>
                    <a:pt x="60" y="28"/>
                    <a:pt x="55" y="28"/>
                  </a:cubicBezTo>
                  <a:cubicBezTo>
                    <a:pt x="48" y="28"/>
                    <a:pt x="48" y="28"/>
                    <a:pt x="48" y="28"/>
                  </a:cubicBezTo>
                </a:path>
              </a:pathLst>
            </a:custGeom>
            <a:noFill/>
            <a:ln w="34925" cap="flat">
              <a:solidFill>
                <a:srgbClr val="505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20">
              <a:extLst>
                <a:ext uri="{FF2B5EF4-FFF2-40B4-BE49-F238E27FC236}">
                  <a16:creationId xmlns:a16="http://schemas.microsoft.com/office/drawing/2014/main" id="{474376AB-5E47-44C5-AD6A-C9C03C97D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063" y="4271963"/>
              <a:ext cx="771525" cy="773113"/>
            </a:xfrm>
            <a:custGeom>
              <a:avLst/>
              <a:gdLst>
                <a:gd name="T0" fmla="*/ 163 w 182"/>
                <a:gd name="T1" fmla="*/ 91 h 182"/>
                <a:gd name="T2" fmla="*/ 149 w 182"/>
                <a:gd name="T3" fmla="*/ 49 h 182"/>
                <a:gd name="T4" fmla="*/ 113 w 182"/>
                <a:gd name="T5" fmla="*/ 22 h 182"/>
                <a:gd name="T6" fmla="*/ 113 w 182"/>
                <a:gd name="T7" fmla="*/ 22 h 182"/>
                <a:gd name="T8" fmla="*/ 69 w 182"/>
                <a:gd name="T9" fmla="*/ 22 h 182"/>
                <a:gd name="T10" fmla="*/ 69 w 182"/>
                <a:gd name="T11" fmla="*/ 22 h 182"/>
                <a:gd name="T12" fmla="*/ 33 w 182"/>
                <a:gd name="T13" fmla="*/ 49 h 182"/>
                <a:gd name="T14" fmla="*/ 19 w 182"/>
                <a:gd name="T15" fmla="*/ 91 h 182"/>
                <a:gd name="T16" fmla="*/ 33 w 182"/>
                <a:gd name="T17" fmla="*/ 134 h 182"/>
                <a:gd name="T18" fmla="*/ 69 w 182"/>
                <a:gd name="T19" fmla="*/ 160 h 182"/>
                <a:gd name="T20" fmla="*/ 69 w 182"/>
                <a:gd name="T21" fmla="*/ 160 h 182"/>
                <a:gd name="T22" fmla="*/ 113 w 182"/>
                <a:gd name="T23" fmla="*/ 160 h 182"/>
                <a:gd name="T24" fmla="*/ 113 w 182"/>
                <a:gd name="T25" fmla="*/ 160 h 182"/>
                <a:gd name="T26" fmla="*/ 149 w 182"/>
                <a:gd name="T27" fmla="*/ 134 h 182"/>
                <a:gd name="T28" fmla="*/ 163 w 182"/>
                <a:gd name="T29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82">
                  <a:moveTo>
                    <a:pt x="163" y="91"/>
                  </a:moveTo>
                  <a:cubicBezTo>
                    <a:pt x="182" y="78"/>
                    <a:pt x="173" y="48"/>
                    <a:pt x="149" y="49"/>
                  </a:cubicBezTo>
                  <a:cubicBezTo>
                    <a:pt x="157" y="27"/>
                    <a:pt x="132" y="8"/>
                    <a:pt x="113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07" y="0"/>
                    <a:pt x="75" y="0"/>
                    <a:pt x="69" y="22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50" y="8"/>
                    <a:pt x="25" y="27"/>
                    <a:pt x="33" y="49"/>
                  </a:cubicBezTo>
                  <a:cubicBezTo>
                    <a:pt x="9" y="48"/>
                    <a:pt x="0" y="78"/>
                    <a:pt x="19" y="91"/>
                  </a:cubicBezTo>
                  <a:cubicBezTo>
                    <a:pt x="0" y="104"/>
                    <a:pt x="9" y="134"/>
                    <a:pt x="33" y="134"/>
                  </a:cubicBezTo>
                  <a:cubicBezTo>
                    <a:pt x="25" y="155"/>
                    <a:pt x="50" y="174"/>
                    <a:pt x="69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75" y="182"/>
                    <a:pt x="107" y="182"/>
                    <a:pt x="113" y="160"/>
                  </a:cubicBezTo>
                  <a:cubicBezTo>
                    <a:pt x="113" y="160"/>
                    <a:pt x="113" y="160"/>
                    <a:pt x="113" y="160"/>
                  </a:cubicBezTo>
                  <a:cubicBezTo>
                    <a:pt x="132" y="174"/>
                    <a:pt x="157" y="155"/>
                    <a:pt x="149" y="134"/>
                  </a:cubicBezTo>
                  <a:cubicBezTo>
                    <a:pt x="173" y="134"/>
                    <a:pt x="182" y="104"/>
                    <a:pt x="163" y="91"/>
                  </a:cubicBezTo>
                  <a:close/>
                </a:path>
              </a:pathLst>
            </a:custGeom>
            <a:noFill/>
            <a:ln w="34925" cap="flat">
              <a:solidFill>
                <a:srgbClr val="505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1" name="Q14_Base">
            <a:extLst>
              <a:ext uri="{FF2B5EF4-FFF2-40B4-BE49-F238E27FC236}">
                <a16:creationId xmlns:a16="http://schemas.microsoft.com/office/drawing/2014/main" id="{1BB5BBF9-DA63-4215-B33C-39E1C4124445}"/>
              </a:ext>
            </a:extLst>
          </p:cNvPr>
          <p:cNvSpPr/>
          <p:nvPr/>
        </p:nvSpPr>
        <p:spPr>
          <a:xfrm>
            <a:off x="3781851" y="3280852"/>
            <a:ext cx="1385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 27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54AB5852-449B-403D-A9D6-88CB7A25D5D5}"/>
              </a:ext>
            </a:extLst>
          </p:cNvPr>
          <p:cNvSpPr txBox="1"/>
          <p:nvPr/>
        </p:nvSpPr>
        <p:spPr>
          <a:xfrm>
            <a:off x="3801324" y="32573"/>
            <a:ext cx="37957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accent5"/>
                </a:solidFill>
                <a:latin typeface="Montserrat" panose="020B0604020202020204"/>
              </a:rPr>
              <a:t>Q14. Vous personnellement, recommanderiez-vous cette crèche à d’autres parents ?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34A3C2-023A-4750-9145-53ECE7C72F87}"/>
              </a:ext>
            </a:extLst>
          </p:cNvPr>
          <p:cNvSpPr/>
          <p:nvPr/>
        </p:nvSpPr>
        <p:spPr>
          <a:xfrm>
            <a:off x="1404367" y="8620832"/>
            <a:ext cx="7553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tserrat" panose="00000500000000000000" pitchFamily="50" charset="0"/>
              </a:rPr>
              <a:t>/10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F65611F-3E37-4472-82D4-01830DF47357}"/>
              </a:ext>
            </a:extLst>
          </p:cNvPr>
          <p:cNvGrpSpPr/>
          <p:nvPr/>
        </p:nvGrpSpPr>
        <p:grpSpPr>
          <a:xfrm>
            <a:off x="260175" y="4785009"/>
            <a:ext cx="896399" cy="544917"/>
            <a:chOff x="260175" y="4785009"/>
            <a:chExt cx="896399" cy="544917"/>
          </a:xfrm>
        </p:grpSpPr>
        <p:sp>
          <p:nvSpPr>
            <p:cNvPr id="86" name="Q11_Texte_OP">
              <a:extLst>
                <a:ext uri="{FF2B5EF4-FFF2-40B4-BE49-F238E27FC236}">
                  <a16:creationId xmlns:a16="http://schemas.microsoft.com/office/drawing/2014/main" id="{EA25FA9C-D1BC-491E-B622-E9B608911A23}"/>
                </a:ext>
              </a:extLst>
            </p:cNvPr>
            <p:cNvSpPr txBox="1"/>
            <p:nvPr/>
          </p:nvSpPr>
          <p:spPr>
            <a:xfrm>
              <a:off x="405247" y="4785009"/>
              <a:ext cx="6062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>
                  <a:solidFill>
                    <a:srgbClr val="009D9C"/>
                  </a:solidFill>
                  <a:latin typeface="Montserrat" panose="00000500000000000000" pitchFamily="50" charset="0"/>
                </a:rPr>
                <a:t>7%</a:t>
              </a:r>
              <a:endParaRPr lang="fr-FR" sz="2000" b="1" dirty="0">
                <a:solidFill>
                  <a:srgbClr val="009D9C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FF0F0B5-171A-4A43-BD36-F5C5C1F19F70}"/>
                </a:ext>
              </a:extLst>
            </p:cNvPr>
            <p:cNvSpPr/>
            <p:nvPr/>
          </p:nvSpPr>
          <p:spPr>
            <a:xfrm>
              <a:off x="260175" y="5076010"/>
              <a:ext cx="896399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009D9C"/>
                  </a:solidFill>
                  <a:latin typeface="Montserrat" panose="00000500000000000000" pitchFamily="50" charset="0"/>
                </a:rPr>
                <a:t>Oui plutôt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CA0F857-C1B4-4DCE-8601-37AF1EF2F4F5}"/>
              </a:ext>
            </a:extLst>
          </p:cNvPr>
          <p:cNvGrpSpPr/>
          <p:nvPr/>
        </p:nvGrpSpPr>
        <p:grpSpPr>
          <a:xfrm>
            <a:off x="1006183" y="4309593"/>
            <a:ext cx="1221809" cy="552154"/>
            <a:chOff x="1006183" y="4309593"/>
            <a:chExt cx="1221809" cy="552154"/>
          </a:xfrm>
        </p:grpSpPr>
        <p:sp>
          <p:nvSpPr>
            <p:cNvPr id="87" name="Q11_Texte_NPP">
              <a:extLst>
                <a:ext uri="{FF2B5EF4-FFF2-40B4-BE49-F238E27FC236}">
                  <a16:creationId xmlns:a16="http://schemas.microsoft.com/office/drawing/2014/main" id="{44AC3E9B-83D6-4FC4-ABAE-2A672BEC6D83}"/>
                </a:ext>
              </a:extLst>
            </p:cNvPr>
            <p:cNvSpPr txBox="1"/>
            <p:nvPr/>
          </p:nvSpPr>
          <p:spPr>
            <a:xfrm>
              <a:off x="1356267" y="4309593"/>
              <a:ext cx="6062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>
                  <a:solidFill>
                    <a:srgbClr val="EC8C45"/>
                  </a:solidFill>
                  <a:latin typeface="Montserrat" panose="00000500000000000000" pitchFamily="50" charset="0"/>
                </a:rPr>
                <a:t>0%</a:t>
              </a:r>
              <a:endParaRPr lang="fr-FR" sz="2000" b="1" dirty="0">
                <a:solidFill>
                  <a:srgbClr val="EC8C45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229CC38-80C8-4D23-9F83-402F21866670}"/>
                </a:ext>
              </a:extLst>
            </p:cNvPr>
            <p:cNvSpPr/>
            <p:nvPr/>
          </p:nvSpPr>
          <p:spPr>
            <a:xfrm>
              <a:off x="1006183" y="4607831"/>
              <a:ext cx="1221809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EC8C45"/>
                  </a:solidFill>
                  <a:latin typeface="Montserrat" panose="00000500000000000000" pitchFamily="50" charset="0"/>
                </a:rPr>
                <a:t>Non plutôt pas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172ADBE-CAAC-453A-9608-70CE22BC4110}"/>
              </a:ext>
            </a:extLst>
          </p:cNvPr>
          <p:cNvGrpSpPr/>
          <p:nvPr/>
        </p:nvGrpSpPr>
        <p:grpSpPr>
          <a:xfrm>
            <a:off x="2264461" y="4574274"/>
            <a:ext cx="1308370" cy="572030"/>
            <a:chOff x="2264461" y="4574274"/>
            <a:chExt cx="1308370" cy="572030"/>
          </a:xfrm>
        </p:grpSpPr>
        <p:sp>
          <p:nvSpPr>
            <p:cNvPr id="88" name="Q11_Texte_NPT">
              <a:extLst>
                <a:ext uri="{FF2B5EF4-FFF2-40B4-BE49-F238E27FC236}">
                  <a16:creationId xmlns:a16="http://schemas.microsoft.com/office/drawing/2014/main" id="{7FC3F22A-943B-47A8-9ABD-F0A093D6BD37}"/>
                </a:ext>
              </a:extLst>
            </p:cNvPr>
            <p:cNvSpPr txBox="1"/>
            <p:nvPr/>
          </p:nvSpPr>
          <p:spPr>
            <a:xfrm>
              <a:off x="2590044" y="4574274"/>
              <a:ext cx="6062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>
                  <a:solidFill>
                    <a:srgbClr val="F1BE48"/>
                  </a:solidFill>
                  <a:latin typeface="Montserrat" panose="00000500000000000000" pitchFamily="50" charset="0"/>
                </a:rPr>
                <a:t>0%</a:t>
              </a:r>
              <a:endParaRPr lang="fr-FR" sz="2000" b="1" dirty="0">
                <a:solidFill>
                  <a:srgbClr val="F1BE48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F20CF78-3320-4C59-A5DD-64F1515E0FC6}"/>
                </a:ext>
              </a:extLst>
            </p:cNvPr>
            <p:cNvSpPr/>
            <p:nvPr/>
          </p:nvSpPr>
          <p:spPr>
            <a:xfrm>
              <a:off x="2264461" y="4892388"/>
              <a:ext cx="130837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F1BE48"/>
                  </a:solidFill>
                  <a:latin typeface="Montserrat" panose="00000500000000000000" pitchFamily="50" charset="0"/>
                </a:rPr>
                <a:t>Non pas du tout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7EFEA41C-72EE-4CD4-80BE-93C5D1809C70}"/>
              </a:ext>
            </a:extLst>
          </p:cNvPr>
          <p:cNvGrpSpPr/>
          <p:nvPr/>
        </p:nvGrpSpPr>
        <p:grpSpPr>
          <a:xfrm>
            <a:off x="2646841" y="6214340"/>
            <a:ext cx="1154483" cy="579949"/>
            <a:chOff x="2646841" y="6214340"/>
            <a:chExt cx="1154483" cy="579949"/>
          </a:xfrm>
        </p:grpSpPr>
        <p:sp>
          <p:nvSpPr>
            <p:cNvPr id="89" name="Q11_Texte_OTAF">
              <a:extLst>
                <a:ext uri="{FF2B5EF4-FFF2-40B4-BE49-F238E27FC236}">
                  <a16:creationId xmlns:a16="http://schemas.microsoft.com/office/drawing/2014/main" id="{B47D6D85-C5DA-4F14-9CE5-0BE43FAA8DEB}"/>
                </a:ext>
              </a:extLst>
            </p:cNvPr>
            <p:cNvSpPr txBox="1"/>
            <p:nvPr/>
          </p:nvSpPr>
          <p:spPr>
            <a:xfrm>
              <a:off x="2800299" y="6214340"/>
              <a:ext cx="7649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>
                  <a:solidFill>
                    <a:srgbClr val="2F469C"/>
                  </a:solidFill>
                  <a:latin typeface="Montserrat" panose="00000500000000000000" pitchFamily="50" charset="0"/>
                </a:rPr>
                <a:t>93%</a:t>
              </a:r>
              <a:endParaRPr lang="fr-FR" sz="2000" b="1" dirty="0">
                <a:solidFill>
                  <a:srgbClr val="2F469C"/>
                </a:solidFill>
                <a:latin typeface="Montserrat" panose="00000500000000000000" pitchFamily="50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365ACD-B5A8-40E7-90E7-6939AA0B17E7}"/>
                </a:ext>
              </a:extLst>
            </p:cNvPr>
            <p:cNvSpPr/>
            <p:nvPr/>
          </p:nvSpPr>
          <p:spPr>
            <a:xfrm>
              <a:off x="2646841" y="6540373"/>
              <a:ext cx="115448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FR" sz="1050" b="1" dirty="0">
                  <a:solidFill>
                    <a:srgbClr val="2F469C"/>
                  </a:solidFill>
                  <a:latin typeface="Montserrat" panose="00000500000000000000" pitchFamily="50" charset="0"/>
                </a:rPr>
                <a:t>Oui tout à fait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A314850-E708-4DCC-AF1E-76C6D768EB8B}"/>
              </a:ext>
            </a:extLst>
          </p:cNvPr>
          <p:cNvSpPr/>
          <p:nvPr/>
        </p:nvSpPr>
        <p:spPr>
          <a:xfrm>
            <a:off x="6192627" y="1284688"/>
            <a:ext cx="1203547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b="1" dirty="0">
                <a:solidFill>
                  <a:srgbClr val="F1BE48"/>
                </a:solidFill>
                <a:latin typeface="Montserrat" panose="00000500000000000000" pitchFamily="50" charset="0"/>
              </a:rPr>
              <a:t>Non certainement pas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02BF7B-DAFF-4C54-B121-344835655C53}"/>
              </a:ext>
            </a:extLst>
          </p:cNvPr>
          <p:cNvSpPr/>
          <p:nvPr/>
        </p:nvSpPr>
        <p:spPr>
          <a:xfrm>
            <a:off x="4721321" y="979964"/>
            <a:ext cx="16132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b="1" dirty="0">
                <a:solidFill>
                  <a:srgbClr val="EC8C45"/>
                </a:solidFill>
                <a:latin typeface="Montserrat" panose="00000500000000000000" pitchFamily="50" charset="0"/>
              </a:rPr>
              <a:t>Non probablement pas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5A95ED-2E91-4485-963B-E4D2974242B8}"/>
              </a:ext>
            </a:extLst>
          </p:cNvPr>
          <p:cNvSpPr/>
          <p:nvPr/>
        </p:nvSpPr>
        <p:spPr>
          <a:xfrm>
            <a:off x="3748912" y="1529504"/>
            <a:ext cx="129767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b="1" dirty="0">
                <a:solidFill>
                  <a:srgbClr val="009D9C"/>
                </a:solidFill>
                <a:latin typeface="Montserrat" panose="00000500000000000000" pitchFamily="50" charset="0"/>
              </a:rPr>
              <a:t>Oui probablement</a:t>
            </a:r>
          </a:p>
        </p:txBody>
      </p:sp>
    </p:spTree>
    <p:extLst>
      <p:ext uri="{BB962C8B-B14F-4D97-AF65-F5344CB8AC3E}">
        <p14:creationId xmlns:p14="http://schemas.microsoft.com/office/powerpoint/2010/main" val="2581591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5296"/>
            <a:ext cx="3787205" cy="42793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8E317937-55DB-4729-8527-2613689778EB}"/>
              </a:ext>
            </a:extLst>
          </p:cNvPr>
          <p:cNvSpPr/>
          <p:nvPr/>
        </p:nvSpPr>
        <p:spPr>
          <a:xfrm>
            <a:off x="232677" y="878626"/>
            <a:ext cx="3428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Montserrat" panose="00000500000000000000"/>
              </a:rPr>
              <a:t>Q3. Avez-vous connu un autre mode d’accueil que votre crèche actuelle pour votre/vos enfant(s) ?</a:t>
            </a:r>
          </a:p>
        </p:txBody>
      </p:sp>
      <p:sp>
        <p:nvSpPr>
          <p:cNvPr id="149" name="Q3_STOUI">
            <a:extLst>
              <a:ext uri="{FF2B5EF4-FFF2-40B4-BE49-F238E27FC236}">
                <a16:creationId xmlns:a16="http://schemas.microsoft.com/office/drawing/2014/main" id="{75241864-A6EA-4693-B65E-0BAF155CBB95}"/>
              </a:ext>
            </a:extLst>
          </p:cNvPr>
          <p:cNvSpPr/>
          <p:nvPr/>
        </p:nvSpPr>
        <p:spPr>
          <a:xfrm>
            <a:off x="1116810" y="2674861"/>
            <a:ext cx="1296654" cy="12966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288000" rtlCol="0" anchor="ctr"/>
          <a:lstStyle/>
          <a:p>
            <a:pPr algn="ctr"/>
            <a:r>
              <a:rPr lang="fr-FR" sz="2800" b="1">
                <a:solidFill>
                  <a:schemeClr val="tx2"/>
                </a:solidFill>
                <a:latin typeface="Montserrat" panose="020B0604020202020204" charset="0"/>
              </a:rPr>
              <a:t>41%</a:t>
            </a:r>
            <a:endParaRPr lang="fr-FR" sz="2400" b="1" dirty="0">
              <a:solidFill>
                <a:schemeClr val="tx2"/>
              </a:solidFill>
              <a:latin typeface="Montserrat" panose="020B0604020202020204" charset="0"/>
            </a:endParaRPr>
          </a:p>
        </p:txBody>
      </p:sp>
      <p:graphicFrame>
        <p:nvGraphicFramePr>
          <p:cNvPr id="3" name="Q4_Table">
            <a:extLst>
              <a:ext uri="{FF2B5EF4-FFF2-40B4-BE49-F238E27FC236}">
                <a16:creationId xmlns:a16="http://schemas.microsoft.com/office/drawing/2014/main" id="{F4290D42-650E-416D-9B9B-AFA510093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433888"/>
              </p:ext>
            </p:extLst>
          </p:nvPr>
        </p:nvGraphicFramePr>
        <p:xfrm>
          <a:off x="1022167" y="5922764"/>
          <a:ext cx="5675138" cy="405289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631196">
                  <a:extLst>
                    <a:ext uri="{9D8B030D-6E8A-4147-A177-3AD203B41FA5}">
                      <a16:colId xmlns:a16="http://schemas.microsoft.com/office/drawing/2014/main" val="2187232134"/>
                    </a:ext>
                  </a:extLst>
                </a:gridCol>
                <a:gridCol w="1043942">
                  <a:extLst>
                    <a:ext uri="{9D8B030D-6E8A-4147-A177-3AD203B41FA5}">
                      <a16:colId xmlns:a16="http://schemas.microsoft.com/office/drawing/2014/main" val="2449549269"/>
                    </a:ext>
                  </a:extLst>
                </a:gridCol>
              </a:tblGrid>
              <a:tr h="403270">
                <a:tc>
                  <a:txBody>
                    <a:bodyPr/>
                    <a:lstStyle/>
                    <a:p>
                      <a:r>
                        <a:rPr lang="fr-FR"/>
                        <a:t>Base :  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914859"/>
                  </a:ext>
                </a:extLst>
              </a:tr>
              <a:tr h="31207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Une garde à domicile ou garde partagée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36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4659862"/>
                  </a:ext>
                </a:extLst>
              </a:tr>
              <a:tr h="42048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Une microcrèche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27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6739971"/>
                  </a:ext>
                </a:extLst>
              </a:tr>
              <a:tr h="31207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Une crèche interentreprise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18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817354"/>
                  </a:ext>
                </a:extLst>
              </a:tr>
              <a:tr h="31207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Une crèche collective associative ou municipale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9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0457859"/>
                  </a:ext>
                </a:extLst>
              </a:tr>
              <a:tr h="42048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Une assistante maternelle (seule ou en MAM)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9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7187374"/>
                  </a:ext>
                </a:extLst>
              </a:tr>
              <a:tr h="31207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Une crèche familiale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7092129"/>
                  </a:ext>
                </a:extLst>
              </a:tr>
              <a:tr h="31207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Une crèche parentale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2261251"/>
                  </a:ext>
                </a:extLst>
              </a:tr>
              <a:tr h="31207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Les parents ou la famille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0934312"/>
                  </a:ext>
                </a:extLst>
              </a:tr>
              <a:tr h="31207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Un ou une amie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3738058"/>
                  </a:ext>
                </a:extLst>
              </a:tr>
              <a:tr h="31207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Une Halte-garderie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1414021"/>
                  </a:ext>
                </a:extLst>
              </a:tr>
              <a:tr h="31207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Autre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144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20B0604020202020204" charset="0"/>
                        </a:rPr>
                        <a:t>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20B060402020202020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518630"/>
                  </a:ext>
                </a:extLst>
              </a:tr>
            </a:tbl>
          </a:graphicData>
        </a:graphic>
      </p:graphicFrame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5E803CB2-D421-4627-99BF-05836124B410}"/>
              </a:ext>
            </a:extLst>
          </p:cNvPr>
          <p:cNvGrpSpPr/>
          <p:nvPr/>
        </p:nvGrpSpPr>
        <p:grpSpPr>
          <a:xfrm>
            <a:off x="-1778" y="-42740"/>
            <a:ext cx="7572364" cy="860942"/>
            <a:chOff x="-1778" y="-42741"/>
            <a:chExt cx="7572364" cy="1219266"/>
          </a:xfrm>
        </p:grpSpPr>
        <p:grpSp>
          <p:nvGrpSpPr>
            <p:cNvPr id="152" name="Groupe 151">
              <a:extLst>
                <a:ext uri="{FF2B5EF4-FFF2-40B4-BE49-F238E27FC236}">
                  <a16:creationId xmlns:a16="http://schemas.microsoft.com/office/drawing/2014/main" id="{471A4BAF-3806-4CB7-851F-901CB87C127C}"/>
                </a:ext>
              </a:extLst>
            </p:cNvPr>
            <p:cNvGrpSpPr/>
            <p:nvPr/>
          </p:nvGrpSpPr>
          <p:grpSpPr>
            <a:xfrm>
              <a:off x="-1778" y="-42741"/>
              <a:ext cx="7572364" cy="1219266"/>
              <a:chOff x="-1778" y="-42741"/>
              <a:chExt cx="7572364" cy="1219266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9FB6638-42DC-4068-B51A-F9F399D79848}"/>
                  </a:ext>
                </a:extLst>
              </p:cNvPr>
              <p:cNvSpPr/>
              <p:nvPr/>
            </p:nvSpPr>
            <p:spPr>
              <a:xfrm>
                <a:off x="-1778" y="-42741"/>
                <a:ext cx="7572364" cy="11073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8ABA7EC7-5752-4311-80E6-243D80FA96D4}"/>
                  </a:ext>
                </a:extLst>
              </p:cNvPr>
              <p:cNvSpPr/>
              <p:nvPr/>
            </p:nvSpPr>
            <p:spPr>
              <a:xfrm rot="18871620" flipV="1">
                <a:off x="3444761" y="634424"/>
                <a:ext cx="542101" cy="5421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id="{E96F1BFE-86C2-4E60-B5BE-12E1E26DAD02}"/>
                </a:ext>
              </a:extLst>
            </p:cNvPr>
            <p:cNvSpPr txBox="1"/>
            <p:nvPr/>
          </p:nvSpPr>
          <p:spPr>
            <a:xfrm>
              <a:off x="998960" y="253970"/>
              <a:ext cx="5576489" cy="566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LES AUTRES MODES D’ACCUEIL</a:t>
              </a:r>
            </a:p>
          </p:txBody>
        </p:sp>
      </p:grpSp>
      <p:sp>
        <p:nvSpPr>
          <p:cNvPr id="160" name="ZoneTexte 159">
            <a:extLst>
              <a:ext uri="{FF2B5EF4-FFF2-40B4-BE49-F238E27FC236}">
                <a16:creationId xmlns:a16="http://schemas.microsoft.com/office/drawing/2014/main" id="{8786A481-2802-4B9F-AEF4-608A9D305F28}"/>
              </a:ext>
            </a:extLst>
          </p:cNvPr>
          <p:cNvSpPr txBox="1"/>
          <p:nvPr/>
        </p:nvSpPr>
        <p:spPr>
          <a:xfrm>
            <a:off x="3476794" y="1035376"/>
            <a:ext cx="4450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b="1" dirty="0">
              <a:solidFill>
                <a:schemeClr val="accent5"/>
              </a:solidFill>
              <a:latin typeface="Montserrat" panose="00000500000000000000"/>
            </a:endParaRPr>
          </a:p>
        </p:txBody>
      </p:sp>
      <p:pic>
        <p:nvPicPr>
          <p:cNvPr id="167" name="Image 166">
            <a:extLst>
              <a:ext uri="{FF2B5EF4-FFF2-40B4-BE49-F238E27FC236}">
                <a16:creationId xmlns:a16="http://schemas.microsoft.com/office/drawing/2014/main" id="{0C8ABEB4-C489-42D0-B53C-6348F9EE4D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902" y="10263611"/>
            <a:ext cx="1876981" cy="339673"/>
          </a:xfrm>
          <a:prstGeom prst="rect">
            <a:avLst/>
          </a:prstGeom>
        </p:spPr>
      </p:pic>
      <p:pic>
        <p:nvPicPr>
          <p:cNvPr id="168" name="Image 167" descr="LOGO FFEC">
            <a:extLst>
              <a:ext uri="{FF2B5EF4-FFF2-40B4-BE49-F238E27FC236}">
                <a16:creationId xmlns:a16="http://schemas.microsoft.com/office/drawing/2014/main" id="{15F02B20-0F93-46A3-BC19-AFB3FCED92E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23" y="10255113"/>
            <a:ext cx="1005288" cy="34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Nom_Entreprise">
            <a:extLst>
              <a:ext uri="{FF2B5EF4-FFF2-40B4-BE49-F238E27FC236}">
                <a16:creationId xmlns:a16="http://schemas.microsoft.com/office/drawing/2014/main" id="{7A97C927-0063-4C60-8EC0-9EEC95A52447}"/>
              </a:ext>
            </a:extLst>
          </p:cNvPr>
          <p:cNvSpPr txBox="1"/>
          <p:nvPr/>
        </p:nvSpPr>
        <p:spPr>
          <a:xfrm>
            <a:off x="2009123" y="10295507"/>
            <a:ext cx="3219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latin typeface="Montserrat" panose="020B0604020202020204" charset="0"/>
              </a:rPr>
              <a:t>LES PETITES CRECHES</a:t>
            </a:r>
            <a:endParaRPr lang="fr-FR" sz="1200" dirty="0">
              <a:latin typeface="Montserrat" panose="020B0604020202020204" charset="0"/>
            </a:endParaRPr>
          </a:p>
        </p:txBody>
      </p:sp>
      <p:sp>
        <p:nvSpPr>
          <p:cNvPr id="170" name="Q3_Base">
            <a:extLst>
              <a:ext uri="{FF2B5EF4-FFF2-40B4-BE49-F238E27FC236}">
                <a16:creationId xmlns:a16="http://schemas.microsoft.com/office/drawing/2014/main" id="{53985575-5726-40C0-8A04-5C3B284A1EF0}"/>
              </a:ext>
            </a:extLst>
          </p:cNvPr>
          <p:cNvSpPr/>
          <p:nvPr/>
        </p:nvSpPr>
        <p:spPr>
          <a:xfrm>
            <a:off x="209832" y="4587610"/>
            <a:ext cx="1385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 27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173" name="ZoneTexte 172">
            <a:extLst>
              <a:ext uri="{FF2B5EF4-FFF2-40B4-BE49-F238E27FC236}">
                <a16:creationId xmlns:a16="http://schemas.microsoft.com/office/drawing/2014/main" id="{45A775F1-BB0A-43A8-B61D-EFB78F1AA940}"/>
              </a:ext>
            </a:extLst>
          </p:cNvPr>
          <p:cNvSpPr txBox="1"/>
          <p:nvPr/>
        </p:nvSpPr>
        <p:spPr>
          <a:xfrm>
            <a:off x="655380" y="5313489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accent5"/>
                </a:solidFill>
                <a:latin typeface="Montserrat" panose="00000500000000000000" pitchFamily="50" charset="0"/>
              </a:rPr>
              <a:t>Q4. De quel mode d’accueil s’agissait-il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C9A664-8A43-4505-9726-EABD45BC5291}"/>
              </a:ext>
            </a:extLst>
          </p:cNvPr>
          <p:cNvSpPr/>
          <p:nvPr/>
        </p:nvSpPr>
        <p:spPr>
          <a:xfrm>
            <a:off x="1334601" y="3311733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  <a:latin typeface="Montserrat" panose="020B0604020202020204" charset="0"/>
              </a:rPr>
              <a:t>OUI</a:t>
            </a:r>
          </a:p>
        </p:txBody>
      </p:sp>
      <p:pic>
        <p:nvPicPr>
          <p:cNvPr id="10" name="Image 9" descr="Une image contenant personne, intérieur, mur, bébé&#10;&#10;Description générée automatiquement">
            <a:extLst>
              <a:ext uri="{FF2B5EF4-FFF2-40B4-BE49-F238E27FC236}">
                <a16:creationId xmlns:a16="http://schemas.microsoft.com/office/drawing/2014/main" id="{B2B2F4D5-7452-45FD-813F-561BDD3A24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0514" y="762808"/>
            <a:ext cx="3770750" cy="414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Chart 9">
            <a:extLst>
              <a:ext uri="{FF2B5EF4-FFF2-40B4-BE49-F238E27FC236}">
                <a16:creationId xmlns:a16="http://schemas.microsoft.com/office/drawing/2014/main" id="{5A9AC519-FB81-4ACD-853B-C99C983338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496375"/>
              </p:ext>
            </p:extLst>
          </p:nvPr>
        </p:nvGraphicFramePr>
        <p:xfrm>
          <a:off x="311277" y="8906110"/>
          <a:ext cx="1624236" cy="166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Image 15">
            <a:extLst>
              <a:ext uri="{FF2B5EF4-FFF2-40B4-BE49-F238E27FC236}">
                <a16:creationId xmlns:a16="http://schemas.microsoft.com/office/drawing/2014/main" id="{B2CC1E7E-276C-4DC5-9A89-8AFEF0B517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8" y="1743180"/>
            <a:ext cx="7572363" cy="8500064"/>
          </a:xfrm>
          <a:prstGeom prst="rect">
            <a:avLst/>
          </a:prstGeom>
        </p:spPr>
      </p:pic>
      <p:sp>
        <p:nvSpPr>
          <p:cNvPr id="228" name="Rectangle 227"/>
          <p:cNvSpPr/>
          <p:nvPr/>
        </p:nvSpPr>
        <p:spPr>
          <a:xfrm>
            <a:off x="12701" y="920304"/>
            <a:ext cx="3823768" cy="9788637"/>
          </a:xfrm>
          <a:prstGeom prst="rect">
            <a:avLst/>
          </a:prstGeom>
          <a:solidFill>
            <a:schemeClr val="tx2">
              <a:lumMod val="40000"/>
              <a:lumOff val="6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0" name="Rectangle 289"/>
          <p:cNvSpPr/>
          <p:nvPr/>
        </p:nvSpPr>
        <p:spPr>
          <a:xfrm>
            <a:off x="3816827" y="901567"/>
            <a:ext cx="3753759" cy="9791833"/>
          </a:xfrm>
          <a:prstGeom prst="rect">
            <a:avLst/>
          </a:prstGeom>
          <a:solidFill>
            <a:schemeClr val="bg1">
              <a:lumMod val="6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9" name="Nom_Entreprise"/>
          <p:cNvSpPr txBox="1"/>
          <p:nvPr/>
        </p:nvSpPr>
        <p:spPr>
          <a:xfrm>
            <a:off x="7813" y="954212"/>
            <a:ext cx="3815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>
                <a:solidFill>
                  <a:schemeClr val="bg1"/>
                </a:solidFill>
                <a:latin typeface="Montserrat" panose="00000500000000000000"/>
              </a:rPr>
              <a:t>LES PETITES CRECHES</a:t>
            </a:r>
            <a:endParaRPr lang="fr-FR" sz="1400" dirty="0">
              <a:solidFill>
                <a:schemeClr val="bg1"/>
              </a:solidFill>
              <a:latin typeface="Montserrat" panose="0000050000000000000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-1778" y="-42741"/>
            <a:ext cx="7572363" cy="960289"/>
            <a:chOff x="150777" y="-42741"/>
            <a:chExt cx="7419809" cy="1219266"/>
          </a:xfrm>
        </p:grpSpPr>
        <p:grpSp>
          <p:nvGrpSpPr>
            <p:cNvPr id="5" name="Groupe 4"/>
            <p:cNvGrpSpPr/>
            <p:nvPr/>
          </p:nvGrpSpPr>
          <p:grpSpPr>
            <a:xfrm>
              <a:off x="150777" y="-42741"/>
              <a:ext cx="7419809" cy="1219266"/>
              <a:chOff x="150777" y="-42741"/>
              <a:chExt cx="7419809" cy="1219266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150777" y="-42741"/>
                <a:ext cx="7419809" cy="11073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225" name="Rectangle 224"/>
              <p:cNvSpPr/>
              <p:nvPr/>
            </p:nvSpPr>
            <p:spPr>
              <a:xfrm rot="18871620" flipV="1">
                <a:off x="3551522" y="634424"/>
                <a:ext cx="542101" cy="5421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41" name="ZoneTexte 140"/>
            <p:cNvSpPr txBox="1"/>
            <p:nvPr/>
          </p:nvSpPr>
          <p:spPr>
            <a:xfrm>
              <a:off x="1459570" y="77042"/>
              <a:ext cx="4450421" cy="898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EVOLUTION DE LA PERFORMANCE</a:t>
              </a:r>
            </a:p>
          </p:txBody>
        </p: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8E272D10-CA0B-4909-9EEC-9848D0B6A6C3}"/>
              </a:ext>
            </a:extLst>
          </p:cNvPr>
          <p:cNvSpPr txBox="1"/>
          <p:nvPr/>
        </p:nvSpPr>
        <p:spPr>
          <a:xfrm>
            <a:off x="1089246" y="10315252"/>
            <a:ext cx="5350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Montserrat" panose="00000500000000000000"/>
              </a:rPr>
              <a:t>*% sous-total Oui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020FEA61-1549-4F80-8247-ED88AC6476D9}"/>
              </a:ext>
            </a:extLst>
          </p:cNvPr>
          <p:cNvCxnSpPr/>
          <p:nvPr/>
        </p:nvCxnSpPr>
        <p:spPr>
          <a:xfrm>
            <a:off x="1489148" y="1387476"/>
            <a:ext cx="77931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ZoneTexte 66">
            <a:extLst>
              <a:ext uri="{FF2B5EF4-FFF2-40B4-BE49-F238E27FC236}">
                <a16:creationId xmlns:a16="http://schemas.microsoft.com/office/drawing/2014/main" id="{B63FE214-8AA2-4E01-95EC-2C1B43C18BB8}"/>
              </a:ext>
            </a:extLst>
          </p:cNvPr>
          <p:cNvSpPr txBox="1"/>
          <p:nvPr/>
        </p:nvSpPr>
        <p:spPr>
          <a:xfrm>
            <a:off x="3831165" y="973293"/>
            <a:ext cx="3722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Montserrat" panose="00000500000000000000"/>
              </a:rPr>
              <a:t>FFEC</a:t>
            </a:r>
            <a:endParaRPr lang="fr-FR" sz="1400" dirty="0">
              <a:solidFill>
                <a:schemeClr val="bg1"/>
              </a:solidFill>
              <a:latin typeface="Montserrat" panose="00000500000000000000"/>
            </a:endParaRPr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4B7FFB86-D601-4894-881A-4D887F0F80AF}"/>
              </a:ext>
            </a:extLst>
          </p:cNvPr>
          <p:cNvCxnSpPr/>
          <p:nvPr/>
        </p:nvCxnSpPr>
        <p:spPr>
          <a:xfrm>
            <a:off x="5305572" y="1387476"/>
            <a:ext cx="77931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Q14_Evol_FFEC">
            <a:extLst>
              <a:ext uri="{FF2B5EF4-FFF2-40B4-BE49-F238E27FC236}">
                <a16:creationId xmlns:a16="http://schemas.microsoft.com/office/drawing/2014/main" id="{BA1BF689-F050-460D-A29B-EB4EB2F41E23}"/>
              </a:ext>
            </a:extLst>
          </p:cNvPr>
          <p:cNvSpPr txBox="1"/>
          <p:nvPr/>
        </p:nvSpPr>
        <p:spPr>
          <a:xfrm>
            <a:off x="6658729" y="2259056"/>
            <a:ext cx="44501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36000" rIns="36000" rtlCol="0" anchor="ctr" anchorCtr="0">
            <a:spAutoFit/>
          </a:bodyPr>
          <a:lstStyle/>
          <a:p>
            <a:pPr algn="ctr"/>
            <a:r>
              <a:rPr lang="fr-FR" sz="4000" b="1">
                <a:solidFill>
                  <a:srgbClr val="000000"/>
                </a:solidFill>
                <a:latin typeface="Montserrat" panose="00000500000000000000" pitchFamily="50" charset="0"/>
              </a:rPr>
              <a:t>=</a:t>
            </a:r>
            <a:endParaRPr lang="fr-FR" sz="4000" b="1" dirty="0">
              <a:solidFill>
                <a:srgbClr val="000000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79" name="Q12_Graph">
            <a:extLst>
              <a:ext uri="{FF2B5EF4-FFF2-40B4-BE49-F238E27FC236}">
                <a16:creationId xmlns:a16="http://schemas.microsoft.com/office/drawing/2014/main" id="{9F4724A3-9B66-42B3-BF2C-DBDEADE2BD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910497"/>
              </p:ext>
            </p:extLst>
          </p:nvPr>
        </p:nvGraphicFramePr>
        <p:xfrm>
          <a:off x="365886" y="5483451"/>
          <a:ext cx="1624236" cy="166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0" name="Q12_Texte">
            <a:extLst>
              <a:ext uri="{FF2B5EF4-FFF2-40B4-BE49-F238E27FC236}">
                <a16:creationId xmlns:a16="http://schemas.microsoft.com/office/drawing/2014/main" id="{8F975C2E-161F-45FB-880F-50FF59649DF6}"/>
              </a:ext>
            </a:extLst>
          </p:cNvPr>
          <p:cNvSpPr txBox="1"/>
          <p:nvPr/>
        </p:nvSpPr>
        <p:spPr>
          <a:xfrm>
            <a:off x="704333" y="5765813"/>
            <a:ext cx="934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>
                <a:solidFill>
                  <a:schemeClr val="bg1"/>
                </a:solidFill>
                <a:latin typeface="Montserrat" panose="00000500000000000000" pitchFamily="50" charset="0"/>
              </a:rPr>
              <a:t>9,2</a:t>
            </a:r>
            <a:endParaRPr lang="fr-FR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83" name="Q12_Graph_FFEC">
            <a:extLst>
              <a:ext uri="{FF2B5EF4-FFF2-40B4-BE49-F238E27FC236}">
                <a16:creationId xmlns:a16="http://schemas.microsoft.com/office/drawing/2014/main" id="{A6726742-2FFB-45F8-86AF-1186A7356F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124465"/>
              </p:ext>
            </p:extLst>
          </p:nvPr>
        </p:nvGraphicFramePr>
        <p:xfrm>
          <a:off x="4888752" y="5485275"/>
          <a:ext cx="1624236" cy="166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4" name="Q12_Texte_FFEC">
            <a:extLst>
              <a:ext uri="{FF2B5EF4-FFF2-40B4-BE49-F238E27FC236}">
                <a16:creationId xmlns:a16="http://schemas.microsoft.com/office/drawing/2014/main" id="{2807BCDB-A58A-4B9D-9836-B764AFCD5C82}"/>
              </a:ext>
            </a:extLst>
          </p:cNvPr>
          <p:cNvSpPr txBox="1"/>
          <p:nvPr/>
        </p:nvSpPr>
        <p:spPr>
          <a:xfrm>
            <a:off x="5255975" y="5802450"/>
            <a:ext cx="934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>
                <a:solidFill>
                  <a:schemeClr val="bg1"/>
                </a:solidFill>
                <a:latin typeface="Montserrat" panose="00000500000000000000" pitchFamily="50" charset="0"/>
              </a:rPr>
              <a:t>8,6</a:t>
            </a:r>
            <a:endParaRPr lang="fr-FR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85" name="Q12_Evol_FFEC">
            <a:extLst>
              <a:ext uri="{FF2B5EF4-FFF2-40B4-BE49-F238E27FC236}">
                <a16:creationId xmlns:a16="http://schemas.microsoft.com/office/drawing/2014/main" id="{48BC6B3A-2F3D-4E7A-B780-5EE46D862791}"/>
              </a:ext>
            </a:extLst>
          </p:cNvPr>
          <p:cNvSpPr txBox="1"/>
          <p:nvPr/>
        </p:nvSpPr>
        <p:spPr>
          <a:xfrm>
            <a:off x="6657002" y="5857509"/>
            <a:ext cx="44501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36000" rIns="36000" rtlCol="0" anchor="ctr" anchorCtr="0">
            <a:spAutoFit/>
          </a:bodyPr>
          <a:lstStyle/>
          <a:p>
            <a:pPr algn="ctr"/>
            <a:r>
              <a:rPr lang="fr-FR" sz="4000" b="1">
                <a:solidFill>
                  <a:srgbClr val="92D050"/>
                </a:solidFill>
                <a:latin typeface="Montserrat" panose="00000500000000000000" pitchFamily="50" charset="0"/>
              </a:rPr>
              <a:t>+</a:t>
            </a:r>
            <a:endParaRPr lang="fr-FR" sz="4000" b="1" dirty="0">
              <a:solidFill>
                <a:srgbClr val="92D050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90" name="Q10_Graph">
            <a:extLst>
              <a:ext uri="{FF2B5EF4-FFF2-40B4-BE49-F238E27FC236}">
                <a16:creationId xmlns:a16="http://schemas.microsoft.com/office/drawing/2014/main" id="{DDA18E91-B7AE-4B81-A90E-79399C31D8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118329"/>
              </p:ext>
            </p:extLst>
          </p:nvPr>
        </p:nvGraphicFramePr>
        <p:xfrm>
          <a:off x="324247" y="7208026"/>
          <a:ext cx="1624236" cy="166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1" name="Q10_Texte">
            <a:extLst>
              <a:ext uri="{FF2B5EF4-FFF2-40B4-BE49-F238E27FC236}">
                <a16:creationId xmlns:a16="http://schemas.microsoft.com/office/drawing/2014/main" id="{2D1682A0-74C7-4F83-9E3E-B0718BD944C6}"/>
              </a:ext>
            </a:extLst>
          </p:cNvPr>
          <p:cNvSpPr txBox="1"/>
          <p:nvPr/>
        </p:nvSpPr>
        <p:spPr>
          <a:xfrm>
            <a:off x="648984" y="7489416"/>
            <a:ext cx="934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>
                <a:solidFill>
                  <a:schemeClr val="bg1"/>
                </a:solidFill>
                <a:latin typeface="Montserrat" panose="00000500000000000000" pitchFamily="50" charset="0"/>
              </a:rPr>
              <a:t>9,5</a:t>
            </a:r>
            <a:endParaRPr lang="fr-FR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92" name="Q10_Graph_FFEC">
            <a:extLst>
              <a:ext uri="{FF2B5EF4-FFF2-40B4-BE49-F238E27FC236}">
                <a16:creationId xmlns:a16="http://schemas.microsoft.com/office/drawing/2014/main" id="{B0CA2F4D-8E9D-44A2-B4CB-61E87D9A31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544396"/>
              </p:ext>
            </p:extLst>
          </p:nvPr>
        </p:nvGraphicFramePr>
        <p:xfrm>
          <a:off x="4860751" y="7213467"/>
          <a:ext cx="1624236" cy="166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3" name="Q10_Texte_FFEC">
            <a:extLst>
              <a:ext uri="{FF2B5EF4-FFF2-40B4-BE49-F238E27FC236}">
                <a16:creationId xmlns:a16="http://schemas.microsoft.com/office/drawing/2014/main" id="{43E3D014-DC4E-46B7-AA02-2BA28161E21F}"/>
              </a:ext>
            </a:extLst>
          </p:cNvPr>
          <p:cNvSpPr txBox="1"/>
          <p:nvPr/>
        </p:nvSpPr>
        <p:spPr>
          <a:xfrm>
            <a:off x="5205834" y="7494682"/>
            <a:ext cx="934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>
                <a:solidFill>
                  <a:schemeClr val="bg1"/>
                </a:solidFill>
                <a:latin typeface="Montserrat" panose="00000500000000000000" pitchFamily="50" charset="0"/>
              </a:rPr>
              <a:t>9,0</a:t>
            </a:r>
            <a:endParaRPr lang="fr-FR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94" name="Q10_Evol_FFEC">
            <a:extLst>
              <a:ext uri="{FF2B5EF4-FFF2-40B4-BE49-F238E27FC236}">
                <a16:creationId xmlns:a16="http://schemas.microsoft.com/office/drawing/2014/main" id="{DBA4E972-7661-4D88-8265-7DFF4A5731D0}"/>
              </a:ext>
            </a:extLst>
          </p:cNvPr>
          <p:cNvSpPr txBox="1"/>
          <p:nvPr/>
        </p:nvSpPr>
        <p:spPr>
          <a:xfrm>
            <a:off x="6660951" y="7513693"/>
            <a:ext cx="44501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36000" rIns="36000" rtlCol="0" anchor="ctr" anchorCtr="0">
            <a:spAutoFit/>
          </a:bodyPr>
          <a:lstStyle/>
          <a:p>
            <a:pPr algn="ctr"/>
            <a:r>
              <a:rPr lang="fr-FR" sz="4000" b="1">
                <a:solidFill>
                  <a:srgbClr val="92D050"/>
                </a:solidFill>
                <a:latin typeface="Montserrat" panose="00000500000000000000" pitchFamily="50" charset="0"/>
              </a:rPr>
              <a:t>+</a:t>
            </a:r>
            <a:endParaRPr lang="fr-FR" sz="4000" b="1" dirty="0">
              <a:solidFill>
                <a:srgbClr val="92D050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97" name="Q11_Graph">
            <a:extLst>
              <a:ext uri="{FF2B5EF4-FFF2-40B4-BE49-F238E27FC236}">
                <a16:creationId xmlns:a16="http://schemas.microsoft.com/office/drawing/2014/main" id="{CED08455-7F50-498D-8182-B855998CC8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455912"/>
              </p:ext>
            </p:extLst>
          </p:nvPr>
        </p:nvGraphicFramePr>
        <p:xfrm>
          <a:off x="311277" y="8936218"/>
          <a:ext cx="1624236" cy="166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00" name="Q11_Texte">
            <a:extLst>
              <a:ext uri="{FF2B5EF4-FFF2-40B4-BE49-F238E27FC236}">
                <a16:creationId xmlns:a16="http://schemas.microsoft.com/office/drawing/2014/main" id="{24A9AB79-3F12-4FFC-83F0-C091CEE04978}"/>
              </a:ext>
            </a:extLst>
          </p:cNvPr>
          <p:cNvSpPr txBox="1"/>
          <p:nvPr/>
        </p:nvSpPr>
        <p:spPr>
          <a:xfrm>
            <a:off x="687511" y="9358315"/>
            <a:ext cx="958597" cy="492443"/>
          </a:xfrm>
          <a:prstGeom prst="rect">
            <a:avLst/>
          </a:prstGeom>
          <a:noFill/>
        </p:spPr>
        <p:txBody>
          <a:bodyPr wrap="none" lIns="0" rIns="0" rtlCol="0" anchor="ctr" anchorCtr="0">
            <a:spAutoFit/>
          </a:bodyPr>
          <a:lstStyle/>
          <a:p>
            <a:pPr algn="ctr"/>
            <a:r>
              <a:rPr lang="fr-FR" sz="2600" b="1">
                <a:solidFill>
                  <a:schemeClr val="bg1"/>
                </a:solidFill>
                <a:latin typeface="Montserrat" panose="00000500000000000000" pitchFamily="50" charset="0"/>
              </a:rPr>
              <a:t>100%</a:t>
            </a:r>
            <a:endParaRPr lang="fr-FR" sz="26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101" name="Q11_Graph_FFEC">
            <a:extLst>
              <a:ext uri="{FF2B5EF4-FFF2-40B4-BE49-F238E27FC236}">
                <a16:creationId xmlns:a16="http://schemas.microsoft.com/office/drawing/2014/main" id="{BFEB9628-4EA3-456E-99D7-F7D286213F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200351"/>
              </p:ext>
            </p:extLst>
          </p:nvPr>
        </p:nvGraphicFramePr>
        <p:xfrm>
          <a:off x="4847781" y="8941659"/>
          <a:ext cx="1624236" cy="166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02" name="Q11_Texte_FFEC">
            <a:extLst>
              <a:ext uri="{FF2B5EF4-FFF2-40B4-BE49-F238E27FC236}">
                <a16:creationId xmlns:a16="http://schemas.microsoft.com/office/drawing/2014/main" id="{5CC5AF93-BA9C-4682-87C7-A811886AD1B7}"/>
              </a:ext>
            </a:extLst>
          </p:cNvPr>
          <p:cNvSpPr txBox="1"/>
          <p:nvPr/>
        </p:nvSpPr>
        <p:spPr>
          <a:xfrm>
            <a:off x="5326608" y="9363756"/>
            <a:ext cx="753412" cy="492443"/>
          </a:xfrm>
          <a:prstGeom prst="rect">
            <a:avLst/>
          </a:prstGeom>
          <a:noFill/>
        </p:spPr>
        <p:txBody>
          <a:bodyPr wrap="none" lIns="0" rIns="0" rtlCol="0" anchor="ctr" anchorCtr="0">
            <a:spAutoFit/>
          </a:bodyPr>
          <a:lstStyle/>
          <a:p>
            <a:pPr algn="ctr"/>
            <a:r>
              <a:rPr lang="fr-FR" sz="2600" b="1">
                <a:solidFill>
                  <a:schemeClr val="bg1"/>
                </a:solidFill>
                <a:latin typeface="Montserrat" panose="00000500000000000000" pitchFamily="50" charset="0"/>
              </a:rPr>
              <a:t>98%</a:t>
            </a:r>
            <a:endParaRPr lang="fr-FR" sz="26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10" name="Q11_Evol_FFEC">
            <a:extLst>
              <a:ext uri="{FF2B5EF4-FFF2-40B4-BE49-F238E27FC236}">
                <a16:creationId xmlns:a16="http://schemas.microsoft.com/office/drawing/2014/main" id="{94D9BF31-12E9-4971-A4D0-7284CCC05FEC}"/>
              </a:ext>
            </a:extLst>
          </p:cNvPr>
          <p:cNvSpPr txBox="1"/>
          <p:nvPr/>
        </p:nvSpPr>
        <p:spPr>
          <a:xfrm>
            <a:off x="6647981" y="9211777"/>
            <a:ext cx="44501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36000" rIns="36000" rtlCol="0" anchor="ctr" anchorCtr="0">
            <a:spAutoFit/>
          </a:bodyPr>
          <a:lstStyle/>
          <a:p>
            <a:pPr algn="ctr"/>
            <a:r>
              <a:rPr lang="fr-FR" sz="4000" b="1">
                <a:solidFill>
                  <a:srgbClr val="000000"/>
                </a:solidFill>
                <a:latin typeface="Montserrat" panose="00000500000000000000" pitchFamily="50" charset="0"/>
              </a:rPr>
              <a:t>=</a:t>
            </a:r>
            <a:endParaRPr lang="fr-FR" sz="4000" b="1" dirty="0">
              <a:solidFill>
                <a:srgbClr val="000000"/>
              </a:solidFill>
              <a:latin typeface="Montserrat" panose="00000500000000000000" pitchFamily="50" charset="0"/>
            </a:endParaRPr>
          </a:p>
        </p:txBody>
      </p:sp>
      <p:sp>
        <p:nvSpPr>
          <p:cNvPr id="111" name="Q12_Evol">
            <a:extLst>
              <a:ext uri="{FF2B5EF4-FFF2-40B4-BE49-F238E27FC236}">
                <a16:creationId xmlns:a16="http://schemas.microsoft.com/office/drawing/2014/main" id="{EC059227-E0CC-45EB-979F-881105F862BA}"/>
              </a:ext>
            </a:extLst>
          </p:cNvPr>
          <p:cNvSpPr txBox="1"/>
          <p:nvPr/>
        </p:nvSpPr>
        <p:spPr>
          <a:xfrm>
            <a:off x="2477937" y="5935136"/>
            <a:ext cx="1136530" cy="492443"/>
          </a:xfrm>
          <a:prstGeom prst="rect">
            <a:avLst/>
          </a:prstGeom>
          <a:noFill/>
        </p:spPr>
        <p:txBody>
          <a:bodyPr wrap="none" lIns="0" rIns="0" rtlCol="0" anchor="ctr" anchorCtr="0">
            <a:spAutoFit/>
          </a:bodyPr>
          <a:lstStyle/>
          <a:p>
            <a:pPr algn="r"/>
            <a:r>
              <a:rPr lang="fr-FR" sz="2600" b="1">
                <a:solidFill>
                  <a:schemeClr val="bg1"/>
                </a:solidFill>
                <a:latin typeface="Montserrat" panose="00000500000000000000" pitchFamily="50" charset="0"/>
              </a:rPr>
              <a:t>+0,3 pt</a:t>
            </a:r>
            <a:endParaRPr lang="fr-FR" sz="26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13" name="Q10_Evol">
            <a:extLst>
              <a:ext uri="{FF2B5EF4-FFF2-40B4-BE49-F238E27FC236}">
                <a16:creationId xmlns:a16="http://schemas.microsoft.com/office/drawing/2014/main" id="{C7EBB0A9-AD73-4289-B23C-1C3D6634D409}"/>
              </a:ext>
            </a:extLst>
          </p:cNvPr>
          <p:cNvSpPr txBox="1"/>
          <p:nvPr/>
        </p:nvSpPr>
        <p:spPr>
          <a:xfrm>
            <a:off x="2477937" y="7723695"/>
            <a:ext cx="1136530" cy="492443"/>
          </a:xfrm>
          <a:prstGeom prst="rect">
            <a:avLst/>
          </a:prstGeom>
          <a:noFill/>
        </p:spPr>
        <p:txBody>
          <a:bodyPr wrap="none" lIns="0" rIns="0" rtlCol="0" anchor="ctr" anchorCtr="0">
            <a:spAutoFit/>
          </a:bodyPr>
          <a:lstStyle/>
          <a:p>
            <a:pPr algn="r"/>
            <a:r>
              <a:rPr lang="fr-FR" sz="2600" b="1">
                <a:solidFill>
                  <a:schemeClr val="bg1"/>
                </a:solidFill>
                <a:latin typeface="Montserrat" panose="00000500000000000000" pitchFamily="50" charset="0"/>
              </a:rPr>
              <a:t>+0,3 pt</a:t>
            </a:r>
            <a:endParaRPr lang="fr-FR" sz="26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14" name="Q11_Evol">
            <a:extLst>
              <a:ext uri="{FF2B5EF4-FFF2-40B4-BE49-F238E27FC236}">
                <a16:creationId xmlns:a16="http://schemas.microsoft.com/office/drawing/2014/main" id="{BCDED550-8B90-413C-8542-8ECF3B988216}"/>
              </a:ext>
            </a:extLst>
          </p:cNvPr>
          <p:cNvSpPr txBox="1"/>
          <p:nvPr/>
        </p:nvSpPr>
        <p:spPr>
          <a:xfrm>
            <a:off x="2934794" y="9417562"/>
            <a:ext cx="679673" cy="492443"/>
          </a:xfrm>
          <a:prstGeom prst="rect">
            <a:avLst/>
          </a:prstGeom>
          <a:noFill/>
        </p:spPr>
        <p:txBody>
          <a:bodyPr wrap="none" lIns="0" rIns="0" rtlCol="0" anchor="ctr" anchorCtr="0">
            <a:spAutoFit/>
          </a:bodyPr>
          <a:lstStyle/>
          <a:p>
            <a:pPr algn="r"/>
            <a:r>
              <a:rPr lang="fr-FR" sz="2600" b="1">
                <a:solidFill>
                  <a:schemeClr val="bg1"/>
                </a:solidFill>
                <a:latin typeface="Montserrat" panose="00000500000000000000" pitchFamily="50" charset="0"/>
              </a:rPr>
              <a:t>0 pt</a:t>
            </a:r>
            <a:endParaRPr lang="fr-FR" sz="26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48F534E4-4C0E-43FB-9620-76A97B9E2C31}"/>
              </a:ext>
            </a:extLst>
          </p:cNvPr>
          <p:cNvSpPr txBox="1"/>
          <p:nvPr/>
        </p:nvSpPr>
        <p:spPr>
          <a:xfrm>
            <a:off x="1972768" y="1944864"/>
            <a:ext cx="1787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Montserrat" panose="00000500000000000000"/>
              </a:rPr>
              <a:t>Evol 2020-2021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01850B4-61DD-4D60-9362-C21153D030DC}"/>
              </a:ext>
            </a:extLst>
          </p:cNvPr>
          <p:cNvCxnSpPr>
            <a:cxnSpLocks/>
          </p:cNvCxnSpPr>
          <p:nvPr/>
        </p:nvCxnSpPr>
        <p:spPr>
          <a:xfrm>
            <a:off x="2057270" y="1743180"/>
            <a:ext cx="0" cy="850006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6" name="Image 115">
            <a:extLst>
              <a:ext uri="{FF2B5EF4-FFF2-40B4-BE49-F238E27FC236}">
                <a16:creationId xmlns:a16="http://schemas.microsoft.com/office/drawing/2014/main" id="{D652A5BC-0B36-43EE-9EA4-FAC9CAAC571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823" y="182491"/>
            <a:ext cx="1876981" cy="339673"/>
          </a:xfrm>
          <a:prstGeom prst="rect">
            <a:avLst/>
          </a:prstGeom>
        </p:spPr>
      </p:pic>
      <p:pic>
        <p:nvPicPr>
          <p:cNvPr id="117" name="Image 116" descr="LOGO FFEC">
            <a:extLst>
              <a:ext uri="{FF2B5EF4-FFF2-40B4-BE49-F238E27FC236}">
                <a16:creationId xmlns:a16="http://schemas.microsoft.com/office/drawing/2014/main" id="{F656FE4C-6DD0-457B-9FE7-6417A9907355}"/>
              </a:ext>
            </a:extLst>
          </p:cNvPr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988" y="146698"/>
            <a:ext cx="1147454" cy="37546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ABBD6669-F3A3-490B-B750-311A7D3C5796}"/>
              </a:ext>
            </a:extLst>
          </p:cNvPr>
          <p:cNvSpPr/>
          <p:nvPr/>
        </p:nvSpPr>
        <p:spPr>
          <a:xfrm>
            <a:off x="15640" y="5091413"/>
            <a:ext cx="7544577" cy="3993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0" rtlCol="0" anchor="ctr"/>
          <a:lstStyle/>
          <a:p>
            <a:pPr lvl="0">
              <a:lnSpc>
                <a:spcPts val="1400"/>
              </a:lnSpc>
            </a:pPr>
            <a:r>
              <a:rPr lang="fr-FR" sz="1400" b="1" dirty="0">
                <a:solidFill>
                  <a:srgbClr val="1B365D"/>
                </a:solidFill>
                <a:latin typeface="+mj-lt"/>
              </a:rPr>
              <a:t>Q12 - Si vous aviez à donner une note sur 10, reflétant votre appréciation générale de l’établissement qui accueille votre enfant, laquelle serait-elle ?</a:t>
            </a: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F0DAC2CD-8046-4B48-AA1F-62B6F52668CD}"/>
              </a:ext>
            </a:extLst>
          </p:cNvPr>
          <p:cNvSpPr/>
          <p:nvPr/>
        </p:nvSpPr>
        <p:spPr>
          <a:xfrm>
            <a:off x="180231" y="5174664"/>
            <a:ext cx="96869" cy="10002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3133B61-DF51-446A-A404-27AACD292129}"/>
              </a:ext>
            </a:extLst>
          </p:cNvPr>
          <p:cNvSpPr/>
          <p:nvPr/>
        </p:nvSpPr>
        <p:spPr>
          <a:xfrm>
            <a:off x="15640" y="6819605"/>
            <a:ext cx="7544577" cy="3993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0" tIns="36000" bIns="0" rtlCol="0" anchor="ctr"/>
          <a:lstStyle/>
          <a:p>
            <a:pPr>
              <a:lnSpc>
                <a:spcPts val="1400"/>
              </a:lnSpc>
            </a:pPr>
            <a:r>
              <a:rPr lang="fr-FR" sz="1400" b="1" dirty="0">
                <a:solidFill>
                  <a:srgbClr val="1B365D"/>
                </a:solidFill>
                <a:latin typeface="+mj-lt"/>
              </a:rPr>
              <a:t> Q10 - Si vous deviez noter entre 1 et 10 </a:t>
            </a:r>
            <a:r>
              <a:rPr lang="fr-FR" sz="1400" b="1" u="sng" dirty="0">
                <a:solidFill>
                  <a:srgbClr val="1B365D"/>
                </a:solidFill>
                <a:latin typeface="+mj-lt"/>
              </a:rPr>
              <a:t>votre niveau de confiance</a:t>
            </a:r>
            <a:r>
              <a:rPr lang="fr-FR" sz="1400" b="1" dirty="0">
                <a:solidFill>
                  <a:srgbClr val="1B365D"/>
                </a:solidFill>
                <a:latin typeface="+mj-lt"/>
              </a:rPr>
              <a:t> lorsque vous laissez votre/vos enfant(s) à la crèche, quelle note donneriez-vous ?</a:t>
            </a:r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C3D6D3B1-8547-4424-9615-BF5B9001C910}"/>
              </a:ext>
            </a:extLst>
          </p:cNvPr>
          <p:cNvSpPr/>
          <p:nvPr/>
        </p:nvSpPr>
        <p:spPr>
          <a:xfrm>
            <a:off x="180231" y="6930876"/>
            <a:ext cx="96869" cy="10002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B79465B-3725-4395-B8F0-D39A567A4853}"/>
              </a:ext>
            </a:extLst>
          </p:cNvPr>
          <p:cNvSpPr/>
          <p:nvPr/>
        </p:nvSpPr>
        <p:spPr>
          <a:xfrm>
            <a:off x="15640" y="8547797"/>
            <a:ext cx="7544577" cy="3993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0" rtlCol="0" anchor="ctr"/>
          <a:lstStyle/>
          <a:p>
            <a:pPr lvl="0">
              <a:lnSpc>
                <a:spcPts val="1400"/>
              </a:lnSpc>
            </a:pPr>
            <a:r>
              <a:rPr lang="fr-FR" sz="1400" b="1" dirty="0">
                <a:solidFill>
                  <a:srgbClr val="1B365D"/>
                </a:solidFill>
                <a:latin typeface="+mj-lt"/>
              </a:rPr>
              <a:t>Q11. Avez-vous le sentiment que votre/vos enfant(s) est/sont heureux d’aller à la crèche ?*</a:t>
            </a:r>
          </a:p>
        </p:txBody>
      </p:sp>
      <p:sp>
        <p:nvSpPr>
          <p:cNvPr id="95" name="Ellipse 94">
            <a:extLst>
              <a:ext uri="{FF2B5EF4-FFF2-40B4-BE49-F238E27FC236}">
                <a16:creationId xmlns:a16="http://schemas.microsoft.com/office/drawing/2014/main" id="{D3BCCFAE-A9B2-48BA-BAB2-51EAD5916FE4}"/>
              </a:ext>
            </a:extLst>
          </p:cNvPr>
          <p:cNvSpPr/>
          <p:nvPr/>
        </p:nvSpPr>
        <p:spPr>
          <a:xfrm>
            <a:off x="180231" y="8703056"/>
            <a:ext cx="96869" cy="100028"/>
          </a:xfrm>
          <a:prstGeom prst="ellipse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127" name="Q14_Graph">
            <a:extLst>
              <a:ext uri="{FF2B5EF4-FFF2-40B4-BE49-F238E27FC236}">
                <a16:creationId xmlns:a16="http://schemas.microsoft.com/office/drawing/2014/main" id="{DAD8A584-8B1D-436B-8614-F472D98C97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401801"/>
              </p:ext>
            </p:extLst>
          </p:nvPr>
        </p:nvGraphicFramePr>
        <p:xfrm>
          <a:off x="348115" y="1960597"/>
          <a:ext cx="1624236" cy="166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28" name="Q14_Texte">
            <a:extLst>
              <a:ext uri="{FF2B5EF4-FFF2-40B4-BE49-F238E27FC236}">
                <a16:creationId xmlns:a16="http://schemas.microsoft.com/office/drawing/2014/main" id="{2044261C-536A-44CE-A603-A13A1D181650}"/>
              </a:ext>
            </a:extLst>
          </p:cNvPr>
          <p:cNvSpPr txBox="1"/>
          <p:nvPr/>
        </p:nvSpPr>
        <p:spPr>
          <a:xfrm>
            <a:off x="724349" y="2382694"/>
            <a:ext cx="958597" cy="492443"/>
          </a:xfrm>
          <a:prstGeom prst="rect">
            <a:avLst/>
          </a:prstGeom>
          <a:noFill/>
        </p:spPr>
        <p:txBody>
          <a:bodyPr wrap="none" lIns="0" rIns="0" rtlCol="0" anchor="ctr" anchorCtr="0">
            <a:spAutoFit/>
          </a:bodyPr>
          <a:lstStyle/>
          <a:p>
            <a:pPr algn="ctr"/>
            <a:r>
              <a:rPr lang="fr-FR" sz="2600" b="1">
                <a:solidFill>
                  <a:schemeClr val="bg1"/>
                </a:solidFill>
                <a:latin typeface="Montserrat" panose="00000500000000000000" pitchFamily="50" charset="0"/>
              </a:rPr>
              <a:t>100%</a:t>
            </a:r>
            <a:endParaRPr lang="fr-FR" sz="26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129" name="Q14_Graph_FFEC">
            <a:extLst>
              <a:ext uri="{FF2B5EF4-FFF2-40B4-BE49-F238E27FC236}">
                <a16:creationId xmlns:a16="http://schemas.microsoft.com/office/drawing/2014/main" id="{D306D7E2-DE16-49D1-B225-79BF10BF07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883105"/>
              </p:ext>
            </p:extLst>
          </p:nvPr>
        </p:nvGraphicFramePr>
        <p:xfrm>
          <a:off x="4884619" y="1966038"/>
          <a:ext cx="1624236" cy="166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130" name="Q14_Texte_FFEC">
            <a:extLst>
              <a:ext uri="{FF2B5EF4-FFF2-40B4-BE49-F238E27FC236}">
                <a16:creationId xmlns:a16="http://schemas.microsoft.com/office/drawing/2014/main" id="{2165C424-1272-451B-B37C-FE3C1C71D063}"/>
              </a:ext>
            </a:extLst>
          </p:cNvPr>
          <p:cNvSpPr txBox="1"/>
          <p:nvPr/>
        </p:nvSpPr>
        <p:spPr>
          <a:xfrm>
            <a:off x="5363446" y="2388135"/>
            <a:ext cx="753412" cy="492443"/>
          </a:xfrm>
          <a:prstGeom prst="rect">
            <a:avLst/>
          </a:prstGeom>
          <a:noFill/>
        </p:spPr>
        <p:txBody>
          <a:bodyPr wrap="none" lIns="0" rIns="0" rtlCol="0" anchor="ctr" anchorCtr="0">
            <a:spAutoFit/>
          </a:bodyPr>
          <a:lstStyle/>
          <a:p>
            <a:pPr algn="ctr"/>
            <a:r>
              <a:rPr lang="fr-FR" sz="2600" b="1">
                <a:solidFill>
                  <a:schemeClr val="bg1"/>
                </a:solidFill>
                <a:latin typeface="Montserrat" panose="00000500000000000000" pitchFamily="50" charset="0"/>
              </a:rPr>
              <a:t>95%</a:t>
            </a:r>
            <a:endParaRPr lang="fr-FR" sz="26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1" name="Q14_Evol">
            <a:extLst>
              <a:ext uri="{FF2B5EF4-FFF2-40B4-BE49-F238E27FC236}">
                <a16:creationId xmlns:a16="http://schemas.microsoft.com/office/drawing/2014/main" id="{092BAB7C-835E-4517-B4EA-AC4BF0BB8CBC}"/>
              </a:ext>
            </a:extLst>
          </p:cNvPr>
          <p:cNvSpPr txBox="1"/>
          <p:nvPr/>
        </p:nvSpPr>
        <p:spPr>
          <a:xfrm>
            <a:off x="2934794" y="2388135"/>
            <a:ext cx="679673" cy="492443"/>
          </a:xfrm>
          <a:prstGeom prst="rect">
            <a:avLst/>
          </a:prstGeom>
          <a:noFill/>
        </p:spPr>
        <p:txBody>
          <a:bodyPr wrap="none" lIns="0" rIns="0" rtlCol="0" anchor="ctr" anchorCtr="0">
            <a:spAutoFit/>
          </a:bodyPr>
          <a:lstStyle/>
          <a:p>
            <a:pPr algn="r"/>
            <a:r>
              <a:rPr lang="fr-FR" sz="2600" b="1">
                <a:solidFill>
                  <a:schemeClr val="bg1"/>
                </a:solidFill>
                <a:latin typeface="Montserrat" panose="00000500000000000000" pitchFamily="50" charset="0"/>
              </a:rPr>
              <a:t>0 pt</a:t>
            </a:r>
            <a:endParaRPr lang="fr-FR" sz="26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C245A89-8CB0-47A8-B920-6103A27E9EBE}"/>
              </a:ext>
            </a:extLst>
          </p:cNvPr>
          <p:cNvSpPr/>
          <p:nvPr/>
        </p:nvSpPr>
        <p:spPr>
          <a:xfrm>
            <a:off x="15640" y="1530276"/>
            <a:ext cx="7544577" cy="3993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0" rtlCol="0" anchor="ctr"/>
          <a:lstStyle/>
          <a:p>
            <a:pPr lvl="0"/>
            <a:r>
              <a:rPr lang="fr-FR" sz="1400" b="1" dirty="0">
                <a:solidFill>
                  <a:srgbClr val="1B365D"/>
                </a:solidFill>
                <a:latin typeface="+mj-lt"/>
              </a:rPr>
              <a:t>Q14. Vous personnellement, recommanderiez-vous cette crèche à d’autres parents ?*</a:t>
            </a:r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0DB91D9C-6C50-40EB-99C9-3C155FA34DAB}"/>
              </a:ext>
            </a:extLst>
          </p:cNvPr>
          <p:cNvSpPr/>
          <p:nvPr/>
        </p:nvSpPr>
        <p:spPr>
          <a:xfrm>
            <a:off x="180231" y="1693166"/>
            <a:ext cx="96869" cy="10002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134" name="Q7_Graph">
            <a:extLst>
              <a:ext uri="{FF2B5EF4-FFF2-40B4-BE49-F238E27FC236}">
                <a16:creationId xmlns:a16="http://schemas.microsoft.com/office/drawing/2014/main" id="{FC33FE6F-E160-4E4E-B0EC-31B133A3DA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130008"/>
              </p:ext>
            </p:extLst>
          </p:nvPr>
        </p:nvGraphicFramePr>
        <p:xfrm>
          <a:off x="417421" y="3742111"/>
          <a:ext cx="1568483" cy="1604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35" name="Q7_Texte">
            <a:extLst>
              <a:ext uri="{FF2B5EF4-FFF2-40B4-BE49-F238E27FC236}">
                <a16:creationId xmlns:a16="http://schemas.microsoft.com/office/drawing/2014/main" id="{C8882D73-5FD0-479F-85D7-F37F941277E2}"/>
              </a:ext>
            </a:extLst>
          </p:cNvPr>
          <p:cNvSpPr txBox="1"/>
          <p:nvPr/>
        </p:nvSpPr>
        <p:spPr>
          <a:xfrm>
            <a:off x="729764" y="4011770"/>
            <a:ext cx="934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>
                <a:solidFill>
                  <a:schemeClr val="bg1"/>
                </a:solidFill>
                <a:latin typeface="Montserrat" panose="00000500000000000000" pitchFamily="50" charset="0"/>
              </a:rPr>
              <a:t>9,4</a:t>
            </a:r>
            <a:endParaRPr lang="fr-FR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graphicFrame>
        <p:nvGraphicFramePr>
          <p:cNvPr id="136" name="Q7_Graph_FFEC">
            <a:extLst>
              <a:ext uri="{FF2B5EF4-FFF2-40B4-BE49-F238E27FC236}">
                <a16:creationId xmlns:a16="http://schemas.microsoft.com/office/drawing/2014/main" id="{8B8B5FA3-D011-40E2-9F85-BB3BA5889F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775590"/>
              </p:ext>
            </p:extLst>
          </p:nvPr>
        </p:nvGraphicFramePr>
        <p:xfrm>
          <a:off x="4908339" y="3742111"/>
          <a:ext cx="1568483" cy="1604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37" name="Q7_Texte_FFEC">
            <a:extLst>
              <a:ext uri="{FF2B5EF4-FFF2-40B4-BE49-F238E27FC236}">
                <a16:creationId xmlns:a16="http://schemas.microsoft.com/office/drawing/2014/main" id="{EC51F359-0F27-4653-B384-4A996F9C9EB2}"/>
              </a:ext>
            </a:extLst>
          </p:cNvPr>
          <p:cNvSpPr txBox="1"/>
          <p:nvPr/>
        </p:nvSpPr>
        <p:spPr>
          <a:xfrm>
            <a:off x="5237040" y="4024583"/>
            <a:ext cx="9340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>
                <a:solidFill>
                  <a:schemeClr val="bg1"/>
                </a:solidFill>
                <a:latin typeface="Montserrat" panose="00000500000000000000" pitchFamily="50" charset="0"/>
              </a:rPr>
              <a:t>8,7</a:t>
            </a:r>
            <a:endParaRPr lang="fr-FR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8" name="Q7_Evol">
            <a:extLst>
              <a:ext uri="{FF2B5EF4-FFF2-40B4-BE49-F238E27FC236}">
                <a16:creationId xmlns:a16="http://schemas.microsoft.com/office/drawing/2014/main" id="{B74CB053-C4C6-438A-ADC8-017CFA88BB0B}"/>
              </a:ext>
            </a:extLst>
          </p:cNvPr>
          <p:cNvSpPr txBox="1"/>
          <p:nvPr/>
        </p:nvSpPr>
        <p:spPr>
          <a:xfrm>
            <a:off x="2477938" y="4183101"/>
            <a:ext cx="1136529" cy="492443"/>
          </a:xfrm>
          <a:prstGeom prst="rect">
            <a:avLst/>
          </a:prstGeom>
          <a:noFill/>
        </p:spPr>
        <p:txBody>
          <a:bodyPr wrap="none" lIns="0" rIns="0" rtlCol="0" anchor="ctr" anchorCtr="0">
            <a:spAutoFit/>
          </a:bodyPr>
          <a:lstStyle/>
          <a:p>
            <a:pPr algn="r"/>
            <a:r>
              <a:rPr lang="fr-FR" sz="2600" b="1">
                <a:solidFill>
                  <a:schemeClr val="bg1"/>
                </a:solidFill>
                <a:latin typeface="Montserrat" panose="00000500000000000000" pitchFamily="50" charset="0"/>
              </a:rPr>
              <a:t>+0,5 pt</a:t>
            </a:r>
            <a:endParaRPr lang="fr-FR" sz="26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0" name="Q7_Evol_FFEC">
            <a:extLst>
              <a:ext uri="{FF2B5EF4-FFF2-40B4-BE49-F238E27FC236}">
                <a16:creationId xmlns:a16="http://schemas.microsoft.com/office/drawing/2014/main" id="{3774AB7E-448E-4E6A-839B-7DDAB15B1207}"/>
              </a:ext>
            </a:extLst>
          </p:cNvPr>
          <p:cNvSpPr txBox="1"/>
          <p:nvPr/>
        </p:nvSpPr>
        <p:spPr>
          <a:xfrm>
            <a:off x="6695567" y="4059256"/>
            <a:ext cx="445018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36000" rIns="36000" rtlCol="0" anchor="ctr" anchorCtr="0">
            <a:spAutoFit/>
          </a:bodyPr>
          <a:lstStyle/>
          <a:p>
            <a:pPr algn="ctr"/>
            <a:r>
              <a:rPr lang="fr-FR" sz="4000" b="1">
                <a:solidFill>
                  <a:srgbClr val="92D050"/>
                </a:solidFill>
                <a:latin typeface="Montserrat" panose="00000500000000000000" pitchFamily="50" charset="0"/>
              </a:rPr>
              <a:t>+</a:t>
            </a:r>
            <a:endParaRPr lang="fr-FR" sz="4000" b="1" dirty="0">
              <a:solidFill>
                <a:srgbClr val="92D050"/>
              </a:solidFill>
              <a:latin typeface="Montserrat" panose="00000500000000000000" pitchFamily="50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01C4B26-7434-422C-A08A-7D305E95D60E}"/>
              </a:ext>
            </a:extLst>
          </p:cNvPr>
          <p:cNvSpPr/>
          <p:nvPr/>
        </p:nvSpPr>
        <p:spPr>
          <a:xfrm>
            <a:off x="15640" y="3363221"/>
            <a:ext cx="7544577" cy="3993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0" rIns="72000" rtlCol="0" anchor="ctr"/>
          <a:lstStyle/>
          <a:p>
            <a:pPr lvl="0">
              <a:lnSpc>
                <a:spcPts val="1400"/>
              </a:lnSpc>
            </a:pPr>
            <a:r>
              <a:rPr lang="fr-FR" sz="1400" b="1" dirty="0">
                <a:solidFill>
                  <a:srgbClr val="1B365D"/>
                </a:solidFill>
                <a:latin typeface="+mj-lt"/>
              </a:rPr>
              <a:t>Q7 - Pouvez-vous évaluer votre niveau de satisfaction par rapport aux professionnels qui accueillent votre enfant à la crèche ?</a:t>
            </a:r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A905E36D-D3FA-43F6-9F82-9F7152C4C7E5}"/>
              </a:ext>
            </a:extLst>
          </p:cNvPr>
          <p:cNvSpPr/>
          <p:nvPr/>
        </p:nvSpPr>
        <p:spPr>
          <a:xfrm>
            <a:off x="180231" y="3446472"/>
            <a:ext cx="96869" cy="10002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7" name="Q14_Base">
            <a:extLst>
              <a:ext uri="{FF2B5EF4-FFF2-40B4-BE49-F238E27FC236}">
                <a16:creationId xmlns:a16="http://schemas.microsoft.com/office/drawing/2014/main" id="{CB472FD3-BFD2-414C-B780-8ECF09F89E76}"/>
              </a:ext>
            </a:extLst>
          </p:cNvPr>
          <p:cNvSpPr/>
          <p:nvPr/>
        </p:nvSpPr>
        <p:spPr>
          <a:xfrm>
            <a:off x="2484487" y="3104320"/>
            <a:ext cx="13051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100">
                <a:latin typeface="Montserrat" panose="020B0604020202020204" charset="0"/>
              </a:rPr>
              <a:t>Base :  27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148" name="Q14_Base_FFEC">
            <a:extLst>
              <a:ext uri="{FF2B5EF4-FFF2-40B4-BE49-F238E27FC236}">
                <a16:creationId xmlns:a16="http://schemas.microsoft.com/office/drawing/2014/main" id="{5DBB9D95-399E-4E82-A83A-D7F0C97F7DA1}"/>
              </a:ext>
            </a:extLst>
          </p:cNvPr>
          <p:cNvSpPr/>
          <p:nvPr/>
        </p:nvSpPr>
        <p:spPr>
          <a:xfrm>
            <a:off x="3816827" y="3104068"/>
            <a:ext cx="1385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17 283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149" name="Q7_Base">
            <a:extLst>
              <a:ext uri="{FF2B5EF4-FFF2-40B4-BE49-F238E27FC236}">
                <a16:creationId xmlns:a16="http://schemas.microsoft.com/office/drawing/2014/main" id="{5B6ACB23-1696-41A5-9173-E7C13EC00EDE}"/>
              </a:ext>
            </a:extLst>
          </p:cNvPr>
          <p:cNvSpPr/>
          <p:nvPr/>
        </p:nvSpPr>
        <p:spPr>
          <a:xfrm>
            <a:off x="2484487" y="4842896"/>
            <a:ext cx="13051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100">
                <a:latin typeface="Montserrat" panose="020B0604020202020204" charset="0"/>
              </a:rPr>
              <a:t>Base :  27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150" name="Q7_Base_FFEC">
            <a:extLst>
              <a:ext uri="{FF2B5EF4-FFF2-40B4-BE49-F238E27FC236}">
                <a16:creationId xmlns:a16="http://schemas.microsoft.com/office/drawing/2014/main" id="{0AB249B6-5FB5-4A6E-B4A0-E1454978DCD6}"/>
              </a:ext>
            </a:extLst>
          </p:cNvPr>
          <p:cNvSpPr/>
          <p:nvPr/>
        </p:nvSpPr>
        <p:spPr>
          <a:xfrm>
            <a:off x="3816827" y="4842644"/>
            <a:ext cx="1385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18 456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151" name="Q12_Base">
            <a:extLst>
              <a:ext uri="{FF2B5EF4-FFF2-40B4-BE49-F238E27FC236}">
                <a16:creationId xmlns:a16="http://schemas.microsoft.com/office/drawing/2014/main" id="{18EA56F0-B20B-4BE0-B77A-EB5420147E9B}"/>
              </a:ext>
            </a:extLst>
          </p:cNvPr>
          <p:cNvSpPr/>
          <p:nvPr/>
        </p:nvSpPr>
        <p:spPr>
          <a:xfrm>
            <a:off x="2484487" y="6551311"/>
            <a:ext cx="13051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100">
                <a:latin typeface="Montserrat" panose="020B0604020202020204" charset="0"/>
              </a:rPr>
              <a:t>Base :  26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152" name="Q12_Base_FFEC">
            <a:extLst>
              <a:ext uri="{FF2B5EF4-FFF2-40B4-BE49-F238E27FC236}">
                <a16:creationId xmlns:a16="http://schemas.microsoft.com/office/drawing/2014/main" id="{07E150EA-DACC-423E-8A44-5630DE739FBF}"/>
              </a:ext>
            </a:extLst>
          </p:cNvPr>
          <p:cNvSpPr/>
          <p:nvPr/>
        </p:nvSpPr>
        <p:spPr>
          <a:xfrm>
            <a:off x="3816827" y="6551059"/>
            <a:ext cx="1385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18 917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153" name="Q10_Base">
            <a:extLst>
              <a:ext uri="{FF2B5EF4-FFF2-40B4-BE49-F238E27FC236}">
                <a16:creationId xmlns:a16="http://schemas.microsoft.com/office/drawing/2014/main" id="{39E1CE5C-B2A9-49A4-B8AB-AD5BE5C360CE}"/>
              </a:ext>
            </a:extLst>
          </p:cNvPr>
          <p:cNvSpPr/>
          <p:nvPr/>
        </p:nvSpPr>
        <p:spPr>
          <a:xfrm>
            <a:off x="2484487" y="8289887"/>
            <a:ext cx="13051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100">
                <a:latin typeface="Montserrat" panose="020B0604020202020204" charset="0"/>
              </a:rPr>
              <a:t>Base :  27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154" name="Q10_Base_FFEC">
            <a:extLst>
              <a:ext uri="{FF2B5EF4-FFF2-40B4-BE49-F238E27FC236}">
                <a16:creationId xmlns:a16="http://schemas.microsoft.com/office/drawing/2014/main" id="{624FF257-E0A0-43F6-BB9F-1FE390ED9716}"/>
              </a:ext>
            </a:extLst>
          </p:cNvPr>
          <p:cNvSpPr/>
          <p:nvPr/>
        </p:nvSpPr>
        <p:spPr>
          <a:xfrm>
            <a:off x="3816827" y="8289635"/>
            <a:ext cx="1385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17 801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155" name="Q11_Base">
            <a:extLst>
              <a:ext uri="{FF2B5EF4-FFF2-40B4-BE49-F238E27FC236}">
                <a16:creationId xmlns:a16="http://schemas.microsoft.com/office/drawing/2014/main" id="{5121A445-7871-4E00-AF6E-B00C8AB84824}"/>
              </a:ext>
            </a:extLst>
          </p:cNvPr>
          <p:cNvSpPr/>
          <p:nvPr/>
        </p:nvSpPr>
        <p:spPr>
          <a:xfrm>
            <a:off x="2484487" y="9981634"/>
            <a:ext cx="13051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100">
                <a:latin typeface="Montserrat" panose="020B0604020202020204" charset="0"/>
              </a:rPr>
              <a:t>Base :  27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156" name="Q11_Base_FFEC">
            <a:extLst>
              <a:ext uri="{FF2B5EF4-FFF2-40B4-BE49-F238E27FC236}">
                <a16:creationId xmlns:a16="http://schemas.microsoft.com/office/drawing/2014/main" id="{C1AD71AB-501B-4D41-AD5F-79101007D4B6}"/>
              </a:ext>
            </a:extLst>
          </p:cNvPr>
          <p:cNvSpPr/>
          <p:nvPr/>
        </p:nvSpPr>
        <p:spPr>
          <a:xfrm>
            <a:off x="3816827" y="9981382"/>
            <a:ext cx="1385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11 224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A1FB0A-DB6B-4BCD-8429-38D6D27E6ECE}"/>
              </a:ext>
            </a:extLst>
          </p:cNvPr>
          <p:cNvSpPr/>
          <p:nvPr/>
        </p:nvSpPr>
        <p:spPr>
          <a:xfrm>
            <a:off x="5384833" y="7888899"/>
            <a:ext cx="593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/10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8777B91-099D-40C3-A001-94BC11E4DF19}"/>
              </a:ext>
            </a:extLst>
          </p:cNvPr>
          <p:cNvSpPr/>
          <p:nvPr/>
        </p:nvSpPr>
        <p:spPr>
          <a:xfrm>
            <a:off x="827928" y="7888899"/>
            <a:ext cx="593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/10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5DCD1C9-198F-4413-A8D2-5514AADA9132}"/>
              </a:ext>
            </a:extLst>
          </p:cNvPr>
          <p:cNvSpPr/>
          <p:nvPr/>
        </p:nvSpPr>
        <p:spPr>
          <a:xfrm>
            <a:off x="5429317" y="6172438"/>
            <a:ext cx="593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/10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2B650C5-F32C-4C82-8331-351A3037D9E9}"/>
              </a:ext>
            </a:extLst>
          </p:cNvPr>
          <p:cNvSpPr/>
          <p:nvPr/>
        </p:nvSpPr>
        <p:spPr>
          <a:xfrm>
            <a:off x="877202" y="6161333"/>
            <a:ext cx="593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/10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CB43664-F938-44F8-BC32-1D2C327F8882}"/>
              </a:ext>
            </a:extLst>
          </p:cNvPr>
          <p:cNvSpPr/>
          <p:nvPr/>
        </p:nvSpPr>
        <p:spPr>
          <a:xfrm>
            <a:off x="5421067" y="4396518"/>
            <a:ext cx="593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/10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773AF40-47D6-43BE-884E-F07ADE3F7C29}"/>
              </a:ext>
            </a:extLst>
          </p:cNvPr>
          <p:cNvSpPr/>
          <p:nvPr/>
        </p:nvSpPr>
        <p:spPr>
          <a:xfrm>
            <a:off x="919807" y="4391844"/>
            <a:ext cx="593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3954019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angle 243">
            <a:extLst>
              <a:ext uri="{FF2B5EF4-FFF2-40B4-BE49-F238E27FC236}">
                <a16:creationId xmlns:a16="http://schemas.microsoft.com/office/drawing/2014/main" id="{2246C854-2C95-4CE3-9986-2DEE2EF16D76}"/>
              </a:ext>
            </a:extLst>
          </p:cNvPr>
          <p:cNvSpPr/>
          <p:nvPr/>
        </p:nvSpPr>
        <p:spPr>
          <a:xfrm>
            <a:off x="-18548" y="6257455"/>
            <a:ext cx="7576428" cy="3985789"/>
          </a:xfrm>
          <a:prstGeom prst="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ontserrat" panose="00000500000000000000" pitchFamily="50" charset="0"/>
            </a:endParaRPr>
          </a:p>
        </p:txBody>
      </p:sp>
      <p:grpSp>
        <p:nvGrpSpPr>
          <p:cNvPr id="80" name="Groupe 79"/>
          <p:cNvGrpSpPr/>
          <p:nvPr/>
        </p:nvGrpSpPr>
        <p:grpSpPr>
          <a:xfrm>
            <a:off x="0" y="-33460"/>
            <a:ext cx="7582400" cy="699640"/>
            <a:chOff x="0" y="-188548"/>
            <a:chExt cx="7582400" cy="768527"/>
          </a:xfrm>
        </p:grpSpPr>
        <p:grpSp>
          <p:nvGrpSpPr>
            <p:cNvPr id="81" name="Groupe 80"/>
            <p:cNvGrpSpPr/>
            <p:nvPr/>
          </p:nvGrpSpPr>
          <p:grpSpPr>
            <a:xfrm>
              <a:off x="0" y="-188548"/>
              <a:ext cx="7582400" cy="768527"/>
              <a:chOff x="0" y="-188548"/>
              <a:chExt cx="7582400" cy="768527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0" y="-188548"/>
                <a:ext cx="7582400" cy="6902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>
                  <a:latin typeface="Montserrat" panose="00000500000000000000" pitchFamily="50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18871620" flipV="1">
                <a:off x="3630326" y="37878"/>
                <a:ext cx="542101" cy="5421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fr-FR" dirty="0">
                  <a:latin typeface="Montserrat" panose="00000500000000000000" pitchFamily="50" charset="0"/>
                </a:endParaRPr>
              </a:p>
            </p:txBody>
          </p:sp>
        </p:grpSp>
        <p:sp>
          <p:nvSpPr>
            <p:cNvPr id="82" name="ZoneTexte 81"/>
            <p:cNvSpPr txBox="1"/>
            <p:nvPr/>
          </p:nvSpPr>
          <p:spPr>
            <a:xfrm>
              <a:off x="252237" y="-71107"/>
              <a:ext cx="6912769" cy="439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accent5"/>
                  </a:solidFill>
                  <a:latin typeface="Montserrat" panose="00000500000000000000" pitchFamily="50" charset="0"/>
                </a:rPr>
                <a:t>RECOMMANDATION (NET PROMOTOR SCORE)</a:t>
              </a:r>
            </a:p>
          </p:txBody>
        </p:sp>
      </p:grpSp>
      <p:sp>
        <p:nvSpPr>
          <p:cNvPr id="190" name="Rectangle 189">
            <a:extLst>
              <a:ext uri="{FF2B5EF4-FFF2-40B4-BE49-F238E27FC236}">
                <a16:creationId xmlns:a16="http://schemas.microsoft.com/office/drawing/2014/main" id="{056B9694-7DB1-41CD-88B4-01F4E959FD28}"/>
              </a:ext>
            </a:extLst>
          </p:cNvPr>
          <p:cNvSpPr/>
          <p:nvPr/>
        </p:nvSpPr>
        <p:spPr>
          <a:xfrm>
            <a:off x="0" y="594901"/>
            <a:ext cx="7561263" cy="29749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Montserrat" panose="00000500000000000000" pitchFamily="50" charset="0"/>
            </a:endParaRPr>
          </a:p>
        </p:txBody>
      </p:sp>
      <p:sp>
        <p:nvSpPr>
          <p:cNvPr id="211" name="Q15_Base">
            <a:extLst>
              <a:ext uri="{FF2B5EF4-FFF2-40B4-BE49-F238E27FC236}">
                <a16:creationId xmlns:a16="http://schemas.microsoft.com/office/drawing/2014/main" id="{85AE1A9B-8354-4554-92FF-10086A0C2019}"/>
              </a:ext>
            </a:extLst>
          </p:cNvPr>
          <p:cNvSpPr/>
          <p:nvPr/>
        </p:nvSpPr>
        <p:spPr>
          <a:xfrm>
            <a:off x="94438" y="3314654"/>
            <a:ext cx="1385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 27</a:t>
            </a:r>
            <a:endParaRPr lang="fr-FR" sz="1100" dirty="0">
              <a:latin typeface="Montserrat" panose="020B0604020202020204" charset="0"/>
            </a:endParaRPr>
          </a:p>
        </p:txBody>
      </p:sp>
      <p:pic>
        <p:nvPicPr>
          <p:cNvPr id="294" name="Image 293">
            <a:extLst>
              <a:ext uri="{FF2B5EF4-FFF2-40B4-BE49-F238E27FC236}">
                <a16:creationId xmlns:a16="http://schemas.microsoft.com/office/drawing/2014/main" id="{27283810-D262-4193-B03B-C792CBB832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902" y="10263611"/>
            <a:ext cx="1876981" cy="339673"/>
          </a:xfrm>
          <a:prstGeom prst="rect">
            <a:avLst/>
          </a:prstGeom>
        </p:spPr>
      </p:pic>
      <p:pic>
        <p:nvPicPr>
          <p:cNvPr id="295" name="Image 294" descr="LOGO FFEC">
            <a:extLst>
              <a:ext uri="{FF2B5EF4-FFF2-40B4-BE49-F238E27FC236}">
                <a16:creationId xmlns:a16="http://schemas.microsoft.com/office/drawing/2014/main" id="{38D40AC2-B864-44F9-A31A-ADECC3B3D8FC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23" y="10255113"/>
            <a:ext cx="1005288" cy="34817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275E1C8A-3745-47D2-A294-B34DF92599A0}"/>
              </a:ext>
            </a:extLst>
          </p:cNvPr>
          <p:cNvSpPr/>
          <p:nvPr/>
        </p:nvSpPr>
        <p:spPr>
          <a:xfrm>
            <a:off x="134094" y="666180"/>
            <a:ext cx="7314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fr-FR" sz="1400" b="1" dirty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Q15. Et si vous deviez à présent donner une note pour exprimer votre niveau de recommandation par rapport à votre crèche, quelle serait-elle ?</a:t>
            </a:r>
          </a:p>
        </p:txBody>
      </p:sp>
      <p:sp>
        <p:nvSpPr>
          <p:cNvPr id="73" name="Nom_Entreprise">
            <a:extLst>
              <a:ext uri="{FF2B5EF4-FFF2-40B4-BE49-F238E27FC236}">
                <a16:creationId xmlns:a16="http://schemas.microsoft.com/office/drawing/2014/main" id="{EAB2FDCC-4BAE-4E11-9086-9C3BB0FC3586}"/>
              </a:ext>
            </a:extLst>
          </p:cNvPr>
          <p:cNvSpPr txBox="1"/>
          <p:nvPr/>
        </p:nvSpPr>
        <p:spPr>
          <a:xfrm>
            <a:off x="2009123" y="10295507"/>
            <a:ext cx="3219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latin typeface="Montserrat" panose="020B0604020202020204" charset="0"/>
              </a:rPr>
              <a:t>LES PETITES CRECHES</a:t>
            </a:r>
            <a:endParaRPr lang="fr-FR" sz="1200" dirty="0">
              <a:latin typeface="Montserrat" panose="020B0604020202020204" charset="0"/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64D872B0-4DA9-432F-B770-BEBB1B0689EF}"/>
              </a:ext>
            </a:extLst>
          </p:cNvPr>
          <p:cNvSpPr txBox="1"/>
          <p:nvPr/>
        </p:nvSpPr>
        <p:spPr>
          <a:xfrm>
            <a:off x="1972768" y="1797134"/>
            <a:ext cx="1787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tx2"/>
                </a:solidFill>
                <a:latin typeface="Montserrat" panose="00000500000000000000"/>
              </a:rPr>
              <a:t>Evol 2020-2021</a:t>
            </a:r>
          </a:p>
        </p:txBody>
      </p: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A63CF564-A565-42E0-B437-8E727F88FF76}"/>
              </a:ext>
            </a:extLst>
          </p:cNvPr>
          <p:cNvCxnSpPr>
            <a:cxnSpLocks/>
          </p:cNvCxnSpPr>
          <p:nvPr/>
        </p:nvCxnSpPr>
        <p:spPr>
          <a:xfrm>
            <a:off x="3749563" y="1310599"/>
            <a:ext cx="14389" cy="218358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5" name="Q15_NPS_Evol">
            <a:extLst>
              <a:ext uri="{FF2B5EF4-FFF2-40B4-BE49-F238E27FC236}">
                <a16:creationId xmlns:a16="http://schemas.microsoft.com/office/drawing/2014/main" id="{F6067C8D-01CD-4558-935E-AF61FD93F128}"/>
              </a:ext>
            </a:extLst>
          </p:cNvPr>
          <p:cNvSpPr txBox="1"/>
          <p:nvPr/>
        </p:nvSpPr>
        <p:spPr>
          <a:xfrm>
            <a:off x="2058769" y="2240405"/>
            <a:ext cx="14619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>
                <a:solidFill>
                  <a:schemeClr val="tx2"/>
                </a:solidFill>
                <a:latin typeface="Montserrat" panose="00000500000000000000" pitchFamily="50" charset="0"/>
              </a:rPr>
              <a:t>+15 pts</a:t>
            </a:r>
            <a:endParaRPr lang="fr-FR" sz="2600" b="1" dirty="0">
              <a:solidFill>
                <a:schemeClr val="tx2"/>
              </a:solidFill>
              <a:latin typeface="Montserrat" panose="00000500000000000000" pitchFamily="50" charset="0"/>
            </a:endParaRPr>
          </a:p>
        </p:txBody>
      </p:sp>
      <p:sp>
        <p:nvSpPr>
          <p:cNvPr id="77" name="Q15_Base_FFEC">
            <a:extLst>
              <a:ext uri="{FF2B5EF4-FFF2-40B4-BE49-F238E27FC236}">
                <a16:creationId xmlns:a16="http://schemas.microsoft.com/office/drawing/2014/main" id="{125F3DAD-BC81-446D-BC3A-43FA451E8C51}"/>
              </a:ext>
            </a:extLst>
          </p:cNvPr>
          <p:cNvSpPr/>
          <p:nvPr/>
        </p:nvSpPr>
        <p:spPr>
          <a:xfrm>
            <a:off x="3907207" y="3314654"/>
            <a:ext cx="1385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>
                <a:latin typeface="Montserrat" panose="020B0604020202020204" charset="0"/>
              </a:rPr>
              <a:t>Base : 17 099</a:t>
            </a:r>
            <a:endParaRPr lang="fr-FR" sz="1100" dirty="0">
              <a:latin typeface="Montserrat" panose="020B0604020202020204" charset="0"/>
            </a:endParaRPr>
          </a:p>
        </p:txBody>
      </p:sp>
      <p:sp>
        <p:nvSpPr>
          <p:cNvPr id="79" name="Nom_Entreprise">
            <a:extLst>
              <a:ext uri="{FF2B5EF4-FFF2-40B4-BE49-F238E27FC236}">
                <a16:creationId xmlns:a16="http://schemas.microsoft.com/office/drawing/2014/main" id="{4DE1EDE0-76A9-4574-A85A-0A4F9677E5B8}"/>
              </a:ext>
            </a:extLst>
          </p:cNvPr>
          <p:cNvSpPr txBox="1"/>
          <p:nvPr/>
        </p:nvSpPr>
        <p:spPr>
          <a:xfrm>
            <a:off x="9703" y="1309114"/>
            <a:ext cx="3815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  <a:latin typeface="Montserrat" panose="00000500000000000000"/>
              </a:rPr>
              <a:t>LES PETITES CRECHES</a:t>
            </a:r>
            <a:endParaRPr lang="fr-FR" sz="1400" dirty="0">
              <a:solidFill>
                <a:schemeClr val="tx2"/>
              </a:solidFill>
              <a:latin typeface="Montserrat" panose="00000500000000000000"/>
            </a:endParaRPr>
          </a:p>
        </p:txBody>
      </p:sp>
      <p:sp>
        <p:nvSpPr>
          <p:cNvPr id="86" name="Q15_NPS">
            <a:extLst>
              <a:ext uri="{FF2B5EF4-FFF2-40B4-BE49-F238E27FC236}">
                <a16:creationId xmlns:a16="http://schemas.microsoft.com/office/drawing/2014/main" id="{3898A8D3-508B-4DD0-BC42-B6109F2476AD}"/>
              </a:ext>
            </a:extLst>
          </p:cNvPr>
          <p:cNvSpPr/>
          <p:nvPr/>
        </p:nvSpPr>
        <p:spPr>
          <a:xfrm>
            <a:off x="578128" y="1780178"/>
            <a:ext cx="1296654" cy="129665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96000" rIns="36000" bIns="0" rtlCol="0" anchor="ctr"/>
          <a:lstStyle/>
          <a:p>
            <a:pPr algn="ctr"/>
            <a:r>
              <a:rPr lang="fr-FR" sz="2800" b="1">
                <a:solidFill>
                  <a:schemeClr val="tx2"/>
                </a:solidFill>
                <a:latin typeface="Montserrat" panose="020B0604020202020204" charset="0"/>
              </a:rPr>
              <a:t>89</a:t>
            </a:r>
            <a:endParaRPr lang="fr-FR" sz="2800" b="1" dirty="0">
              <a:solidFill>
                <a:schemeClr val="tx2"/>
              </a:solidFill>
              <a:latin typeface="Montserrat" panose="020B0604020202020204" charset="0"/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D2562AA7-ECFF-4D69-823D-511DE9B3F47D}"/>
              </a:ext>
            </a:extLst>
          </p:cNvPr>
          <p:cNvSpPr txBox="1"/>
          <p:nvPr/>
        </p:nvSpPr>
        <p:spPr>
          <a:xfrm>
            <a:off x="3781099" y="1314252"/>
            <a:ext cx="3786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  <a:latin typeface="Montserrat" panose="00000500000000000000"/>
              </a:rPr>
              <a:t>FFEC</a:t>
            </a:r>
            <a:endParaRPr lang="fr-FR" sz="1400" dirty="0">
              <a:solidFill>
                <a:schemeClr val="tx2"/>
              </a:solidFill>
              <a:latin typeface="Montserrat" panose="00000500000000000000"/>
            </a:endParaRPr>
          </a:p>
        </p:txBody>
      </p:sp>
      <p:sp>
        <p:nvSpPr>
          <p:cNvPr id="88" name="Q15_NPS_FFEC">
            <a:extLst>
              <a:ext uri="{FF2B5EF4-FFF2-40B4-BE49-F238E27FC236}">
                <a16:creationId xmlns:a16="http://schemas.microsoft.com/office/drawing/2014/main" id="{87BD712A-F5F0-4420-8643-78600A5F2137}"/>
              </a:ext>
            </a:extLst>
          </p:cNvPr>
          <p:cNvSpPr/>
          <p:nvPr/>
        </p:nvSpPr>
        <p:spPr>
          <a:xfrm>
            <a:off x="5060110" y="1780178"/>
            <a:ext cx="1296654" cy="129665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96000" rIns="36000" bIns="0" rtlCol="0" anchor="ctr"/>
          <a:lstStyle/>
          <a:p>
            <a:pPr algn="ctr"/>
            <a:r>
              <a:rPr lang="fr-FR" sz="2800" b="1">
                <a:solidFill>
                  <a:schemeClr val="tx2"/>
                </a:solidFill>
                <a:latin typeface="Montserrat" panose="020B0604020202020204" charset="0"/>
              </a:rPr>
              <a:t>61</a:t>
            </a:r>
            <a:endParaRPr lang="fr-FR" sz="2800" b="1" dirty="0">
              <a:solidFill>
                <a:schemeClr val="tx2"/>
              </a:solidFill>
              <a:latin typeface="Montserrat" panose="020B060402020202020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E25434C-13DD-446C-9D70-6E12F36AF4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3" y="3587818"/>
            <a:ext cx="7558308" cy="2651668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BFC64721-C24E-45F6-AF2F-479DA9CCB8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144" y="8525003"/>
            <a:ext cx="525974" cy="1045881"/>
          </a:xfrm>
          <a:prstGeom prst="rect">
            <a:avLst/>
          </a:prstGeom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id="{E2138EF6-A444-4334-84BB-B2D9A024F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324" y="7024411"/>
            <a:ext cx="525974" cy="1045881"/>
          </a:xfrm>
          <a:prstGeom prst="rect">
            <a:avLst/>
          </a:prstGeom>
        </p:spPr>
      </p:pic>
      <p:grpSp>
        <p:nvGrpSpPr>
          <p:cNvPr id="91" name="Groupe 90">
            <a:extLst>
              <a:ext uri="{FF2B5EF4-FFF2-40B4-BE49-F238E27FC236}">
                <a16:creationId xmlns:a16="http://schemas.microsoft.com/office/drawing/2014/main" id="{6B577FB5-0CAD-44A6-AE88-29B75A410723}"/>
              </a:ext>
            </a:extLst>
          </p:cNvPr>
          <p:cNvGrpSpPr/>
          <p:nvPr/>
        </p:nvGrpSpPr>
        <p:grpSpPr>
          <a:xfrm>
            <a:off x="1066100" y="9523611"/>
            <a:ext cx="1834236" cy="575617"/>
            <a:chOff x="589787" y="2279726"/>
            <a:chExt cx="1834236" cy="575617"/>
          </a:xfrm>
          <a:solidFill>
            <a:srgbClr val="E87722"/>
          </a:solidFill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9E8F6E3-03E8-4085-B4FD-6BBDBB0196AC}"/>
                </a:ext>
              </a:extLst>
            </p:cNvPr>
            <p:cNvSpPr/>
            <p:nvPr/>
          </p:nvSpPr>
          <p:spPr>
            <a:xfrm>
              <a:off x="747699" y="2288346"/>
              <a:ext cx="1483967" cy="413026"/>
            </a:xfrm>
            <a:prstGeom prst="rect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Parallelogram 58">
              <a:extLst>
                <a:ext uri="{FF2B5EF4-FFF2-40B4-BE49-F238E27FC236}">
                  <a16:creationId xmlns:a16="http://schemas.microsoft.com/office/drawing/2014/main" id="{53C21746-2CAD-41F3-B4F6-D81EBCB8822C}"/>
                </a:ext>
              </a:extLst>
            </p:cNvPr>
            <p:cNvSpPr/>
            <p:nvPr/>
          </p:nvSpPr>
          <p:spPr>
            <a:xfrm rot="16200000" flipH="1">
              <a:off x="405172" y="2472963"/>
              <a:ext cx="548268" cy="179038"/>
            </a:xfrm>
            <a:prstGeom prst="parallelogram">
              <a:avLst>
                <a:gd name="adj" fmla="val 88301"/>
              </a:avLst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Trapezoid 59">
              <a:extLst>
                <a:ext uri="{FF2B5EF4-FFF2-40B4-BE49-F238E27FC236}">
                  <a16:creationId xmlns:a16="http://schemas.microsoft.com/office/drawing/2014/main" id="{34B60688-D1DE-4FA7-A5FA-B2939E1D43CC}"/>
                </a:ext>
              </a:extLst>
            </p:cNvPr>
            <p:cNvSpPr/>
            <p:nvPr/>
          </p:nvSpPr>
          <p:spPr>
            <a:xfrm>
              <a:off x="589787" y="2674190"/>
              <a:ext cx="1825609" cy="162424"/>
            </a:xfrm>
            <a:prstGeom prst="trapezoid">
              <a:avLst>
                <a:gd name="adj" fmla="val 114174"/>
              </a:avLst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Parallelogram 60">
              <a:extLst>
                <a:ext uri="{FF2B5EF4-FFF2-40B4-BE49-F238E27FC236}">
                  <a16:creationId xmlns:a16="http://schemas.microsoft.com/office/drawing/2014/main" id="{2C8D44A9-568A-452F-9DDA-968448FB4E59}"/>
                </a:ext>
              </a:extLst>
            </p:cNvPr>
            <p:cNvSpPr/>
            <p:nvPr/>
          </p:nvSpPr>
          <p:spPr>
            <a:xfrm rot="16200000" flipH="1" flipV="1">
              <a:off x="2041323" y="2472644"/>
              <a:ext cx="575617" cy="189782"/>
            </a:xfrm>
            <a:prstGeom prst="parallelogram">
              <a:avLst>
                <a:gd name="adj" fmla="val 88301"/>
              </a:avLst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6" name="Groupe 95">
            <a:extLst>
              <a:ext uri="{FF2B5EF4-FFF2-40B4-BE49-F238E27FC236}">
                <a16:creationId xmlns:a16="http://schemas.microsoft.com/office/drawing/2014/main" id="{9B142F6F-607B-49DE-AD52-22514B46FA8A}"/>
              </a:ext>
            </a:extLst>
          </p:cNvPr>
          <p:cNvGrpSpPr/>
          <p:nvPr/>
        </p:nvGrpSpPr>
        <p:grpSpPr>
          <a:xfrm>
            <a:off x="1044327" y="6580575"/>
            <a:ext cx="1834236" cy="575617"/>
            <a:chOff x="589787" y="2279726"/>
            <a:chExt cx="1834236" cy="575617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5DD9F9A-C7DF-497F-BE33-A831E3A9B7B0}"/>
                </a:ext>
              </a:extLst>
            </p:cNvPr>
            <p:cNvSpPr/>
            <p:nvPr/>
          </p:nvSpPr>
          <p:spPr>
            <a:xfrm>
              <a:off x="747699" y="2288346"/>
              <a:ext cx="1483967" cy="413026"/>
            </a:xfrm>
            <a:prstGeom prst="rect">
              <a:avLst/>
            </a:prstGeom>
            <a:solidFill>
              <a:srgbClr val="1B365D">
                <a:lumMod val="60000"/>
                <a:lumOff val="40000"/>
              </a:srgbClr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Parallelogram 58">
              <a:extLst>
                <a:ext uri="{FF2B5EF4-FFF2-40B4-BE49-F238E27FC236}">
                  <a16:creationId xmlns:a16="http://schemas.microsoft.com/office/drawing/2014/main" id="{3EE0FC3C-F78B-45C1-8E71-468ED2F2D316}"/>
                </a:ext>
              </a:extLst>
            </p:cNvPr>
            <p:cNvSpPr/>
            <p:nvPr/>
          </p:nvSpPr>
          <p:spPr>
            <a:xfrm rot="16200000" flipH="1">
              <a:off x="405172" y="2472963"/>
              <a:ext cx="548268" cy="179038"/>
            </a:xfrm>
            <a:prstGeom prst="parallelogram">
              <a:avLst>
                <a:gd name="adj" fmla="val 88301"/>
              </a:avLst>
            </a:prstGeom>
            <a:solidFill>
              <a:srgbClr val="1B365D">
                <a:lumMod val="60000"/>
                <a:lumOff val="40000"/>
              </a:srgbClr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Trapezoid 59">
              <a:extLst>
                <a:ext uri="{FF2B5EF4-FFF2-40B4-BE49-F238E27FC236}">
                  <a16:creationId xmlns:a16="http://schemas.microsoft.com/office/drawing/2014/main" id="{3D5A8F56-E255-4BBE-B588-EDA127DAFF5F}"/>
                </a:ext>
              </a:extLst>
            </p:cNvPr>
            <p:cNvSpPr/>
            <p:nvPr/>
          </p:nvSpPr>
          <p:spPr>
            <a:xfrm>
              <a:off x="589787" y="2674190"/>
              <a:ext cx="1825609" cy="162424"/>
            </a:xfrm>
            <a:prstGeom prst="trapezoid">
              <a:avLst>
                <a:gd name="adj" fmla="val 114174"/>
              </a:avLst>
            </a:prstGeom>
            <a:solidFill>
              <a:srgbClr val="1B365D">
                <a:lumMod val="60000"/>
                <a:lumOff val="40000"/>
              </a:srgbClr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Parallelogram 60">
              <a:extLst>
                <a:ext uri="{FF2B5EF4-FFF2-40B4-BE49-F238E27FC236}">
                  <a16:creationId xmlns:a16="http://schemas.microsoft.com/office/drawing/2014/main" id="{82E7BFF0-8B95-4A3D-A6C5-628271F32F7F}"/>
                </a:ext>
              </a:extLst>
            </p:cNvPr>
            <p:cNvSpPr/>
            <p:nvPr/>
          </p:nvSpPr>
          <p:spPr>
            <a:xfrm rot="16200000" flipH="1" flipV="1">
              <a:off x="2041323" y="2472644"/>
              <a:ext cx="575617" cy="189782"/>
            </a:xfrm>
            <a:prstGeom prst="parallelogram">
              <a:avLst>
                <a:gd name="adj" fmla="val 88301"/>
              </a:avLst>
            </a:prstGeom>
            <a:solidFill>
              <a:srgbClr val="1B365D">
                <a:lumMod val="60000"/>
                <a:lumOff val="40000"/>
              </a:srgbClr>
            </a:soli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1" name="Oval 46">
            <a:extLst>
              <a:ext uri="{FF2B5EF4-FFF2-40B4-BE49-F238E27FC236}">
                <a16:creationId xmlns:a16="http://schemas.microsoft.com/office/drawing/2014/main" id="{04AA437B-E004-49B7-A7E4-C1DE07443882}"/>
              </a:ext>
            </a:extLst>
          </p:cNvPr>
          <p:cNvSpPr/>
          <p:nvPr/>
        </p:nvSpPr>
        <p:spPr>
          <a:xfrm>
            <a:off x="1404549" y="7015927"/>
            <a:ext cx="1093624" cy="85946"/>
          </a:xfrm>
          <a:prstGeom prst="ellipse">
            <a:avLst/>
          </a:prstGeom>
          <a:solidFill>
            <a:srgbClr val="1B365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TextBox 103">
            <a:extLst>
              <a:ext uri="{FF2B5EF4-FFF2-40B4-BE49-F238E27FC236}">
                <a16:creationId xmlns:a16="http://schemas.microsoft.com/office/drawing/2014/main" id="{2D5ABD09-C84E-49FE-B834-F1657028C951}"/>
              </a:ext>
            </a:extLst>
          </p:cNvPr>
          <p:cNvSpPr txBox="1"/>
          <p:nvPr/>
        </p:nvSpPr>
        <p:spPr>
          <a:xfrm>
            <a:off x="1221982" y="6570836"/>
            <a:ext cx="14511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Promoteurs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</p:txBody>
      </p:sp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78145204-A456-476D-A939-6EE6783128DD}"/>
              </a:ext>
            </a:extLst>
          </p:cNvPr>
          <p:cNvGrpSpPr/>
          <p:nvPr/>
        </p:nvGrpSpPr>
        <p:grpSpPr>
          <a:xfrm>
            <a:off x="3532207" y="9658550"/>
            <a:ext cx="270805" cy="308787"/>
            <a:chOff x="4072263" y="4195226"/>
            <a:chExt cx="334989" cy="374433"/>
          </a:xfrm>
        </p:grpSpPr>
        <p:sp>
          <p:nvSpPr>
            <p:cNvPr id="104" name="Line 5">
              <a:extLst>
                <a:ext uri="{FF2B5EF4-FFF2-40B4-BE49-F238E27FC236}">
                  <a16:creationId xmlns:a16="http://schemas.microsoft.com/office/drawing/2014/main" id="{06373981-6828-4639-9200-7F46DD446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6538" y="4263493"/>
              <a:ext cx="122143" cy="0"/>
            </a:xfrm>
            <a:prstGeom prst="line">
              <a:avLst/>
            </a:prstGeom>
            <a:noFill/>
            <a:ln w="19050" cap="flat">
              <a:solidFill>
                <a:srgbClr val="E877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05" name="Line 6">
              <a:extLst>
                <a:ext uri="{FF2B5EF4-FFF2-40B4-BE49-F238E27FC236}">
                  <a16:creationId xmlns:a16="http://schemas.microsoft.com/office/drawing/2014/main" id="{B1DFB0D0-085B-4F56-B625-7E618F1416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6538" y="4297627"/>
              <a:ext cx="68571" cy="0"/>
            </a:xfrm>
            <a:prstGeom prst="line">
              <a:avLst/>
            </a:prstGeom>
            <a:noFill/>
            <a:ln w="19050" cap="flat">
              <a:solidFill>
                <a:srgbClr val="E877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06" name="Groupe 105">
              <a:extLst>
                <a:ext uri="{FF2B5EF4-FFF2-40B4-BE49-F238E27FC236}">
                  <a16:creationId xmlns:a16="http://schemas.microsoft.com/office/drawing/2014/main" id="{26B87076-CD61-4AD4-BFBB-17BE28B2FC48}"/>
                </a:ext>
              </a:extLst>
            </p:cNvPr>
            <p:cNvGrpSpPr/>
            <p:nvPr/>
          </p:nvGrpSpPr>
          <p:grpSpPr>
            <a:xfrm rot="10800000">
              <a:off x="4072263" y="4370415"/>
              <a:ext cx="215715" cy="199244"/>
              <a:chOff x="4109395" y="4361131"/>
              <a:chExt cx="215715" cy="199244"/>
            </a:xfrm>
          </p:grpSpPr>
          <p:sp>
            <p:nvSpPr>
              <p:cNvPr id="108" name="Freeform 8">
                <a:extLst>
                  <a:ext uri="{FF2B5EF4-FFF2-40B4-BE49-F238E27FC236}">
                    <a16:creationId xmlns:a16="http://schemas.microsoft.com/office/drawing/2014/main" id="{5FBDE01B-264C-4285-81C0-0FD95FB5D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5824" y="4361131"/>
                <a:ext cx="114286" cy="139709"/>
              </a:xfrm>
              <a:custGeom>
                <a:avLst/>
                <a:gdLst>
                  <a:gd name="T0" fmla="*/ 40 w 60"/>
                  <a:gd name="T1" fmla="*/ 66 h 66"/>
                  <a:gd name="T2" fmla="*/ 56 w 60"/>
                  <a:gd name="T3" fmla="*/ 44 h 66"/>
                  <a:gd name="T4" fmla="*/ 56 w 60"/>
                  <a:gd name="T5" fmla="*/ 38 h 66"/>
                  <a:gd name="T6" fmla="*/ 60 w 60"/>
                  <a:gd name="T7" fmla="*/ 22 h 66"/>
                  <a:gd name="T8" fmla="*/ 53 w 60"/>
                  <a:gd name="T9" fmla="*/ 5 h 66"/>
                  <a:gd name="T10" fmla="*/ 40 w 60"/>
                  <a:gd name="T11" fmla="*/ 6 h 66"/>
                  <a:gd name="T12" fmla="*/ 40 w 60"/>
                  <a:gd name="T13" fmla="*/ 10 h 66"/>
                  <a:gd name="T14" fmla="*/ 16 w 60"/>
                  <a:gd name="T15" fmla="*/ 38 h 66"/>
                  <a:gd name="T16" fmla="*/ 0 w 60"/>
                  <a:gd name="T17" fmla="*/ 3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6">
                    <a:moveTo>
                      <a:pt x="40" y="66"/>
                    </a:moveTo>
                    <a:cubicBezTo>
                      <a:pt x="50" y="61"/>
                      <a:pt x="56" y="55"/>
                      <a:pt x="56" y="44"/>
                    </a:cubicBezTo>
                    <a:cubicBezTo>
                      <a:pt x="56" y="44"/>
                      <a:pt x="56" y="40"/>
                      <a:pt x="56" y="38"/>
                    </a:cubicBezTo>
                    <a:cubicBezTo>
                      <a:pt x="56" y="35"/>
                      <a:pt x="60" y="30"/>
                      <a:pt x="60" y="22"/>
                    </a:cubicBezTo>
                    <a:cubicBezTo>
                      <a:pt x="60" y="14"/>
                      <a:pt x="57" y="10"/>
                      <a:pt x="53" y="5"/>
                    </a:cubicBezTo>
                    <a:cubicBezTo>
                      <a:pt x="50" y="0"/>
                      <a:pt x="40" y="1"/>
                      <a:pt x="40" y="6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24"/>
                      <a:pt x="20" y="38"/>
                      <a:pt x="16" y="38"/>
                    </a:cubicBezTo>
                    <a:cubicBezTo>
                      <a:pt x="13" y="38"/>
                      <a:pt x="0" y="38"/>
                      <a:pt x="0" y="38"/>
                    </a:cubicBezTo>
                  </a:path>
                </a:pathLst>
              </a:custGeom>
              <a:noFill/>
              <a:ln w="19050" cap="flat">
                <a:solidFill>
                  <a:srgbClr val="E8772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3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E87722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109" name="Groupe 108">
                <a:extLst>
                  <a:ext uri="{FF2B5EF4-FFF2-40B4-BE49-F238E27FC236}">
                    <a16:creationId xmlns:a16="http://schemas.microsoft.com/office/drawing/2014/main" id="{A9C96673-D07D-4446-BD9E-052277742610}"/>
                  </a:ext>
                </a:extLst>
              </p:cNvPr>
              <p:cNvGrpSpPr/>
              <p:nvPr/>
            </p:nvGrpSpPr>
            <p:grpSpPr>
              <a:xfrm>
                <a:off x="4109395" y="4424635"/>
                <a:ext cx="215715" cy="135740"/>
                <a:chOff x="4109395" y="4424635"/>
                <a:chExt cx="215715" cy="135740"/>
              </a:xfrm>
            </p:grpSpPr>
            <p:sp>
              <p:nvSpPr>
                <p:cNvPr id="110" name="Freeform 7">
                  <a:extLst>
                    <a:ext uri="{FF2B5EF4-FFF2-40B4-BE49-F238E27FC236}">
                      <a16:creationId xmlns:a16="http://schemas.microsoft.com/office/drawing/2014/main" id="{20B90FFC-D9AF-4469-AF14-C49AD60400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55824" y="4442098"/>
                  <a:ext cx="169286" cy="118277"/>
                </a:xfrm>
                <a:custGeom>
                  <a:avLst/>
                  <a:gdLst>
                    <a:gd name="T0" fmla="*/ 0 w 89"/>
                    <a:gd name="T1" fmla="*/ 48 h 56"/>
                    <a:gd name="T2" fmla="*/ 12 w 89"/>
                    <a:gd name="T3" fmla="*/ 48 h 56"/>
                    <a:gd name="T4" fmla="*/ 28 w 89"/>
                    <a:gd name="T5" fmla="*/ 56 h 56"/>
                    <a:gd name="T6" fmla="*/ 74 w 89"/>
                    <a:gd name="T7" fmla="*/ 56 h 56"/>
                    <a:gd name="T8" fmla="*/ 82 w 89"/>
                    <a:gd name="T9" fmla="*/ 48 h 56"/>
                    <a:gd name="T10" fmla="*/ 88 w 89"/>
                    <a:gd name="T11" fmla="*/ 15 h 56"/>
                    <a:gd name="T12" fmla="*/ 76 w 89"/>
                    <a:gd name="T13" fmla="*/ 0 h 56"/>
                    <a:gd name="T14" fmla="*/ 64 w 89"/>
                    <a:gd name="T15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9" h="56">
                      <a:moveTo>
                        <a:pt x="0" y="48"/>
                      </a:moveTo>
                      <a:cubicBezTo>
                        <a:pt x="12" y="48"/>
                        <a:pt x="12" y="48"/>
                        <a:pt x="12" y="48"/>
                      </a:cubicBezTo>
                      <a:cubicBezTo>
                        <a:pt x="20" y="48"/>
                        <a:pt x="17" y="56"/>
                        <a:pt x="28" y="56"/>
                      </a:cubicBezTo>
                      <a:cubicBezTo>
                        <a:pt x="30" y="56"/>
                        <a:pt x="74" y="56"/>
                        <a:pt x="74" y="56"/>
                      </a:cubicBezTo>
                      <a:cubicBezTo>
                        <a:pt x="78" y="56"/>
                        <a:pt x="82" y="52"/>
                        <a:pt x="82" y="48"/>
                      </a:cubicBezTo>
                      <a:cubicBezTo>
                        <a:pt x="88" y="15"/>
                        <a:pt x="88" y="15"/>
                        <a:pt x="88" y="15"/>
                      </a:cubicBezTo>
                      <a:cubicBezTo>
                        <a:pt x="89" y="7"/>
                        <a:pt x="83" y="0"/>
                        <a:pt x="76" y="0"/>
                      </a:cubicBezTo>
                      <a:cubicBezTo>
                        <a:pt x="64" y="0"/>
                        <a:pt x="64" y="0"/>
                        <a:pt x="64" y="0"/>
                      </a:cubicBezTo>
                    </a:path>
                  </a:pathLst>
                </a:custGeom>
                <a:noFill/>
                <a:ln w="19050" cap="flat">
                  <a:solidFill>
                    <a:srgbClr val="E8772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3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87722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11" name="Rectangle 9">
                  <a:extLst>
                    <a:ext uri="{FF2B5EF4-FFF2-40B4-BE49-F238E27FC236}">
                      <a16:creationId xmlns:a16="http://schemas.microsoft.com/office/drawing/2014/main" id="{2E85D604-BA2F-4B1B-9E0F-CA9611F39E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09395" y="4424635"/>
                  <a:ext cx="46429" cy="135740"/>
                </a:xfrm>
                <a:prstGeom prst="rect">
                  <a:avLst/>
                </a:prstGeom>
                <a:noFill/>
                <a:ln w="19050" cap="flat">
                  <a:solidFill>
                    <a:srgbClr val="E87722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3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E87722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  <p:sp>
          <p:nvSpPr>
            <p:cNvPr id="107" name="Freeform 10">
              <a:extLst>
                <a:ext uri="{FF2B5EF4-FFF2-40B4-BE49-F238E27FC236}">
                  <a16:creationId xmlns:a16="http://schemas.microsoft.com/office/drawing/2014/main" id="{C43C5763-44C5-4D48-BB79-6D7B869F9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7966" y="4195226"/>
              <a:ext cx="259286" cy="231790"/>
            </a:xfrm>
            <a:custGeom>
              <a:avLst/>
              <a:gdLst>
                <a:gd name="T0" fmla="*/ 32 w 136"/>
                <a:gd name="T1" fmla="*/ 84 h 109"/>
                <a:gd name="T2" fmla="*/ 8 w 136"/>
                <a:gd name="T3" fmla="*/ 84 h 109"/>
                <a:gd name="T4" fmla="*/ 0 w 136"/>
                <a:gd name="T5" fmla="*/ 76 h 109"/>
                <a:gd name="T6" fmla="*/ 0 w 136"/>
                <a:gd name="T7" fmla="*/ 8 h 109"/>
                <a:gd name="T8" fmla="*/ 8 w 136"/>
                <a:gd name="T9" fmla="*/ 0 h 109"/>
                <a:gd name="T10" fmla="*/ 128 w 136"/>
                <a:gd name="T11" fmla="*/ 0 h 109"/>
                <a:gd name="T12" fmla="*/ 136 w 136"/>
                <a:gd name="T13" fmla="*/ 8 h 109"/>
                <a:gd name="T14" fmla="*/ 136 w 136"/>
                <a:gd name="T15" fmla="*/ 76 h 109"/>
                <a:gd name="T16" fmla="*/ 128 w 136"/>
                <a:gd name="T17" fmla="*/ 84 h 109"/>
                <a:gd name="T18" fmla="*/ 116 w 136"/>
                <a:gd name="T19" fmla="*/ 84 h 109"/>
                <a:gd name="T20" fmla="*/ 116 w 136"/>
                <a:gd name="T21" fmla="*/ 104 h 109"/>
                <a:gd name="T22" fmla="*/ 109 w 136"/>
                <a:gd name="T23" fmla="*/ 106 h 109"/>
                <a:gd name="T24" fmla="*/ 88 w 136"/>
                <a:gd name="T25" fmla="*/ 84 h 109"/>
                <a:gd name="T26" fmla="*/ 72 w 136"/>
                <a:gd name="T27" fmla="*/ 8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" h="109">
                  <a:moveTo>
                    <a:pt x="32" y="84"/>
                  </a:moveTo>
                  <a:cubicBezTo>
                    <a:pt x="8" y="84"/>
                    <a:pt x="8" y="84"/>
                    <a:pt x="8" y="84"/>
                  </a:cubicBezTo>
                  <a:cubicBezTo>
                    <a:pt x="4" y="84"/>
                    <a:pt x="0" y="80"/>
                    <a:pt x="0" y="7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2" y="0"/>
                    <a:pt x="136" y="4"/>
                    <a:pt x="136" y="8"/>
                  </a:cubicBezTo>
                  <a:cubicBezTo>
                    <a:pt x="136" y="76"/>
                    <a:pt x="136" y="76"/>
                    <a:pt x="136" y="76"/>
                  </a:cubicBezTo>
                  <a:cubicBezTo>
                    <a:pt x="136" y="80"/>
                    <a:pt x="132" y="84"/>
                    <a:pt x="128" y="84"/>
                  </a:cubicBezTo>
                  <a:cubicBezTo>
                    <a:pt x="116" y="84"/>
                    <a:pt x="116" y="84"/>
                    <a:pt x="116" y="8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16" y="108"/>
                    <a:pt x="111" y="109"/>
                    <a:pt x="109" y="106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72" y="84"/>
                    <a:pt x="72" y="84"/>
                    <a:pt x="72" y="84"/>
                  </a:cubicBezTo>
                </a:path>
              </a:pathLst>
            </a:custGeom>
            <a:noFill/>
            <a:ln w="19050" cap="flat">
              <a:solidFill>
                <a:srgbClr val="E8772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112" name="Groupe 111">
            <a:extLst>
              <a:ext uri="{FF2B5EF4-FFF2-40B4-BE49-F238E27FC236}">
                <a16:creationId xmlns:a16="http://schemas.microsoft.com/office/drawing/2014/main" id="{8C55E5CD-BCCC-4BAA-858D-4F918FF99707}"/>
              </a:ext>
            </a:extLst>
          </p:cNvPr>
          <p:cNvGrpSpPr/>
          <p:nvPr/>
        </p:nvGrpSpPr>
        <p:grpSpPr>
          <a:xfrm>
            <a:off x="3479241" y="6686185"/>
            <a:ext cx="213479" cy="290902"/>
            <a:chOff x="3604535" y="1831943"/>
            <a:chExt cx="297857" cy="365149"/>
          </a:xfrm>
        </p:grpSpPr>
        <p:sp>
          <p:nvSpPr>
            <p:cNvPr id="113" name="Line 5">
              <a:extLst>
                <a:ext uri="{FF2B5EF4-FFF2-40B4-BE49-F238E27FC236}">
                  <a16:creationId xmlns:a16="http://schemas.microsoft.com/office/drawing/2014/main" id="{D9DB66BE-B9D3-4B9F-9131-268D7E82E8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1678" y="1900210"/>
              <a:ext cx="122143" cy="0"/>
            </a:xfrm>
            <a:prstGeom prst="line">
              <a:avLst/>
            </a:prstGeom>
            <a:noFill/>
            <a:ln w="19050" cap="flat">
              <a:solidFill>
                <a:srgbClr val="1B365D">
                  <a:lumMod val="60000"/>
                  <a:lumOff val="4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4" name="Line 6">
              <a:extLst>
                <a:ext uri="{FF2B5EF4-FFF2-40B4-BE49-F238E27FC236}">
                  <a16:creationId xmlns:a16="http://schemas.microsoft.com/office/drawing/2014/main" id="{5DAF6684-2CE0-48A5-9FF1-4323B9D8FB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1678" y="1934344"/>
              <a:ext cx="68571" cy="0"/>
            </a:xfrm>
            <a:prstGeom prst="line">
              <a:avLst/>
            </a:prstGeom>
            <a:noFill/>
            <a:ln w="19050" cap="flat">
              <a:solidFill>
                <a:srgbClr val="1B365D">
                  <a:lumMod val="60000"/>
                  <a:lumOff val="4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5" name="Freeform 7">
              <a:extLst>
                <a:ext uri="{FF2B5EF4-FFF2-40B4-BE49-F238E27FC236}">
                  <a16:creationId xmlns:a16="http://schemas.microsoft.com/office/drawing/2014/main" id="{E0A31041-4A5E-42E6-AB8A-172381895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964" y="2078815"/>
              <a:ext cx="169286" cy="118277"/>
            </a:xfrm>
            <a:custGeom>
              <a:avLst/>
              <a:gdLst>
                <a:gd name="T0" fmla="*/ 0 w 89"/>
                <a:gd name="T1" fmla="*/ 48 h 56"/>
                <a:gd name="T2" fmla="*/ 12 w 89"/>
                <a:gd name="T3" fmla="*/ 48 h 56"/>
                <a:gd name="T4" fmla="*/ 28 w 89"/>
                <a:gd name="T5" fmla="*/ 56 h 56"/>
                <a:gd name="T6" fmla="*/ 74 w 89"/>
                <a:gd name="T7" fmla="*/ 56 h 56"/>
                <a:gd name="T8" fmla="*/ 82 w 89"/>
                <a:gd name="T9" fmla="*/ 48 h 56"/>
                <a:gd name="T10" fmla="*/ 88 w 89"/>
                <a:gd name="T11" fmla="*/ 15 h 56"/>
                <a:gd name="T12" fmla="*/ 76 w 89"/>
                <a:gd name="T13" fmla="*/ 0 h 56"/>
                <a:gd name="T14" fmla="*/ 64 w 89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56">
                  <a:moveTo>
                    <a:pt x="0" y="48"/>
                  </a:moveTo>
                  <a:cubicBezTo>
                    <a:pt x="12" y="48"/>
                    <a:pt x="12" y="48"/>
                    <a:pt x="12" y="48"/>
                  </a:cubicBezTo>
                  <a:cubicBezTo>
                    <a:pt x="20" y="48"/>
                    <a:pt x="17" y="56"/>
                    <a:pt x="28" y="56"/>
                  </a:cubicBezTo>
                  <a:cubicBezTo>
                    <a:pt x="30" y="56"/>
                    <a:pt x="74" y="56"/>
                    <a:pt x="74" y="56"/>
                  </a:cubicBezTo>
                  <a:cubicBezTo>
                    <a:pt x="78" y="56"/>
                    <a:pt x="82" y="52"/>
                    <a:pt x="82" y="48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9" y="7"/>
                    <a:pt x="83" y="0"/>
                    <a:pt x="76" y="0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noFill/>
            <a:ln w="19050" cap="flat">
              <a:solidFill>
                <a:srgbClr val="1B365D">
                  <a:lumMod val="60000"/>
                  <a:lumOff val="4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6" name="Freeform 8">
              <a:extLst>
                <a:ext uri="{FF2B5EF4-FFF2-40B4-BE49-F238E27FC236}">
                  <a16:creationId xmlns:a16="http://schemas.microsoft.com/office/drawing/2014/main" id="{7EDEE40F-2305-41E7-B79A-CA6C96F42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0964" y="1997848"/>
              <a:ext cx="114286" cy="139709"/>
            </a:xfrm>
            <a:custGeom>
              <a:avLst/>
              <a:gdLst>
                <a:gd name="T0" fmla="*/ 40 w 60"/>
                <a:gd name="T1" fmla="*/ 66 h 66"/>
                <a:gd name="T2" fmla="*/ 56 w 60"/>
                <a:gd name="T3" fmla="*/ 44 h 66"/>
                <a:gd name="T4" fmla="*/ 56 w 60"/>
                <a:gd name="T5" fmla="*/ 38 h 66"/>
                <a:gd name="T6" fmla="*/ 60 w 60"/>
                <a:gd name="T7" fmla="*/ 22 h 66"/>
                <a:gd name="T8" fmla="*/ 53 w 60"/>
                <a:gd name="T9" fmla="*/ 5 h 66"/>
                <a:gd name="T10" fmla="*/ 40 w 60"/>
                <a:gd name="T11" fmla="*/ 6 h 66"/>
                <a:gd name="T12" fmla="*/ 40 w 60"/>
                <a:gd name="T13" fmla="*/ 10 h 66"/>
                <a:gd name="T14" fmla="*/ 16 w 60"/>
                <a:gd name="T15" fmla="*/ 38 h 66"/>
                <a:gd name="T16" fmla="*/ 0 w 60"/>
                <a:gd name="T17" fmla="*/ 3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6">
                  <a:moveTo>
                    <a:pt x="40" y="66"/>
                  </a:moveTo>
                  <a:cubicBezTo>
                    <a:pt x="50" y="61"/>
                    <a:pt x="56" y="55"/>
                    <a:pt x="56" y="44"/>
                  </a:cubicBezTo>
                  <a:cubicBezTo>
                    <a:pt x="56" y="44"/>
                    <a:pt x="56" y="40"/>
                    <a:pt x="56" y="38"/>
                  </a:cubicBezTo>
                  <a:cubicBezTo>
                    <a:pt x="56" y="35"/>
                    <a:pt x="60" y="30"/>
                    <a:pt x="60" y="22"/>
                  </a:cubicBezTo>
                  <a:cubicBezTo>
                    <a:pt x="60" y="14"/>
                    <a:pt x="57" y="10"/>
                    <a:pt x="53" y="5"/>
                  </a:cubicBezTo>
                  <a:cubicBezTo>
                    <a:pt x="50" y="0"/>
                    <a:pt x="40" y="1"/>
                    <a:pt x="40" y="6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24"/>
                    <a:pt x="20" y="38"/>
                    <a:pt x="16" y="38"/>
                  </a:cubicBezTo>
                  <a:cubicBezTo>
                    <a:pt x="13" y="38"/>
                    <a:pt x="0" y="38"/>
                    <a:pt x="0" y="38"/>
                  </a:cubicBezTo>
                </a:path>
              </a:pathLst>
            </a:custGeom>
            <a:noFill/>
            <a:ln w="19050" cap="flat">
              <a:solidFill>
                <a:srgbClr val="1B365D">
                  <a:lumMod val="60000"/>
                  <a:lumOff val="4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7" name="Rectangle 9">
              <a:extLst>
                <a:ext uri="{FF2B5EF4-FFF2-40B4-BE49-F238E27FC236}">
                  <a16:creationId xmlns:a16="http://schemas.microsoft.com/office/drawing/2014/main" id="{751403E5-968E-4D81-B582-3AAB7D5AF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4535" y="2061352"/>
              <a:ext cx="46429" cy="135740"/>
            </a:xfrm>
            <a:prstGeom prst="rect">
              <a:avLst/>
            </a:prstGeom>
            <a:noFill/>
            <a:ln w="19050" cap="flat">
              <a:solidFill>
                <a:srgbClr val="1B365D">
                  <a:lumMod val="60000"/>
                  <a:lumOff val="4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8" name="Freeform 10">
              <a:extLst>
                <a:ext uri="{FF2B5EF4-FFF2-40B4-BE49-F238E27FC236}">
                  <a16:creationId xmlns:a16="http://schemas.microsoft.com/office/drawing/2014/main" id="{921A139C-8CDA-4A9E-A30D-A789A7562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3106" y="1831943"/>
              <a:ext cx="259286" cy="231790"/>
            </a:xfrm>
            <a:custGeom>
              <a:avLst/>
              <a:gdLst>
                <a:gd name="T0" fmla="*/ 32 w 136"/>
                <a:gd name="T1" fmla="*/ 84 h 109"/>
                <a:gd name="T2" fmla="*/ 8 w 136"/>
                <a:gd name="T3" fmla="*/ 84 h 109"/>
                <a:gd name="T4" fmla="*/ 0 w 136"/>
                <a:gd name="T5" fmla="*/ 76 h 109"/>
                <a:gd name="T6" fmla="*/ 0 w 136"/>
                <a:gd name="T7" fmla="*/ 8 h 109"/>
                <a:gd name="T8" fmla="*/ 8 w 136"/>
                <a:gd name="T9" fmla="*/ 0 h 109"/>
                <a:gd name="T10" fmla="*/ 128 w 136"/>
                <a:gd name="T11" fmla="*/ 0 h 109"/>
                <a:gd name="T12" fmla="*/ 136 w 136"/>
                <a:gd name="T13" fmla="*/ 8 h 109"/>
                <a:gd name="T14" fmla="*/ 136 w 136"/>
                <a:gd name="T15" fmla="*/ 76 h 109"/>
                <a:gd name="T16" fmla="*/ 128 w 136"/>
                <a:gd name="T17" fmla="*/ 84 h 109"/>
                <a:gd name="T18" fmla="*/ 116 w 136"/>
                <a:gd name="T19" fmla="*/ 84 h 109"/>
                <a:gd name="T20" fmla="*/ 116 w 136"/>
                <a:gd name="T21" fmla="*/ 104 h 109"/>
                <a:gd name="T22" fmla="*/ 109 w 136"/>
                <a:gd name="T23" fmla="*/ 106 h 109"/>
                <a:gd name="T24" fmla="*/ 88 w 136"/>
                <a:gd name="T25" fmla="*/ 84 h 109"/>
                <a:gd name="T26" fmla="*/ 72 w 136"/>
                <a:gd name="T27" fmla="*/ 8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" h="109">
                  <a:moveTo>
                    <a:pt x="32" y="84"/>
                  </a:moveTo>
                  <a:cubicBezTo>
                    <a:pt x="8" y="84"/>
                    <a:pt x="8" y="84"/>
                    <a:pt x="8" y="84"/>
                  </a:cubicBezTo>
                  <a:cubicBezTo>
                    <a:pt x="4" y="84"/>
                    <a:pt x="0" y="80"/>
                    <a:pt x="0" y="7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2" y="0"/>
                    <a:pt x="136" y="4"/>
                    <a:pt x="136" y="8"/>
                  </a:cubicBezTo>
                  <a:cubicBezTo>
                    <a:pt x="136" y="76"/>
                    <a:pt x="136" y="76"/>
                    <a:pt x="136" y="76"/>
                  </a:cubicBezTo>
                  <a:cubicBezTo>
                    <a:pt x="136" y="80"/>
                    <a:pt x="132" y="84"/>
                    <a:pt x="128" y="84"/>
                  </a:cubicBezTo>
                  <a:cubicBezTo>
                    <a:pt x="116" y="84"/>
                    <a:pt x="116" y="84"/>
                    <a:pt x="116" y="8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16" y="108"/>
                    <a:pt x="111" y="109"/>
                    <a:pt x="109" y="106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72" y="84"/>
                    <a:pt x="72" y="84"/>
                    <a:pt x="72" y="84"/>
                  </a:cubicBezTo>
                </a:path>
              </a:pathLst>
            </a:custGeom>
            <a:noFill/>
            <a:ln w="19050" cap="flat">
              <a:solidFill>
                <a:srgbClr val="1B365D">
                  <a:lumMod val="60000"/>
                  <a:lumOff val="4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3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119" name="Groupe 118">
            <a:extLst>
              <a:ext uri="{FF2B5EF4-FFF2-40B4-BE49-F238E27FC236}">
                <a16:creationId xmlns:a16="http://schemas.microsoft.com/office/drawing/2014/main" id="{A8279FCC-7F98-4D1A-98C9-723B18EAB069}"/>
              </a:ext>
            </a:extLst>
          </p:cNvPr>
          <p:cNvGrpSpPr/>
          <p:nvPr/>
        </p:nvGrpSpPr>
        <p:grpSpPr>
          <a:xfrm>
            <a:off x="3532207" y="8193264"/>
            <a:ext cx="254066" cy="253734"/>
            <a:chOff x="2087339" y="2974914"/>
            <a:chExt cx="259286" cy="231790"/>
          </a:xfrm>
        </p:grpSpPr>
        <p:grpSp>
          <p:nvGrpSpPr>
            <p:cNvPr id="120" name="Groupe 119">
              <a:extLst>
                <a:ext uri="{FF2B5EF4-FFF2-40B4-BE49-F238E27FC236}">
                  <a16:creationId xmlns:a16="http://schemas.microsoft.com/office/drawing/2014/main" id="{022F151F-5281-4B3F-ABA0-255A6D1B3ED0}"/>
                </a:ext>
              </a:extLst>
            </p:cNvPr>
            <p:cNvGrpSpPr/>
            <p:nvPr/>
          </p:nvGrpSpPr>
          <p:grpSpPr>
            <a:xfrm>
              <a:off x="2087339" y="2974914"/>
              <a:ext cx="259286" cy="231790"/>
              <a:chOff x="569059" y="2854445"/>
              <a:chExt cx="259286" cy="231790"/>
            </a:xfrm>
          </p:grpSpPr>
          <p:sp>
            <p:nvSpPr>
              <p:cNvPr id="122" name="Line 5">
                <a:extLst>
                  <a:ext uri="{FF2B5EF4-FFF2-40B4-BE49-F238E27FC236}">
                    <a16:creationId xmlns:a16="http://schemas.microsoft.com/office/drawing/2014/main" id="{D012F9A4-3DFB-48B6-9CB1-03BE6C4BCA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631" y="2922712"/>
                <a:ext cx="122143" cy="0"/>
              </a:xfrm>
              <a:prstGeom prst="line">
                <a:avLst/>
              </a:prstGeom>
              <a:noFill/>
              <a:ln w="19050" cap="flat">
                <a:solidFill>
                  <a:srgbClr val="C1BCB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3" name="Line 6">
                <a:extLst>
                  <a:ext uri="{FF2B5EF4-FFF2-40B4-BE49-F238E27FC236}">
                    <a16:creationId xmlns:a16="http://schemas.microsoft.com/office/drawing/2014/main" id="{96F7A541-7606-45FD-8379-1929F5F2AD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631" y="2956846"/>
                <a:ext cx="68571" cy="0"/>
              </a:xfrm>
              <a:prstGeom prst="line">
                <a:avLst/>
              </a:prstGeom>
              <a:noFill/>
              <a:ln w="19050" cap="flat">
                <a:solidFill>
                  <a:srgbClr val="C1BCB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24" name="Freeform 10">
                <a:extLst>
                  <a:ext uri="{FF2B5EF4-FFF2-40B4-BE49-F238E27FC236}">
                    <a16:creationId xmlns:a16="http://schemas.microsoft.com/office/drawing/2014/main" id="{436AE4BB-2B8C-4BA1-A408-5B6194CD4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059" y="2854445"/>
                <a:ext cx="259286" cy="231790"/>
              </a:xfrm>
              <a:custGeom>
                <a:avLst/>
                <a:gdLst>
                  <a:gd name="T0" fmla="*/ 32 w 136"/>
                  <a:gd name="T1" fmla="*/ 84 h 109"/>
                  <a:gd name="T2" fmla="*/ 8 w 136"/>
                  <a:gd name="T3" fmla="*/ 84 h 109"/>
                  <a:gd name="T4" fmla="*/ 0 w 136"/>
                  <a:gd name="T5" fmla="*/ 76 h 109"/>
                  <a:gd name="T6" fmla="*/ 0 w 136"/>
                  <a:gd name="T7" fmla="*/ 8 h 109"/>
                  <a:gd name="T8" fmla="*/ 8 w 136"/>
                  <a:gd name="T9" fmla="*/ 0 h 109"/>
                  <a:gd name="T10" fmla="*/ 128 w 136"/>
                  <a:gd name="T11" fmla="*/ 0 h 109"/>
                  <a:gd name="T12" fmla="*/ 136 w 136"/>
                  <a:gd name="T13" fmla="*/ 8 h 109"/>
                  <a:gd name="T14" fmla="*/ 136 w 136"/>
                  <a:gd name="T15" fmla="*/ 76 h 109"/>
                  <a:gd name="T16" fmla="*/ 128 w 136"/>
                  <a:gd name="T17" fmla="*/ 84 h 109"/>
                  <a:gd name="T18" fmla="*/ 116 w 136"/>
                  <a:gd name="T19" fmla="*/ 84 h 109"/>
                  <a:gd name="T20" fmla="*/ 116 w 136"/>
                  <a:gd name="T21" fmla="*/ 104 h 109"/>
                  <a:gd name="T22" fmla="*/ 109 w 136"/>
                  <a:gd name="T23" fmla="*/ 106 h 109"/>
                  <a:gd name="T24" fmla="*/ 88 w 136"/>
                  <a:gd name="T25" fmla="*/ 84 h 109"/>
                  <a:gd name="T26" fmla="*/ 72 w 136"/>
                  <a:gd name="T27" fmla="*/ 8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6" h="109">
                    <a:moveTo>
                      <a:pt x="32" y="84"/>
                    </a:move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0"/>
                      <a:pt x="0" y="7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32" y="0"/>
                      <a:pt x="136" y="4"/>
                      <a:pt x="136" y="8"/>
                    </a:cubicBezTo>
                    <a:cubicBezTo>
                      <a:pt x="136" y="76"/>
                      <a:pt x="136" y="76"/>
                      <a:pt x="136" y="76"/>
                    </a:cubicBezTo>
                    <a:cubicBezTo>
                      <a:pt x="136" y="80"/>
                      <a:pt x="132" y="84"/>
                      <a:pt x="128" y="84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6" y="104"/>
                      <a:pt x="116" y="104"/>
                      <a:pt x="116" y="104"/>
                    </a:cubicBezTo>
                    <a:cubicBezTo>
                      <a:pt x="116" y="108"/>
                      <a:pt x="111" y="109"/>
                      <a:pt x="109" y="106"/>
                    </a:cubicBezTo>
                    <a:cubicBezTo>
                      <a:pt x="88" y="84"/>
                      <a:pt x="88" y="84"/>
                      <a:pt x="88" y="84"/>
                    </a:cubicBezTo>
                    <a:cubicBezTo>
                      <a:pt x="72" y="84"/>
                      <a:pt x="72" y="84"/>
                      <a:pt x="72" y="84"/>
                    </a:cubicBezTo>
                  </a:path>
                </a:pathLst>
              </a:custGeom>
              <a:noFill/>
              <a:ln w="19050" cap="flat">
                <a:solidFill>
                  <a:srgbClr val="C1BCBC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kern="0">
                  <a:solidFill>
                    <a:prstClr val="black"/>
                  </a:solidFill>
                  <a:latin typeface="Arial"/>
                </a:endParaRPr>
              </a:p>
            </p:txBody>
          </p:sp>
        </p:grp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3ACAA162-9F1D-45EA-AB75-7EF57807C345}"/>
                </a:ext>
              </a:extLst>
            </p:cNvPr>
            <p:cNvCxnSpPr>
              <a:endCxn id="124" idx="13"/>
            </p:cNvCxnSpPr>
            <p:nvPr/>
          </p:nvCxnSpPr>
          <p:spPr>
            <a:xfrm>
              <a:off x="2141769" y="3153541"/>
              <a:ext cx="82839" cy="0"/>
            </a:xfrm>
            <a:prstGeom prst="line">
              <a:avLst/>
            </a:prstGeom>
            <a:noFill/>
            <a:ln w="19050" cap="flat" cmpd="sng" algn="ctr">
              <a:solidFill>
                <a:srgbClr val="C1BCBC"/>
              </a:solidFill>
              <a:prstDash val="solid"/>
            </a:ln>
            <a:effectLst/>
          </p:spPr>
        </p:cxnSp>
      </p:grpSp>
      <p:sp>
        <p:nvSpPr>
          <p:cNvPr id="125" name="ZoneTexte 124">
            <a:extLst>
              <a:ext uri="{FF2B5EF4-FFF2-40B4-BE49-F238E27FC236}">
                <a16:creationId xmlns:a16="http://schemas.microsoft.com/office/drawing/2014/main" id="{94004B65-3AA4-4CC8-B46E-428092248606}"/>
              </a:ext>
            </a:extLst>
          </p:cNvPr>
          <p:cNvSpPr txBox="1"/>
          <p:nvPr/>
        </p:nvSpPr>
        <p:spPr>
          <a:xfrm>
            <a:off x="3820078" y="8212173"/>
            <a:ext cx="42730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i="1" dirty="0">
                <a:solidFill>
                  <a:srgbClr val="C1BCBC"/>
                </a:solidFill>
                <a:latin typeface="Arial"/>
              </a:rPr>
              <a:t>%7-8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C1E7F062-6B4E-40F1-86A0-E5AA13DEEDEC}"/>
              </a:ext>
            </a:extLst>
          </p:cNvPr>
          <p:cNvSpPr txBox="1"/>
          <p:nvPr/>
        </p:nvSpPr>
        <p:spPr>
          <a:xfrm>
            <a:off x="3545363" y="6830051"/>
            <a:ext cx="83640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i="1" dirty="0">
                <a:solidFill>
                  <a:srgbClr val="1B365D">
                    <a:lumMod val="60000"/>
                    <a:lumOff val="40000"/>
                  </a:srgbClr>
                </a:solidFill>
                <a:latin typeface="Arial"/>
              </a:rPr>
              <a:t>%9-10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49A95D15-0E83-4890-A0ED-84DB1A0AC43B}"/>
              </a:ext>
            </a:extLst>
          </p:cNvPr>
          <p:cNvSpPr txBox="1"/>
          <p:nvPr/>
        </p:nvSpPr>
        <p:spPr>
          <a:xfrm>
            <a:off x="3592299" y="9818477"/>
            <a:ext cx="83640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 defTabSz="9143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b="1" i="1" dirty="0">
                <a:solidFill>
                  <a:srgbClr val="E87722"/>
                </a:solidFill>
                <a:latin typeface="Arial"/>
              </a:rPr>
              <a:t>%0-6</a:t>
            </a:r>
          </a:p>
        </p:txBody>
      </p: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B0B601F2-D4F8-4EB7-96CC-DC0F6DB4EF8E}"/>
              </a:ext>
            </a:extLst>
          </p:cNvPr>
          <p:cNvGrpSpPr/>
          <p:nvPr/>
        </p:nvGrpSpPr>
        <p:grpSpPr>
          <a:xfrm>
            <a:off x="1062853" y="8031063"/>
            <a:ext cx="1834236" cy="575617"/>
            <a:chOff x="589787" y="2279726"/>
            <a:chExt cx="1834236" cy="575617"/>
          </a:xfrm>
          <a:solidFill>
            <a:sysClr val="window" lastClr="FFFFFF">
              <a:lumMod val="85000"/>
            </a:sysClr>
          </a:solidFill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110EA42B-015E-4E96-8872-FD01AD3098F8}"/>
                </a:ext>
              </a:extLst>
            </p:cNvPr>
            <p:cNvSpPr/>
            <p:nvPr/>
          </p:nvSpPr>
          <p:spPr>
            <a:xfrm>
              <a:off x="747699" y="2288346"/>
              <a:ext cx="1483967" cy="413026"/>
            </a:xfrm>
            <a:prstGeom prst="rect">
              <a:avLst/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Parallelogram 58">
              <a:extLst>
                <a:ext uri="{FF2B5EF4-FFF2-40B4-BE49-F238E27FC236}">
                  <a16:creationId xmlns:a16="http://schemas.microsoft.com/office/drawing/2014/main" id="{FB2B07A3-E7FD-4A7A-A1D9-FC7A0B122146}"/>
                </a:ext>
              </a:extLst>
            </p:cNvPr>
            <p:cNvSpPr/>
            <p:nvPr/>
          </p:nvSpPr>
          <p:spPr>
            <a:xfrm rot="16200000" flipH="1">
              <a:off x="405172" y="2472963"/>
              <a:ext cx="548268" cy="179038"/>
            </a:xfrm>
            <a:prstGeom prst="parallelogram">
              <a:avLst>
                <a:gd name="adj" fmla="val 88301"/>
              </a:avLst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Trapezoid 59">
              <a:extLst>
                <a:ext uri="{FF2B5EF4-FFF2-40B4-BE49-F238E27FC236}">
                  <a16:creationId xmlns:a16="http://schemas.microsoft.com/office/drawing/2014/main" id="{725868A6-2ADB-4880-9524-72C3FB0C37F7}"/>
                </a:ext>
              </a:extLst>
            </p:cNvPr>
            <p:cNvSpPr/>
            <p:nvPr/>
          </p:nvSpPr>
          <p:spPr>
            <a:xfrm>
              <a:off x="589787" y="2674190"/>
              <a:ext cx="1825609" cy="162424"/>
            </a:xfrm>
            <a:prstGeom prst="trapezoid">
              <a:avLst>
                <a:gd name="adj" fmla="val 114174"/>
              </a:avLst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Parallelogram 60">
              <a:extLst>
                <a:ext uri="{FF2B5EF4-FFF2-40B4-BE49-F238E27FC236}">
                  <a16:creationId xmlns:a16="http://schemas.microsoft.com/office/drawing/2014/main" id="{0A0D0EBA-7B00-4285-9DE8-F983FD0D80FA}"/>
                </a:ext>
              </a:extLst>
            </p:cNvPr>
            <p:cNvSpPr/>
            <p:nvPr/>
          </p:nvSpPr>
          <p:spPr>
            <a:xfrm rot="16200000" flipH="1" flipV="1">
              <a:off x="2041323" y="2472644"/>
              <a:ext cx="575617" cy="189782"/>
            </a:xfrm>
            <a:prstGeom prst="parallelogram">
              <a:avLst>
                <a:gd name="adj" fmla="val 88301"/>
              </a:avLst>
            </a:prstGeom>
            <a:grpFill/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3" name="TextBox 102">
            <a:extLst>
              <a:ext uri="{FF2B5EF4-FFF2-40B4-BE49-F238E27FC236}">
                <a16:creationId xmlns:a16="http://schemas.microsoft.com/office/drawing/2014/main" id="{0249E862-376A-4531-B61B-AD12E3168851}"/>
              </a:ext>
            </a:extLst>
          </p:cNvPr>
          <p:cNvSpPr txBox="1"/>
          <p:nvPr/>
        </p:nvSpPr>
        <p:spPr>
          <a:xfrm>
            <a:off x="1485650" y="8049610"/>
            <a:ext cx="103175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Neutres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</p:txBody>
      </p:sp>
      <p:sp>
        <p:nvSpPr>
          <p:cNvPr id="134" name="Oval 34">
            <a:extLst>
              <a:ext uri="{FF2B5EF4-FFF2-40B4-BE49-F238E27FC236}">
                <a16:creationId xmlns:a16="http://schemas.microsoft.com/office/drawing/2014/main" id="{9EEE836A-772A-419D-84BB-942289BAE2F8}"/>
              </a:ext>
            </a:extLst>
          </p:cNvPr>
          <p:cNvSpPr/>
          <p:nvPr/>
        </p:nvSpPr>
        <p:spPr>
          <a:xfrm>
            <a:off x="1447553" y="8480473"/>
            <a:ext cx="1093624" cy="85946"/>
          </a:xfrm>
          <a:prstGeom prst="ellipse">
            <a:avLst/>
          </a:prstGeom>
          <a:solidFill>
            <a:srgbClr val="1B365D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TextBox 101">
            <a:extLst>
              <a:ext uri="{FF2B5EF4-FFF2-40B4-BE49-F238E27FC236}">
                <a16:creationId xmlns:a16="http://schemas.microsoft.com/office/drawing/2014/main" id="{58F108D2-1FFD-4DDA-818C-CEEE33D3DB3C}"/>
              </a:ext>
            </a:extLst>
          </p:cNvPr>
          <p:cNvSpPr txBox="1"/>
          <p:nvPr/>
        </p:nvSpPr>
        <p:spPr>
          <a:xfrm>
            <a:off x="1288919" y="9554802"/>
            <a:ext cx="144128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B0604020202020204" charset="0"/>
              </a:rPr>
              <a:t>Détracteurs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20B0604020202020204" charset="0"/>
            </a:endParaRPr>
          </a:p>
        </p:txBody>
      </p:sp>
      <p:sp>
        <p:nvSpPr>
          <p:cNvPr id="136" name="Q15_NPS_Promoteurs">
            <a:extLst>
              <a:ext uri="{FF2B5EF4-FFF2-40B4-BE49-F238E27FC236}">
                <a16:creationId xmlns:a16="http://schemas.microsoft.com/office/drawing/2014/main" id="{9181BF7B-404B-4996-B315-860A9EB2AF7C}"/>
              </a:ext>
            </a:extLst>
          </p:cNvPr>
          <p:cNvSpPr/>
          <p:nvPr/>
        </p:nvSpPr>
        <p:spPr>
          <a:xfrm>
            <a:off x="5004257" y="6354812"/>
            <a:ext cx="1296654" cy="117200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Montserrat" panose="020B0604020202020204" charset="0"/>
              </a:rPr>
              <a:t>89%</a:t>
            </a:r>
            <a:endParaRPr lang="fr-FR" sz="2800" b="1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137" name="Q15_NPS_Neutres">
            <a:extLst>
              <a:ext uri="{FF2B5EF4-FFF2-40B4-BE49-F238E27FC236}">
                <a16:creationId xmlns:a16="http://schemas.microsoft.com/office/drawing/2014/main" id="{68D03F5B-4E14-4426-A8E3-147002C258F6}"/>
              </a:ext>
            </a:extLst>
          </p:cNvPr>
          <p:cNvSpPr/>
          <p:nvPr/>
        </p:nvSpPr>
        <p:spPr>
          <a:xfrm>
            <a:off x="5076265" y="7866980"/>
            <a:ext cx="1070544" cy="9276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fr-FR" sz="2000" b="1">
                <a:solidFill>
                  <a:schemeClr val="tx1"/>
                </a:solidFill>
                <a:latin typeface="Montserrat" panose="020B0604020202020204" charset="0"/>
              </a:rPr>
              <a:t>11%</a:t>
            </a:r>
            <a:endParaRPr lang="fr-FR" sz="2000" b="1" dirty="0">
              <a:solidFill>
                <a:schemeClr val="tx1"/>
              </a:solidFill>
              <a:latin typeface="Montserrat" panose="020B0604020202020204" charset="0"/>
            </a:endParaRPr>
          </a:p>
        </p:txBody>
      </p:sp>
      <p:sp>
        <p:nvSpPr>
          <p:cNvPr id="138" name="Q15_NPS_Détracteurs">
            <a:extLst>
              <a:ext uri="{FF2B5EF4-FFF2-40B4-BE49-F238E27FC236}">
                <a16:creationId xmlns:a16="http://schemas.microsoft.com/office/drawing/2014/main" id="{21326FED-EFC5-49C6-8B40-18BE06C77980}"/>
              </a:ext>
            </a:extLst>
          </p:cNvPr>
          <p:cNvSpPr/>
          <p:nvPr/>
        </p:nvSpPr>
        <p:spPr>
          <a:xfrm>
            <a:off x="5004257" y="9019108"/>
            <a:ext cx="1296654" cy="11720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Montserrat" panose="020B0604020202020204" charset="0"/>
              </a:rPr>
              <a:t>0%</a:t>
            </a:r>
            <a:endParaRPr lang="fr-FR" sz="2800" b="1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68E648-5748-4CE2-9883-14E19C68C961}"/>
              </a:ext>
            </a:extLst>
          </p:cNvPr>
          <p:cNvSpPr/>
          <p:nvPr/>
        </p:nvSpPr>
        <p:spPr>
          <a:xfrm>
            <a:off x="775076" y="1929116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solidFill>
                  <a:schemeClr val="tx2"/>
                </a:solidFill>
                <a:latin typeface="Montserrat" panose="020B0604020202020204" charset="0"/>
              </a:rPr>
              <a:t>NPS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DB2392F-1B92-4635-959A-A2D2C881445E}"/>
              </a:ext>
            </a:extLst>
          </p:cNvPr>
          <p:cNvSpPr/>
          <p:nvPr/>
        </p:nvSpPr>
        <p:spPr>
          <a:xfrm>
            <a:off x="5236993" y="1929116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solidFill>
                  <a:schemeClr val="tx2"/>
                </a:solidFill>
                <a:latin typeface="Montserrat" panose="020B0604020202020204" charset="0"/>
              </a:rPr>
              <a:t>NPS</a:t>
            </a:r>
          </a:p>
        </p:txBody>
      </p:sp>
    </p:spTree>
    <p:extLst>
      <p:ext uri="{BB962C8B-B14F-4D97-AF65-F5344CB8AC3E}">
        <p14:creationId xmlns:p14="http://schemas.microsoft.com/office/powerpoint/2010/main" val="795780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IpsosCURRENT">
      <a:dk1>
        <a:srgbClr val="222223"/>
      </a:dk1>
      <a:lt1>
        <a:sysClr val="window" lastClr="FFFFFF"/>
      </a:lt1>
      <a:dk2>
        <a:srgbClr val="1B365D"/>
      </a:dk2>
      <a:lt2>
        <a:srgbClr val="888B8D"/>
      </a:lt2>
      <a:accent1>
        <a:srgbClr val="E87722"/>
      </a:accent1>
      <a:accent2>
        <a:srgbClr val="F1BE48"/>
      </a:accent2>
      <a:accent3>
        <a:srgbClr val="B7BF12"/>
      </a:accent3>
      <a:accent4>
        <a:srgbClr val="C8C9C7"/>
      </a:accent4>
      <a:accent5>
        <a:srgbClr val="71B2C9"/>
      </a:accent5>
      <a:accent6>
        <a:srgbClr val="007681"/>
      </a:accent6>
      <a:hlink>
        <a:srgbClr val="485CC7"/>
      </a:hlink>
      <a:folHlink>
        <a:srgbClr val="00B2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0_Standarddesign 15">
    <a:dk1>
      <a:srgbClr val="1F497D"/>
    </a:dk1>
    <a:lt1>
      <a:srgbClr val="FFFFFF"/>
    </a:lt1>
    <a:dk2>
      <a:srgbClr val="BCBEC0"/>
    </a:dk2>
    <a:lt2>
      <a:srgbClr val="58595B"/>
    </a:lt2>
    <a:accent1>
      <a:srgbClr val="008E94"/>
    </a:accent1>
    <a:accent2>
      <a:srgbClr val="FBB040"/>
    </a:accent2>
    <a:accent3>
      <a:srgbClr val="FFFFFF"/>
    </a:accent3>
    <a:accent4>
      <a:srgbClr val="193D6A"/>
    </a:accent4>
    <a:accent5>
      <a:srgbClr val="AAC6C8"/>
    </a:accent5>
    <a:accent6>
      <a:srgbClr val="E39F39"/>
    </a:accent6>
    <a:hlink>
      <a:srgbClr val="ED6737"/>
    </a:hlink>
    <a:folHlink>
      <a:srgbClr val="A8CCDD"/>
    </a:folHlink>
  </a:clrScheme>
  <a:fontScheme name="10_Standarddesign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10_Standarddesign 15">
    <a:dk1>
      <a:srgbClr val="1F497D"/>
    </a:dk1>
    <a:lt1>
      <a:srgbClr val="FFFFFF"/>
    </a:lt1>
    <a:dk2>
      <a:srgbClr val="BCBEC0"/>
    </a:dk2>
    <a:lt2>
      <a:srgbClr val="58595B"/>
    </a:lt2>
    <a:accent1>
      <a:srgbClr val="008E94"/>
    </a:accent1>
    <a:accent2>
      <a:srgbClr val="FBB040"/>
    </a:accent2>
    <a:accent3>
      <a:srgbClr val="FFFFFF"/>
    </a:accent3>
    <a:accent4>
      <a:srgbClr val="193D6A"/>
    </a:accent4>
    <a:accent5>
      <a:srgbClr val="AAC6C8"/>
    </a:accent5>
    <a:accent6>
      <a:srgbClr val="E39F39"/>
    </a:accent6>
    <a:hlink>
      <a:srgbClr val="ED6737"/>
    </a:hlink>
    <a:folHlink>
      <a:srgbClr val="A8CCDD"/>
    </a:folHlink>
  </a:clrScheme>
  <a:fontScheme name="10_Standarddesign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76E72578BF224C9D1065E5254F143E" ma:contentTypeVersion="4" ma:contentTypeDescription="Create a new document." ma:contentTypeScope="" ma:versionID="7d1e434c8c64c0bca9f55a8e8bee87c8">
  <xsd:schema xmlns:xsd="http://www.w3.org/2001/XMLSchema" xmlns:xs="http://www.w3.org/2001/XMLSchema" xmlns:p="http://schemas.microsoft.com/office/2006/metadata/properties" xmlns:ns2="14b62393-7d55-4b03-a3cb-ff2883bc24d7" xmlns:ns3="c4cc49a3-c245-4d26-8eb1-f32e98b45ef1" targetNamespace="http://schemas.microsoft.com/office/2006/metadata/properties" ma:root="true" ma:fieldsID="a14b78f1f358a1148cf4ab660faadf6b" ns2:_="" ns3:_="">
    <xsd:import namespace="14b62393-7d55-4b03-a3cb-ff2883bc24d7"/>
    <xsd:import namespace="c4cc49a3-c245-4d26-8eb1-f32e98b45e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b62393-7d55-4b03-a3cb-ff2883bc24d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cc49a3-c245-4d26-8eb1-f32e98b45e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6550C0-A2F2-410F-9277-128B9DB5B6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A34ADF-89C8-4CAB-8AAC-FAECAED55632}">
  <ds:schemaRefs>
    <ds:schemaRef ds:uri="http://purl.org/dc/terms/"/>
    <ds:schemaRef ds:uri="http://schemas.openxmlformats.org/package/2006/metadata/core-properties"/>
    <ds:schemaRef ds:uri="14b62393-7d55-4b03-a3cb-ff2883bc24d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4cc49a3-c245-4d26-8eb1-f32e98b45ef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E4C4C98-94E8-4D8A-9670-1504DD8D01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b62393-7d55-4b03-a3cb-ff2883bc24d7"/>
    <ds:schemaRef ds:uri="c4cc49a3-c245-4d26-8eb1-f32e98b45e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31826</TotalTime>
  <Words>1576</Words>
  <Application>Microsoft Office PowerPoint</Application>
  <PresentationFormat>Personnalisé</PresentationFormat>
  <Paragraphs>396</Paragraphs>
  <Slides>12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Montserrat</vt:lpstr>
      <vt:lpstr>Wingdings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IPSOS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XXX</dc:creator>
  <cp:lastModifiedBy>Andre-Julien Charvet</cp:lastModifiedBy>
  <cp:revision>679</cp:revision>
  <cp:lastPrinted>2020-09-01T13:04:48Z</cp:lastPrinted>
  <dcterms:created xsi:type="dcterms:W3CDTF">2016-04-11T13:23:22Z</dcterms:created>
  <dcterms:modified xsi:type="dcterms:W3CDTF">2021-06-25T08:47:16Z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0x0101000176E72578BF224C9D1065E5254F143E</vt:lpwstr>
  </property>
</Properties>
</file>